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60"/>
  </p:notesMasterIdLst>
  <p:handoutMasterIdLst>
    <p:handoutMasterId r:id="rId61"/>
  </p:handoutMasterIdLst>
  <p:sldIdLst>
    <p:sldId id="504" r:id="rId3"/>
    <p:sldId id="755" r:id="rId4"/>
    <p:sldId id="875" r:id="rId5"/>
    <p:sldId id="877" r:id="rId6"/>
    <p:sldId id="876" r:id="rId7"/>
    <p:sldId id="872" r:id="rId8"/>
    <p:sldId id="878" r:id="rId9"/>
    <p:sldId id="886" r:id="rId10"/>
    <p:sldId id="887" r:id="rId11"/>
    <p:sldId id="885" r:id="rId12"/>
    <p:sldId id="879" r:id="rId13"/>
    <p:sldId id="890" r:id="rId14"/>
    <p:sldId id="889" r:id="rId15"/>
    <p:sldId id="888" r:id="rId16"/>
    <p:sldId id="880" r:id="rId17"/>
    <p:sldId id="891" r:id="rId18"/>
    <p:sldId id="898" r:id="rId19"/>
    <p:sldId id="897" r:id="rId20"/>
    <p:sldId id="896" r:id="rId21"/>
    <p:sldId id="899" r:id="rId22"/>
    <p:sldId id="901" r:id="rId23"/>
    <p:sldId id="902" r:id="rId24"/>
    <p:sldId id="894" r:id="rId25"/>
    <p:sldId id="903" r:id="rId26"/>
    <p:sldId id="908" r:id="rId27"/>
    <p:sldId id="907" r:id="rId28"/>
    <p:sldId id="906" r:id="rId29"/>
    <p:sldId id="905" r:id="rId30"/>
    <p:sldId id="909" r:id="rId31"/>
    <p:sldId id="913" r:id="rId32"/>
    <p:sldId id="912" r:id="rId33"/>
    <p:sldId id="911" r:id="rId34"/>
    <p:sldId id="910" r:id="rId35"/>
    <p:sldId id="920" r:id="rId36"/>
    <p:sldId id="945" r:id="rId37"/>
    <p:sldId id="916" r:id="rId38"/>
    <p:sldId id="926" r:id="rId39"/>
    <p:sldId id="930" r:id="rId40"/>
    <p:sldId id="931" r:id="rId41"/>
    <p:sldId id="925" r:id="rId42"/>
    <p:sldId id="932" r:id="rId43"/>
    <p:sldId id="939" r:id="rId44"/>
    <p:sldId id="938" r:id="rId45"/>
    <p:sldId id="937" r:id="rId46"/>
    <p:sldId id="941" r:id="rId47"/>
    <p:sldId id="936" r:id="rId48"/>
    <p:sldId id="940" r:id="rId49"/>
    <p:sldId id="935" r:id="rId50"/>
    <p:sldId id="921" r:id="rId51"/>
    <p:sldId id="947" r:id="rId52"/>
    <p:sldId id="948" r:id="rId53"/>
    <p:sldId id="942" r:id="rId54"/>
    <p:sldId id="949" r:id="rId55"/>
    <p:sldId id="952" r:id="rId56"/>
    <p:sldId id="951" r:id="rId57"/>
    <p:sldId id="944" r:id="rId58"/>
    <p:sldId id="814" r:id="rId59"/>
  </p:sldIdLst>
  <p:sldSz cx="9144000" cy="6858000" type="screen4x3"/>
  <p:notesSz cx="6761163" cy="99314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5934E0"/>
    <a:srgbClr val="CCFFFF"/>
    <a:srgbClr val="FF0000"/>
    <a:srgbClr val="FF9933"/>
    <a:srgbClr val="9900CC"/>
    <a:srgbClr val="99FF66"/>
    <a:srgbClr val="CCECFF"/>
    <a:srgbClr val="FFFFCC"/>
  </p:clrMru>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173" autoAdjust="0"/>
    <p:restoredTop sz="98373" autoAdjust="0"/>
  </p:normalViewPr>
  <p:slideViewPr>
    <p:cSldViewPr>
      <p:cViewPr varScale="1">
        <p:scale>
          <a:sx n="69" d="100"/>
          <a:sy n="69" d="100"/>
        </p:scale>
        <p:origin x="-1182" y="-108"/>
      </p:cViewPr>
      <p:guideLst>
        <p:guide orient="horz" pos="2931"/>
        <p:guide orient="horz" pos="1449"/>
        <p:guide pos="385"/>
        <p:guide pos="5357"/>
      </p:guideLst>
    </p:cSldViewPr>
  </p:slideViewPr>
  <p:outlineViewPr>
    <p:cViewPr>
      <p:scale>
        <a:sx n="33" d="100"/>
        <a:sy n="33" d="100"/>
      </p:scale>
      <p:origin x="0" y="8166"/>
    </p:cViewPr>
    <p:sldLst>
      <p:sld r:id="rId1" collapse="1"/>
    </p:sldLst>
  </p:outlineViewPr>
  <p:notesTextViewPr>
    <p:cViewPr>
      <p:scale>
        <a:sx n="100" d="100"/>
        <a:sy n="100" d="100"/>
      </p:scale>
      <p:origin x="0" y="0"/>
    </p:cViewPr>
  </p:notesTextViewPr>
  <p:sorterViewPr>
    <p:cViewPr>
      <p:scale>
        <a:sx n="66" d="100"/>
        <a:sy n="66" d="100"/>
      </p:scale>
      <p:origin x="0" y="46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30525" cy="495300"/>
          </a:xfrm>
          <a:prstGeom prst="rect">
            <a:avLst/>
          </a:prstGeom>
          <a:noFill/>
          <a:ln w="9525">
            <a:noFill/>
            <a:miter lim="800000"/>
            <a:headEnd/>
            <a:tailEnd/>
          </a:ln>
          <a:effectLst/>
        </p:spPr>
        <p:txBody>
          <a:bodyPr vert="horz" wrap="square" lIns="95383" tIns="47692" rIns="95383" bIns="47692" numCol="1" anchor="t" anchorCtr="0" compatLnSpc="1">
            <a:prstTxWarp prst="textNoShape">
              <a:avLst/>
            </a:prstTxWarp>
          </a:bodyPr>
          <a:lstStyle>
            <a:lvl1pPr defTabSz="954088">
              <a:defRPr sz="1300">
                <a:latin typeface="Arial" charset="0"/>
                <a:ea typeface="宋体" pitchFamily="2" charset="-122"/>
              </a:defRPr>
            </a:lvl1pPr>
          </a:lstStyle>
          <a:p>
            <a:pPr>
              <a:defRPr/>
            </a:pPr>
            <a:endParaRPr lang="en-US" altLang="zh-CN"/>
          </a:p>
        </p:txBody>
      </p:sp>
      <p:sp>
        <p:nvSpPr>
          <p:cNvPr id="256003" name="Rectangle 3"/>
          <p:cNvSpPr>
            <a:spLocks noGrp="1" noChangeArrowheads="1"/>
          </p:cNvSpPr>
          <p:nvPr>
            <p:ph type="dt" sz="quarter" idx="1"/>
          </p:nvPr>
        </p:nvSpPr>
        <p:spPr bwMode="auto">
          <a:xfrm>
            <a:off x="3829050" y="0"/>
            <a:ext cx="2930525" cy="495300"/>
          </a:xfrm>
          <a:prstGeom prst="rect">
            <a:avLst/>
          </a:prstGeom>
          <a:noFill/>
          <a:ln w="9525">
            <a:noFill/>
            <a:miter lim="800000"/>
            <a:headEnd/>
            <a:tailEnd/>
          </a:ln>
          <a:effectLst/>
        </p:spPr>
        <p:txBody>
          <a:bodyPr vert="horz" wrap="square" lIns="95383" tIns="47692" rIns="95383" bIns="47692" numCol="1" anchor="t" anchorCtr="0" compatLnSpc="1">
            <a:prstTxWarp prst="textNoShape">
              <a:avLst/>
            </a:prstTxWarp>
          </a:bodyPr>
          <a:lstStyle>
            <a:lvl1pPr algn="r" defTabSz="954088">
              <a:defRPr sz="1300">
                <a:latin typeface="Arial" charset="0"/>
                <a:ea typeface="宋体" pitchFamily="2" charset="-122"/>
              </a:defRPr>
            </a:lvl1pPr>
          </a:lstStyle>
          <a:p>
            <a:pPr>
              <a:defRPr/>
            </a:pPr>
            <a:endParaRPr lang="en-US" altLang="zh-CN"/>
          </a:p>
        </p:txBody>
      </p:sp>
      <p:sp>
        <p:nvSpPr>
          <p:cNvPr id="256004" name="Rectangle 4"/>
          <p:cNvSpPr>
            <a:spLocks noGrp="1" noChangeArrowheads="1"/>
          </p:cNvSpPr>
          <p:nvPr>
            <p:ph type="ftr" sz="quarter" idx="2"/>
          </p:nvPr>
        </p:nvSpPr>
        <p:spPr bwMode="auto">
          <a:xfrm>
            <a:off x="0" y="9434513"/>
            <a:ext cx="2930525" cy="495300"/>
          </a:xfrm>
          <a:prstGeom prst="rect">
            <a:avLst/>
          </a:prstGeom>
          <a:noFill/>
          <a:ln w="9525">
            <a:noFill/>
            <a:miter lim="800000"/>
            <a:headEnd/>
            <a:tailEnd/>
          </a:ln>
          <a:effectLst/>
        </p:spPr>
        <p:txBody>
          <a:bodyPr vert="horz" wrap="square" lIns="95383" tIns="47692" rIns="95383" bIns="47692" numCol="1" anchor="b" anchorCtr="0" compatLnSpc="1">
            <a:prstTxWarp prst="textNoShape">
              <a:avLst/>
            </a:prstTxWarp>
          </a:bodyPr>
          <a:lstStyle>
            <a:lvl1pPr defTabSz="954088">
              <a:defRPr sz="1300">
                <a:latin typeface="Arial" charset="0"/>
                <a:ea typeface="宋体" pitchFamily="2" charset="-122"/>
              </a:defRPr>
            </a:lvl1pPr>
          </a:lstStyle>
          <a:p>
            <a:pPr>
              <a:defRPr/>
            </a:pPr>
            <a:endParaRPr lang="en-US" altLang="zh-CN"/>
          </a:p>
        </p:txBody>
      </p:sp>
      <p:sp>
        <p:nvSpPr>
          <p:cNvPr id="256005" name="Rectangle 5"/>
          <p:cNvSpPr>
            <a:spLocks noGrp="1" noChangeArrowheads="1"/>
          </p:cNvSpPr>
          <p:nvPr>
            <p:ph type="sldNum" sz="quarter" idx="3"/>
          </p:nvPr>
        </p:nvSpPr>
        <p:spPr bwMode="auto">
          <a:xfrm>
            <a:off x="3829050" y="9434513"/>
            <a:ext cx="2930525" cy="495300"/>
          </a:xfrm>
          <a:prstGeom prst="rect">
            <a:avLst/>
          </a:prstGeom>
          <a:noFill/>
          <a:ln w="9525">
            <a:noFill/>
            <a:miter lim="800000"/>
            <a:headEnd/>
            <a:tailEnd/>
          </a:ln>
          <a:effectLst/>
        </p:spPr>
        <p:txBody>
          <a:bodyPr vert="horz" wrap="square" lIns="95383" tIns="47692" rIns="95383" bIns="47692" numCol="1" anchor="b" anchorCtr="0" compatLnSpc="1">
            <a:prstTxWarp prst="textNoShape">
              <a:avLst/>
            </a:prstTxWarp>
          </a:bodyPr>
          <a:lstStyle>
            <a:lvl1pPr algn="r" defTabSz="954088">
              <a:defRPr sz="1300">
                <a:latin typeface="Arial" charset="0"/>
                <a:ea typeface="宋体" pitchFamily="2" charset="-122"/>
              </a:defRPr>
            </a:lvl1pPr>
          </a:lstStyle>
          <a:p>
            <a:pPr>
              <a:defRPr/>
            </a:pPr>
            <a:fld id="{AA0B65FF-197B-48FA-B500-9B05A0504AD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2930525" cy="495300"/>
          </a:xfrm>
          <a:prstGeom prst="rect">
            <a:avLst/>
          </a:prstGeom>
          <a:noFill/>
          <a:ln w="9525">
            <a:noFill/>
            <a:miter lim="800000"/>
            <a:headEnd/>
            <a:tailEnd/>
          </a:ln>
          <a:effectLst/>
        </p:spPr>
        <p:txBody>
          <a:bodyPr vert="horz" wrap="square" lIns="95383" tIns="47692" rIns="95383" bIns="47692" numCol="1" anchor="t" anchorCtr="0" compatLnSpc="1">
            <a:prstTxWarp prst="textNoShape">
              <a:avLst/>
            </a:prstTxWarp>
          </a:bodyPr>
          <a:lstStyle>
            <a:lvl1pPr defTabSz="954088">
              <a:defRPr sz="1300">
                <a:latin typeface="Arial" charset="0"/>
                <a:ea typeface="宋体" pitchFamily="2" charset="-122"/>
              </a:defRPr>
            </a:lvl1pPr>
          </a:lstStyle>
          <a:p>
            <a:pPr>
              <a:defRPr/>
            </a:pPr>
            <a:endParaRPr lang="en-US" altLang="zh-CN"/>
          </a:p>
        </p:txBody>
      </p:sp>
      <p:sp>
        <p:nvSpPr>
          <p:cNvPr id="243715" name="Rectangle 3"/>
          <p:cNvSpPr>
            <a:spLocks noGrp="1" noChangeArrowheads="1"/>
          </p:cNvSpPr>
          <p:nvPr>
            <p:ph type="dt" idx="1"/>
          </p:nvPr>
        </p:nvSpPr>
        <p:spPr bwMode="auto">
          <a:xfrm>
            <a:off x="3829050" y="0"/>
            <a:ext cx="2930525" cy="495300"/>
          </a:xfrm>
          <a:prstGeom prst="rect">
            <a:avLst/>
          </a:prstGeom>
          <a:noFill/>
          <a:ln w="9525">
            <a:noFill/>
            <a:miter lim="800000"/>
            <a:headEnd/>
            <a:tailEnd/>
          </a:ln>
          <a:effectLst/>
        </p:spPr>
        <p:txBody>
          <a:bodyPr vert="horz" wrap="square" lIns="95383" tIns="47692" rIns="95383" bIns="47692" numCol="1" anchor="t" anchorCtr="0" compatLnSpc="1">
            <a:prstTxWarp prst="textNoShape">
              <a:avLst/>
            </a:prstTxWarp>
          </a:bodyPr>
          <a:lstStyle>
            <a:lvl1pPr algn="r" defTabSz="954088">
              <a:defRPr sz="1300">
                <a:latin typeface="Arial" charset="0"/>
                <a:ea typeface="宋体" pitchFamily="2" charset="-122"/>
              </a:defRPr>
            </a:lvl1pPr>
          </a:lstStyle>
          <a:p>
            <a:pPr>
              <a:defRPr/>
            </a:pPr>
            <a:endParaRPr lang="en-US" altLang="zh-CN"/>
          </a:p>
        </p:txBody>
      </p:sp>
      <p:sp>
        <p:nvSpPr>
          <p:cNvPr id="27652" name="Rectangle 4"/>
          <p:cNvSpPr>
            <a:spLocks noGrp="1" noRot="1" noChangeAspect="1" noChangeArrowheads="1" noTextEdit="1"/>
          </p:cNvSpPr>
          <p:nvPr>
            <p:ph type="sldImg" idx="2"/>
          </p:nvPr>
        </p:nvSpPr>
        <p:spPr bwMode="auto">
          <a:xfrm>
            <a:off x="898525" y="746125"/>
            <a:ext cx="4964113" cy="3722688"/>
          </a:xfrm>
          <a:prstGeom prst="rect">
            <a:avLst/>
          </a:prstGeom>
          <a:noFill/>
          <a:ln w="9525">
            <a:solidFill>
              <a:srgbClr val="000000"/>
            </a:solidFill>
            <a:miter lim="800000"/>
            <a:headEnd/>
            <a:tailEnd/>
          </a:ln>
        </p:spPr>
      </p:sp>
      <p:sp>
        <p:nvSpPr>
          <p:cNvPr id="243717" name="Rectangle 5"/>
          <p:cNvSpPr>
            <a:spLocks noGrp="1" noChangeArrowheads="1"/>
          </p:cNvSpPr>
          <p:nvPr>
            <p:ph type="body" sz="quarter" idx="3"/>
          </p:nvPr>
        </p:nvSpPr>
        <p:spPr bwMode="auto">
          <a:xfrm>
            <a:off x="676275" y="4716463"/>
            <a:ext cx="5408613" cy="4468812"/>
          </a:xfrm>
          <a:prstGeom prst="rect">
            <a:avLst/>
          </a:prstGeom>
          <a:noFill/>
          <a:ln w="9525">
            <a:noFill/>
            <a:miter lim="800000"/>
            <a:headEnd/>
            <a:tailEnd/>
          </a:ln>
          <a:effectLst/>
        </p:spPr>
        <p:txBody>
          <a:bodyPr vert="horz" wrap="square" lIns="95383" tIns="47692" rIns="95383" bIns="47692"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43718" name="Rectangle 6"/>
          <p:cNvSpPr>
            <a:spLocks noGrp="1" noChangeArrowheads="1"/>
          </p:cNvSpPr>
          <p:nvPr>
            <p:ph type="ftr" sz="quarter" idx="4"/>
          </p:nvPr>
        </p:nvSpPr>
        <p:spPr bwMode="auto">
          <a:xfrm>
            <a:off x="0" y="9434513"/>
            <a:ext cx="2930525" cy="495300"/>
          </a:xfrm>
          <a:prstGeom prst="rect">
            <a:avLst/>
          </a:prstGeom>
          <a:noFill/>
          <a:ln w="9525">
            <a:noFill/>
            <a:miter lim="800000"/>
            <a:headEnd/>
            <a:tailEnd/>
          </a:ln>
          <a:effectLst/>
        </p:spPr>
        <p:txBody>
          <a:bodyPr vert="horz" wrap="square" lIns="95383" tIns="47692" rIns="95383" bIns="47692" numCol="1" anchor="b" anchorCtr="0" compatLnSpc="1">
            <a:prstTxWarp prst="textNoShape">
              <a:avLst/>
            </a:prstTxWarp>
          </a:bodyPr>
          <a:lstStyle>
            <a:lvl1pPr defTabSz="954088">
              <a:defRPr sz="1300">
                <a:latin typeface="Arial" charset="0"/>
                <a:ea typeface="宋体" pitchFamily="2" charset="-122"/>
              </a:defRPr>
            </a:lvl1pPr>
          </a:lstStyle>
          <a:p>
            <a:pPr>
              <a:defRPr/>
            </a:pPr>
            <a:endParaRPr lang="en-US" altLang="zh-CN"/>
          </a:p>
        </p:txBody>
      </p:sp>
      <p:sp>
        <p:nvSpPr>
          <p:cNvPr id="243719" name="Rectangle 7"/>
          <p:cNvSpPr>
            <a:spLocks noGrp="1" noChangeArrowheads="1"/>
          </p:cNvSpPr>
          <p:nvPr>
            <p:ph type="sldNum" sz="quarter" idx="5"/>
          </p:nvPr>
        </p:nvSpPr>
        <p:spPr bwMode="auto">
          <a:xfrm>
            <a:off x="3829050" y="9434513"/>
            <a:ext cx="2930525" cy="495300"/>
          </a:xfrm>
          <a:prstGeom prst="rect">
            <a:avLst/>
          </a:prstGeom>
          <a:noFill/>
          <a:ln w="9525">
            <a:noFill/>
            <a:miter lim="800000"/>
            <a:headEnd/>
            <a:tailEnd/>
          </a:ln>
          <a:effectLst/>
        </p:spPr>
        <p:txBody>
          <a:bodyPr vert="horz" wrap="square" lIns="95383" tIns="47692" rIns="95383" bIns="47692" numCol="1" anchor="b" anchorCtr="0" compatLnSpc="1">
            <a:prstTxWarp prst="textNoShape">
              <a:avLst/>
            </a:prstTxWarp>
          </a:bodyPr>
          <a:lstStyle>
            <a:lvl1pPr algn="r" defTabSz="954088">
              <a:defRPr sz="1300">
                <a:latin typeface="Arial" charset="0"/>
                <a:ea typeface="宋体" pitchFamily="2" charset="-122"/>
              </a:defRPr>
            </a:lvl1pPr>
          </a:lstStyle>
          <a:p>
            <a:pPr>
              <a:defRPr/>
            </a:pPr>
            <a:fld id="{88A28128-8433-4D10-8221-F5DE9F8BF74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629CA148-A36B-4A62-B4FD-E37E4FBC4626}" type="slidenum">
              <a:rPr lang="en-US" altLang="zh-CN" smtClean="0">
                <a:ea typeface="宋体" charset="-122"/>
              </a:rPr>
              <a:pPr/>
              <a:t>1</a:t>
            </a:fld>
            <a:endParaRPr lang="en-US" altLang="zh-CN" smtClean="0">
              <a:ea typeface="宋体" charset="-122"/>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83EF3DBD-600F-44E7-BFF0-D2662A0F89F8}" type="slidenum">
              <a:rPr lang="en-GB" altLang="en-GB" smtClean="0">
                <a:ea typeface="宋体" charset="-122"/>
              </a:rPr>
              <a:pPr/>
              <a:t>2</a:t>
            </a:fld>
            <a:endParaRPr lang="en-GB" altLang="en-GB" smtClean="0">
              <a:ea typeface="宋体"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8A28128-8433-4D10-8221-F5DE9F8BF748}" type="slidenum">
              <a:rPr lang="en-US" altLang="zh-CN" smtClean="0"/>
              <a:pPr>
                <a:defRPr/>
              </a:pPr>
              <a:t>49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8A28128-8433-4D10-8221-F5DE9F8BF748}" type="slidenum">
              <a:rPr lang="en-US" altLang="zh-CN" smtClean="0"/>
              <a:pPr>
                <a:defRPr/>
              </a:pPr>
              <a:t>50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8A28128-8433-4D10-8221-F5DE9F8BF748}" type="slidenum">
              <a:rPr lang="en-US" altLang="zh-CN" smtClean="0"/>
              <a:pPr>
                <a:defRPr/>
              </a:pPr>
              <a:t>51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6" descr="E:\neusoft\2011项目\29-05.19二十年VI完善\东软二十周年VI\AI源文件_CMYK\2.0电子文档系统\模板\未标题-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ctrTitle"/>
          </p:nvPr>
        </p:nvSpPr>
        <p:spPr>
          <a:xfrm>
            <a:off x="539750" y="1714488"/>
            <a:ext cx="6550025" cy="1944688"/>
          </a:xfrm>
        </p:spPr>
        <p:txBody>
          <a:bodyPr/>
          <a:lstStyle>
            <a:lvl1pPr>
              <a:defRPr sz="4000"/>
            </a:lvl1pPr>
          </a:lstStyle>
          <a:p>
            <a:r>
              <a:rPr lang="en-US" altLang="zh-CN" dirty="0"/>
              <a:t>Click to edit Master title style</a:t>
            </a:r>
          </a:p>
        </p:txBody>
      </p:sp>
      <p:sp>
        <p:nvSpPr>
          <p:cNvPr id="18435" name="Rectangle 3"/>
          <p:cNvSpPr>
            <a:spLocks noGrp="1" noChangeArrowheads="1"/>
          </p:cNvSpPr>
          <p:nvPr>
            <p:ph type="subTitle" idx="1"/>
          </p:nvPr>
        </p:nvSpPr>
        <p:spPr>
          <a:xfrm>
            <a:off x="539750" y="3429000"/>
            <a:ext cx="6551613" cy="1368425"/>
          </a:xfrm>
        </p:spPr>
        <p:txBody>
          <a:bodyPr/>
          <a:lstStyle>
            <a:lvl1pPr marL="0" indent="0">
              <a:buFontTx/>
              <a:buNone/>
              <a:defRPr/>
            </a:lvl1pPr>
          </a:lstStyle>
          <a:p>
            <a:r>
              <a:rPr lang="en-US" altLang="zh-CN" dirty="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5CC0F24-9187-4B49-AADE-D0B28ACC3981}"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9423CC2-11FC-4DCD-B792-209035BB46EF}"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41963" y="417513"/>
            <a:ext cx="1693862" cy="5099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17513"/>
            <a:ext cx="4932363" cy="50990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2882D90-CF48-46FE-9A89-4A07D0902CD6}"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图表标题和内容（蓝）">
    <p:spTree>
      <p:nvGrpSpPr>
        <p:cNvPr id="1" name=""/>
        <p:cNvGrpSpPr/>
        <p:nvPr/>
      </p:nvGrpSpPr>
      <p:grpSpPr>
        <a:xfrm>
          <a:off x="0" y="0"/>
          <a:ext cx="0" cy="0"/>
          <a:chOff x="0" y="0"/>
          <a:chExt cx="0" cy="0"/>
        </a:xfrm>
      </p:grpSpPr>
      <p:sp>
        <p:nvSpPr>
          <p:cNvPr id="4" name="矩形 3"/>
          <p:cNvSpPr/>
          <p:nvPr userDrawn="1"/>
        </p:nvSpPr>
        <p:spPr>
          <a:xfrm>
            <a:off x="0" y="6486525"/>
            <a:ext cx="9144000" cy="377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cxnSp>
        <p:nvCxnSpPr>
          <p:cNvPr id="5" name="直接连接符 4"/>
          <p:cNvCxnSpPr/>
          <p:nvPr userDrawn="1"/>
        </p:nvCxnSpPr>
        <p:spPr>
          <a:xfrm>
            <a:off x="180975" y="679450"/>
            <a:ext cx="8767763" cy="0"/>
          </a:xfrm>
          <a:prstGeom prst="line">
            <a:avLst/>
          </a:prstGeom>
          <a:ln w="12700">
            <a:solidFill>
              <a:srgbClr val="004994"/>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a:srcRect l="25653" t="38571" r="29216" b="48152"/>
          <a:stretch>
            <a:fillRect/>
          </a:stretch>
        </p:blipFill>
        <p:spPr bwMode="auto">
          <a:xfrm>
            <a:off x="7821613" y="260350"/>
            <a:ext cx="1152525" cy="239713"/>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1" name="内容占位符 2"/>
          <p:cNvSpPr>
            <a:spLocks noGrp="1"/>
          </p:cNvSpPr>
          <p:nvPr>
            <p:ph idx="1"/>
          </p:nvPr>
        </p:nvSpPr>
        <p:spPr>
          <a:xfrm>
            <a:off x="323527" y="889670"/>
            <a:ext cx="8650560" cy="54540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页脚占位符 1"/>
          <p:cNvSpPr>
            <a:spLocks noGrp="1"/>
          </p:cNvSpPr>
          <p:nvPr>
            <p:ph type="ftr" sz="quarter" idx="10"/>
          </p:nvPr>
        </p:nvSpPr>
        <p:spPr>
          <a:xfrm>
            <a:off x="250825" y="6496050"/>
            <a:ext cx="4103688" cy="347663"/>
          </a:xfrm>
        </p:spPr>
        <p:txBody>
          <a:bodyPr lIns="0" anchor="ctr"/>
          <a:lstStyle>
            <a:lvl1pPr algn="l" fontAlgn="auto">
              <a:spcBef>
                <a:spcPts val="0"/>
              </a:spcBef>
              <a:spcAft>
                <a:spcPts val="0"/>
              </a:spcAft>
              <a:defRPr sz="1000">
                <a:solidFill>
                  <a:schemeClr val="bg2">
                    <a:lumMod val="20000"/>
                    <a:lumOff val="80000"/>
                  </a:schemeClr>
                </a:solidFill>
                <a:latin typeface="Tahoma" pitchFamily="34" charset="0"/>
                <a:ea typeface="Tahoma" pitchFamily="34" charset="0"/>
                <a:cs typeface="Tahoma" pitchFamily="34" charset="0"/>
              </a:defRPr>
            </a:lvl1pPr>
          </a:lstStyle>
          <a:p>
            <a:pPr>
              <a:defRPr/>
            </a:pPr>
            <a:r>
              <a:rPr lang="en-US" altLang="zh-CN"/>
              <a:t>Software Product Division</a:t>
            </a:r>
            <a:endParaRPr lang="zh-CN" altLang="en-US">
              <a:ea typeface="+mn-ea"/>
            </a:endParaRPr>
          </a:p>
        </p:txBody>
      </p:sp>
      <p:sp>
        <p:nvSpPr>
          <p:cNvPr id="8" name="灯片编号占位符 2"/>
          <p:cNvSpPr>
            <a:spLocks noGrp="1"/>
          </p:cNvSpPr>
          <p:nvPr>
            <p:ph type="sldNum" sz="quarter" idx="11"/>
          </p:nvPr>
        </p:nvSpPr>
        <p:spPr>
          <a:xfrm>
            <a:off x="8328025" y="6486525"/>
            <a:ext cx="571500" cy="365125"/>
          </a:xfrm>
        </p:spPr>
        <p:txBody>
          <a:bodyPr rIns="0" anchor="ctr"/>
          <a:lstStyle>
            <a:lvl1pPr algn="r" fontAlgn="auto">
              <a:spcBef>
                <a:spcPts val="0"/>
              </a:spcBef>
              <a:spcAft>
                <a:spcPts val="0"/>
              </a:spcAft>
              <a:defRPr sz="1200" b="1">
                <a:latin typeface="Tahoma" pitchFamily="34" charset="0"/>
                <a:ea typeface="+mn-ea"/>
                <a:cs typeface="Tahoma" pitchFamily="34" charset="0"/>
              </a:defRPr>
            </a:lvl1pPr>
          </a:lstStyle>
          <a:p>
            <a:pPr>
              <a:defRPr/>
            </a:pPr>
            <a:fld id="{6222949A-CAED-45D5-928E-EA25A09B8E54}"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17513"/>
            <a:ext cx="6778625" cy="50990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992540E-BCE6-4471-AE9C-6ECB404DEA40}"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67F9F44-19D2-48FB-9878-D9C312AB7A01}" type="slidenum">
              <a:rPr lang="en-US" altLang="zh-CN"/>
              <a:pPr>
                <a:defRPr/>
              </a:pPr>
              <a:t>‹#›</a:t>
            </a:fld>
            <a:endParaRPr lang="en-US" altLang="zh-CN"/>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5D21465-3241-4D2B-9752-AD27F7F8B55B}" type="slidenum">
              <a:rPr lang="en-US" altLang="zh-CN"/>
              <a:pPr>
                <a:defRPr/>
              </a:pPr>
              <a:t>‹#›</a:t>
            </a:fld>
            <a:endParaRPr lang="en-US" altLang="zh-CN"/>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E8BEED9-CD54-473D-9F4D-B38055C4B094}" type="slidenum">
              <a:rPr lang="en-US" altLang="zh-CN"/>
              <a:pPr>
                <a:defRPr/>
              </a:pPr>
              <a:t>‹#›</a:t>
            </a:fld>
            <a:endParaRPr lang="en-US" altLang="zh-CN"/>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1188" y="2276475"/>
            <a:ext cx="3848100" cy="237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688" y="2276475"/>
            <a:ext cx="3848100" cy="237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E5E59DC-94B8-4F1C-B54E-8B81A6A0B5FA}" type="slidenum">
              <a:rPr lang="en-US" altLang="zh-CN"/>
              <a:pPr>
                <a:defRPr/>
              </a:pPr>
              <a:t>‹#›</a:t>
            </a:fld>
            <a:endParaRPr lang="en-US" altLang="zh-CN"/>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4F38436-111A-4EA5-A2F0-FB3D618D222A}" type="slidenum">
              <a:rPr lang="en-US" altLang="zh-CN"/>
              <a:pPr>
                <a:defRPr/>
              </a:pPr>
              <a:t>‹#›</a:t>
            </a:fld>
            <a:endParaRPr lang="en-US" altLang="zh-CN"/>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AFC8BFB-2523-4C8E-AC67-8F4C2AFE733F}"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C8E216-3EE4-4300-B3B2-96C32749C041}" type="slidenum">
              <a:rPr lang="en-US" altLang="zh-CN"/>
              <a:pPr>
                <a:defRPr/>
              </a:pPr>
              <a:t>‹#›</a:t>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DB43005-BFDD-4E61-8461-44AFF630C2B0}" type="slidenum">
              <a:rPr lang="en-US" altLang="zh-CN"/>
              <a:pPr>
                <a:defRPr/>
              </a:pPr>
              <a:t>‹#›</a:t>
            </a:fld>
            <a:endParaRPr lang="en-US" altLang="zh-CN"/>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E133587-7269-42D1-BB95-0F2584C7CE20}" type="slidenum">
              <a:rPr lang="en-US" altLang="zh-CN"/>
              <a:pPr>
                <a:defRPr/>
              </a:pPr>
              <a:t>‹#›</a:t>
            </a:fld>
            <a:endParaRPr lang="en-US" altLang="zh-CN"/>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CD06A67-872C-4388-8B7B-9D68F395DEAA}" type="slidenum">
              <a:rPr lang="en-US" altLang="zh-CN"/>
              <a:pPr>
                <a:defRPr/>
              </a:pPr>
              <a:t>‹#›</a:t>
            </a:fld>
            <a:endParaRPr lang="en-US" altLang="zh-CN"/>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F5DBF3-DF02-4E50-8B15-3359EC1C2AC5}" type="slidenum">
              <a:rPr lang="en-US" altLang="zh-CN"/>
              <a:pPr>
                <a:defRPr/>
              </a:pPr>
              <a:t>‹#›</a:t>
            </a:fld>
            <a:endParaRPr lang="en-US" altLang="zh-CN"/>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43783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4378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7AE2A80-6172-46E5-85A7-2F4919FF9F04}"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94C4E87-BDDA-4709-9E99-548B981748B7}"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43075"/>
            <a:ext cx="3313113"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922713" y="1743075"/>
            <a:ext cx="3313112"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3785CE5-319E-452D-9EF5-82A79B53A3A7}"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0B2475E-6EDC-4946-9833-41A4AB812433}"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D014107-D60F-4C77-A3BD-EC750FD6FC20}"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38BF266-E3FB-42FE-8193-9DCA5847CDDB}"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02DCBC-BD6F-4DA5-A3CE-7AE76C6AAAA9}"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77CD754-AC5D-43CC-A05E-DD336048B638}"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17513"/>
            <a:ext cx="677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743075"/>
            <a:ext cx="6778625"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D0CF2F2E-C12D-46EB-8C56-ACD07836E153}" type="slidenum">
              <a:rPr lang="en-US" altLang="zh-CN"/>
              <a:pPr>
                <a:defRPr/>
              </a:pPr>
              <a:t>‹#›</a:t>
            </a:fld>
            <a:endParaRPr lang="en-US" altLang="zh-CN"/>
          </a:p>
        </p:txBody>
      </p:sp>
      <p:sp>
        <p:nvSpPr>
          <p:cNvPr id="1034" name="Text Box 10"/>
          <p:cNvSpPr txBox="1">
            <a:spLocks noChangeArrowheads="1"/>
          </p:cNvSpPr>
          <p:nvPr/>
        </p:nvSpPr>
        <p:spPr bwMode="auto">
          <a:xfrm>
            <a:off x="468313" y="6237288"/>
            <a:ext cx="2878137" cy="244475"/>
          </a:xfrm>
          <a:prstGeom prst="rect">
            <a:avLst/>
          </a:prstGeom>
          <a:noFill/>
          <a:ln w="9525">
            <a:noFill/>
            <a:miter lim="800000"/>
            <a:headEnd/>
            <a:tailEnd/>
          </a:ln>
          <a:effectLst/>
        </p:spPr>
        <p:txBody>
          <a:bodyPr>
            <a:spAutoFit/>
          </a:bodyPr>
          <a:lstStyle/>
          <a:p>
            <a:pPr defTabSz="904875" eaLnBrk="0" hangingPunct="0">
              <a:defRPr/>
            </a:pPr>
            <a:r>
              <a:rPr lang="zh-CN" altLang="en-US" sz="1000">
                <a:solidFill>
                  <a:schemeClr val="bg1"/>
                </a:solidFill>
                <a:latin typeface="黑体" pitchFamily="2" charset="-122"/>
                <a:ea typeface="黑体" pitchFamily="2" charset="-122"/>
              </a:rPr>
              <a:t>此处填写密级标识 </a:t>
            </a:r>
          </a:p>
        </p:txBody>
      </p:sp>
      <p:pic>
        <p:nvPicPr>
          <p:cNvPr id="1032" name="Picture 18" descr="0a-1"/>
          <p:cNvPicPr>
            <a:picLocks noChangeAspect="1" noChangeArrowheads="1"/>
          </p:cNvPicPr>
          <p:nvPr/>
        </p:nvPicPr>
        <p:blipFill>
          <a:blip r:embed="rId15"/>
          <a:srcRect/>
          <a:stretch>
            <a:fillRect/>
          </a:stretch>
        </p:blipFill>
        <p:spPr bwMode="auto">
          <a:xfrm>
            <a:off x="0" y="0"/>
            <a:ext cx="9144000" cy="261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78" r:id="rId12"/>
    <p:sldLayoutId id="2147483655" r:id="rId13"/>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Verdana" pitchFamily="34" charset="0"/>
          <a:ea typeface="黑体" pitchFamily="2" charset="-122"/>
        </a:defRPr>
      </a:lvl2pPr>
      <a:lvl3pPr algn="l" rtl="0" eaLnBrk="0" fontAlgn="base" hangingPunct="0">
        <a:spcBef>
          <a:spcPct val="0"/>
        </a:spcBef>
        <a:spcAft>
          <a:spcPct val="0"/>
        </a:spcAft>
        <a:defRPr sz="3600" b="1">
          <a:solidFill>
            <a:schemeClr val="tx2"/>
          </a:solidFill>
          <a:latin typeface="Verdana" pitchFamily="34" charset="0"/>
          <a:ea typeface="黑体" pitchFamily="2" charset="-122"/>
        </a:defRPr>
      </a:lvl3pPr>
      <a:lvl4pPr algn="l" rtl="0" eaLnBrk="0" fontAlgn="base" hangingPunct="0">
        <a:spcBef>
          <a:spcPct val="0"/>
        </a:spcBef>
        <a:spcAft>
          <a:spcPct val="0"/>
        </a:spcAft>
        <a:defRPr sz="3600" b="1">
          <a:solidFill>
            <a:schemeClr val="tx2"/>
          </a:solidFill>
          <a:latin typeface="Verdana" pitchFamily="34" charset="0"/>
          <a:ea typeface="黑体" pitchFamily="2" charset="-122"/>
        </a:defRPr>
      </a:lvl4pPr>
      <a:lvl5pPr algn="l" rtl="0" eaLnBrk="0" fontAlgn="base" hangingPunct="0">
        <a:spcBef>
          <a:spcPct val="0"/>
        </a:spcBef>
        <a:spcAft>
          <a:spcPct val="0"/>
        </a:spcAft>
        <a:defRPr sz="3600" b="1">
          <a:solidFill>
            <a:schemeClr val="tx2"/>
          </a:solidFill>
          <a:latin typeface="Verdana" pitchFamily="34" charset="0"/>
          <a:ea typeface="黑体" pitchFamily="2" charset="-122"/>
        </a:defRPr>
      </a:lvl5pPr>
      <a:lvl6pPr marL="457200" algn="l" rtl="0" fontAlgn="base">
        <a:spcBef>
          <a:spcPct val="0"/>
        </a:spcBef>
        <a:spcAft>
          <a:spcPct val="0"/>
        </a:spcAft>
        <a:defRPr sz="3600" b="1">
          <a:solidFill>
            <a:schemeClr val="tx2"/>
          </a:solidFill>
          <a:latin typeface="Verdana" pitchFamily="34" charset="0"/>
          <a:ea typeface="黑体" pitchFamily="2" charset="-122"/>
        </a:defRPr>
      </a:lvl6pPr>
      <a:lvl7pPr marL="914400" algn="l" rtl="0" fontAlgn="base">
        <a:spcBef>
          <a:spcPct val="0"/>
        </a:spcBef>
        <a:spcAft>
          <a:spcPct val="0"/>
        </a:spcAft>
        <a:defRPr sz="3600" b="1">
          <a:solidFill>
            <a:schemeClr val="tx2"/>
          </a:solidFill>
          <a:latin typeface="Verdana" pitchFamily="34" charset="0"/>
          <a:ea typeface="黑体" pitchFamily="2" charset="-122"/>
        </a:defRPr>
      </a:lvl7pPr>
      <a:lvl8pPr marL="1371600" algn="l" rtl="0" fontAlgn="base">
        <a:spcBef>
          <a:spcPct val="0"/>
        </a:spcBef>
        <a:spcAft>
          <a:spcPct val="0"/>
        </a:spcAft>
        <a:defRPr sz="3600" b="1">
          <a:solidFill>
            <a:schemeClr val="tx2"/>
          </a:solidFill>
          <a:latin typeface="Verdana" pitchFamily="34" charset="0"/>
          <a:ea typeface="黑体" pitchFamily="2" charset="-122"/>
        </a:defRPr>
      </a:lvl8pPr>
      <a:lvl9pPr marL="1828800" algn="l" rtl="0" fontAlgn="base">
        <a:spcBef>
          <a:spcPct val="0"/>
        </a:spcBef>
        <a:spcAft>
          <a:spcPct val="0"/>
        </a:spcAft>
        <a:defRPr sz="3600" b="1">
          <a:solidFill>
            <a:schemeClr val="tx2"/>
          </a:solidFill>
          <a:latin typeface="Verdana" pitchFamily="34" charset="0"/>
          <a:ea typeface="黑体" pitchFamily="2" charset="-122"/>
        </a:defRPr>
      </a:lvl9pPr>
    </p:titleStyle>
    <p:bodyStyle>
      <a:lvl1pPr marL="342900" indent="-342900" algn="l" rtl="0" eaLnBrk="0" fontAlgn="base" hangingPunct="0">
        <a:spcBef>
          <a:spcPct val="0"/>
        </a:spcBef>
        <a:spcAft>
          <a:spcPct val="0"/>
        </a:spcAft>
        <a:buClr>
          <a:srgbClr val="777777"/>
        </a:buClr>
        <a:buSzPct val="85000"/>
        <a:buChar char="•"/>
        <a:defRPr sz="2200">
          <a:solidFill>
            <a:schemeClr val="tx1"/>
          </a:solidFill>
          <a:latin typeface="+mn-lt"/>
          <a:ea typeface="+mn-ea"/>
          <a:cs typeface="+mn-cs"/>
        </a:defRPr>
      </a:lvl1pPr>
      <a:lvl2pPr marL="742950" indent="-285750" algn="l" rtl="0" eaLnBrk="0" fontAlgn="base" hangingPunct="0">
        <a:spcBef>
          <a:spcPct val="0"/>
        </a:spcBef>
        <a:spcAft>
          <a:spcPct val="0"/>
        </a:spcAft>
        <a:buClr>
          <a:srgbClr val="777777"/>
        </a:buClr>
        <a:buSzPct val="85000"/>
        <a:buChar char="–"/>
        <a:defRPr sz="2200">
          <a:solidFill>
            <a:schemeClr val="tx1"/>
          </a:solidFill>
          <a:latin typeface="+mn-lt"/>
          <a:ea typeface="+mn-ea"/>
        </a:defRPr>
      </a:lvl2pPr>
      <a:lvl3pPr marL="11430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3pPr>
      <a:lvl4pPr marL="16002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4pPr>
      <a:lvl5pPr marL="20574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5pPr>
      <a:lvl6pPr marL="2514600" indent="-228600" algn="l" rtl="0" fontAlgn="base">
        <a:spcBef>
          <a:spcPct val="0"/>
        </a:spcBef>
        <a:spcAft>
          <a:spcPct val="0"/>
        </a:spcAft>
        <a:buClr>
          <a:srgbClr val="777777"/>
        </a:buClr>
        <a:buSzPct val="85000"/>
        <a:buChar char="»"/>
        <a:defRPr sz="2200">
          <a:solidFill>
            <a:schemeClr val="tx1"/>
          </a:solidFill>
          <a:latin typeface="+mn-lt"/>
          <a:ea typeface="+mn-ea"/>
        </a:defRPr>
      </a:lvl6pPr>
      <a:lvl7pPr marL="2971800" indent="-228600" algn="l" rtl="0" fontAlgn="base">
        <a:spcBef>
          <a:spcPct val="0"/>
        </a:spcBef>
        <a:spcAft>
          <a:spcPct val="0"/>
        </a:spcAft>
        <a:buClr>
          <a:srgbClr val="777777"/>
        </a:buClr>
        <a:buSzPct val="85000"/>
        <a:buChar char="»"/>
        <a:defRPr sz="2200">
          <a:solidFill>
            <a:schemeClr val="tx1"/>
          </a:solidFill>
          <a:latin typeface="+mn-lt"/>
          <a:ea typeface="+mn-ea"/>
        </a:defRPr>
      </a:lvl7pPr>
      <a:lvl8pPr marL="3429000" indent="-228600" algn="l" rtl="0" fontAlgn="base">
        <a:spcBef>
          <a:spcPct val="0"/>
        </a:spcBef>
        <a:spcAft>
          <a:spcPct val="0"/>
        </a:spcAft>
        <a:buClr>
          <a:srgbClr val="777777"/>
        </a:buClr>
        <a:buSzPct val="85000"/>
        <a:buChar char="»"/>
        <a:defRPr sz="2200">
          <a:solidFill>
            <a:schemeClr val="tx1"/>
          </a:solidFill>
          <a:latin typeface="+mn-lt"/>
          <a:ea typeface="+mn-ea"/>
        </a:defRPr>
      </a:lvl8pPr>
      <a:lvl9pPr marL="3886200" indent="-228600" algn="l" rtl="0" fontAlgn="base">
        <a:spcBef>
          <a:spcPct val="0"/>
        </a:spcBef>
        <a:spcAft>
          <a:spcPct val="0"/>
        </a:spcAft>
        <a:buClr>
          <a:srgbClr val="777777"/>
        </a:buClr>
        <a:buSzPct val="85000"/>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2" descr="E:\neusoft\2011项目\29-05.19二十年VI完善\20年资料\背景渐变.jp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body" idx="1"/>
          </p:nvPr>
        </p:nvSpPr>
        <p:spPr bwMode="auto">
          <a:xfrm>
            <a:off x="611188" y="2276475"/>
            <a:ext cx="7848600" cy="2376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altLang="zh-CN" smtClean="0"/>
              <a:t>Click to edit Master text styles</a:t>
            </a:r>
          </a:p>
          <a:p>
            <a:pPr lvl="2"/>
            <a:r>
              <a:rPr lang="en-US" altLang="zh-CN" smtClean="0"/>
              <a:t>Second level</a:t>
            </a:r>
          </a:p>
          <a:p>
            <a:pPr lvl="3"/>
            <a:r>
              <a:rPr lang="en-US" altLang="zh-CN" smtClean="0"/>
              <a:t>Third level</a:t>
            </a:r>
          </a:p>
          <a:p>
            <a:pPr lvl="4"/>
            <a:r>
              <a:rPr lang="en-US" altLang="zh-CN" smtClean="0"/>
              <a:t>Fourth level</a:t>
            </a:r>
          </a:p>
          <a:p>
            <a:pPr lvl="4"/>
            <a:r>
              <a:rPr lang="en-US" altLang="zh-CN" smtClean="0"/>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4EF4D219-A9DF-4441-A8E4-51E70BD97F7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ransition/>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Frutiger LT 55 Roman" pitchFamily="34" charset="0"/>
          <a:ea typeface="宋体" pitchFamily="2" charset="-122"/>
        </a:defRPr>
      </a:lvl2pPr>
      <a:lvl3pPr algn="l" rtl="0" eaLnBrk="0" fontAlgn="base" hangingPunct="0">
        <a:spcBef>
          <a:spcPct val="0"/>
        </a:spcBef>
        <a:spcAft>
          <a:spcPct val="0"/>
        </a:spcAft>
        <a:defRPr sz="3600">
          <a:solidFill>
            <a:schemeClr val="bg1"/>
          </a:solidFill>
          <a:latin typeface="Frutiger LT 55 Roman" pitchFamily="34" charset="0"/>
          <a:ea typeface="宋体" pitchFamily="2" charset="-122"/>
        </a:defRPr>
      </a:lvl3pPr>
      <a:lvl4pPr algn="l" rtl="0" eaLnBrk="0" fontAlgn="base" hangingPunct="0">
        <a:spcBef>
          <a:spcPct val="0"/>
        </a:spcBef>
        <a:spcAft>
          <a:spcPct val="0"/>
        </a:spcAft>
        <a:defRPr sz="3600">
          <a:solidFill>
            <a:schemeClr val="bg1"/>
          </a:solidFill>
          <a:latin typeface="Frutiger LT 55 Roman" pitchFamily="34" charset="0"/>
          <a:ea typeface="宋体" pitchFamily="2" charset="-122"/>
        </a:defRPr>
      </a:lvl4pPr>
      <a:lvl5pPr algn="l" rtl="0" eaLnBrk="0" fontAlgn="base" hangingPunct="0">
        <a:spcBef>
          <a:spcPct val="0"/>
        </a:spcBef>
        <a:spcAft>
          <a:spcPct val="0"/>
        </a:spcAft>
        <a:defRPr sz="3600">
          <a:solidFill>
            <a:schemeClr val="bg1"/>
          </a:solidFill>
          <a:latin typeface="Frutiger LT 55 Roman" pitchFamily="34" charset="0"/>
          <a:ea typeface="宋体" pitchFamily="2" charset="-122"/>
        </a:defRPr>
      </a:lvl5pPr>
      <a:lvl6pPr marL="457200" algn="l" rtl="0" fontAlgn="base">
        <a:spcBef>
          <a:spcPct val="0"/>
        </a:spcBef>
        <a:spcAft>
          <a:spcPct val="0"/>
        </a:spcAft>
        <a:defRPr sz="3600">
          <a:solidFill>
            <a:schemeClr val="bg1"/>
          </a:solidFill>
          <a:latin typeface="Frutiger LT 55 Roman" pitchFamily="34" charset="0"/>
          <a:ea typeface="宋体" pitchFamily="2" charset="-122"/>
        </a:defRPr>
      </a:lvl6pPr>
      <a:lvl7pPr marL="914400" algn="l" rtl="0" fontAlgn="base">
        <a:spcBef>
          <a:spcPct val="0"/>
        </a:spcBef>
        <a:spcAft>
          <a:spcPct val="0"/>
        </a:spcAft>
        <a:defRPr sz="3600">
          <a:solidFill>
            <a:schemeClr val="bg1"/>
          </a:solidFill>
          <a:latin typeface="Frutiger LT 55 Roman" pitchFamily="34" charset="0"/>
          <a:ea typeface="宋体" pitchFamily="2" charset="-122"/>
        </a:defRPr>
      </a:lvl7pPr>
      <a:lvl8pPr marL="1371600" algn="l" rtl="0" fontAlgn="base">
        <a:spcBef>
          <a:spcPct val="0"/>
        </a:spcBef>
        <a:spcAft>
          <a:spcPct val="0"/>
        </a:spcAft>
        <a:defRPr sz="3600">
          <a:solidFill>
            <a:schemeClr val="bg1"/>
          </a:solidFill>
          <a:latin typeface="Frutiger LT 55 Roman" pitchFamily="34" charset="0"/>
          <a:ea typeface="宋体" pitchFamily="2" charset="-122"/>
        </a:defRPr>
      </a:lvl8pPr>
      <a:lvl9pPr marL="1828800" algn="l" rtl="0" fontAlgn="base">
        <a:spcBef>
          <a:spcPct val="0"/>
        </a:spcBef>
        <a:spcAft>
          <a:spcPct val="0"/>
        </a:spcAft>
        <a:defRPr sz="3600">
          <a:solidFill>
            <a:schemeClr val="bg1"/>
          </a:solidFill>
          <a:latin typeface="Frutiger LT 55 Roman" pitchFamily="34" charset="0"/>
          <a:ea typeface="宋体" pitchFamily="2" charset="-122"/>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185738" indent="-6350" algn="r" rtl="0" eaLnBrk="0" fontAlgn="base" hangingPunct="0">
        <a:spcBef>
          <a:spcPct val="0"/>
        </a:spcBef>
        <a:spcAft>
          <a:spcPct val="0"/>
        </a:spcAft>
        <a:buChar char="–"/>
        <a:defRPr sz="2400">
          <a:solidFill>
            <a:schemeClr val="tx1"/>
          </a:solidFill>
          <a:latin typeface="Verdana" pitchFamily="34" charset="0"/>
          <a:ea typeface="+mn-ea"/>
        </a:defRPr>
      </a:lvl2pPr>
      <a:lvl3pPr marL="1150938" indent="-228600" algn="r" rtl="0" eaLnBrk="0" fontAlgn="base" hangingPunct="0">
        <a:spcBef>
          <a:spcPct val="0"/>
        </a:spcBef>
        <a:spcAft>
          <a:spcPct val="0"/>
        </a:spcAft>
        <a:buChar char="•"/>
        <a:defRPr sz="2400">
          <a:solidFill>
            <a:schemeClr val="tx1"/>
          </a:solidFill>
          <a:latin typeface="Verdana" pitchFamily="34" charset="0"/>
          <a:ea typeface="+mn-ea"/>
        </a:defRPr>
      </a:lvl3pPr>
      <a:lvl4pPr marL="1600200" indent="-228600" algn="r" rtl="0" eaLnBrk="0" fontAlgn="base" hangingPunct="0">
        <a:spcBef>
          <a:spcPct val="0"/>
        </a:spcBef>
        <a:spcAft>
          <a:spcPct val="0"/>
        </a:spcAft>
        <a:buChar char="–"/>
        <a:defRPr sz="2400">
          <a:solidFill>
            <a:schemeClr val="tx1"/>
          </a:solidFill>
          <a:latin typeface="Verdana" pitchFamily="34" charset="0"/>
          <a:ea typeface="+mn-ea"/>
        </a:defRPr>
      </a:lvl4pPr>
      <a:lvl5pPr marL="2057400" indent="-228600" algn="r" rtl="0" eaLnBrk="0" fontAlgn="base" hangingPunct="0">
        <a:spcBef>
          <a:spcPct val="0"/>
        </a:spcBef>
        <a:spcAft>
          <a:spcPct val="0"/>
        </a:spcAft>
        <a:buChar char="»"/>
        <a:defRPr sz="2400">
          <a:solidFill>
            <a:schemeClr val="tx1"/>
          </a:solidFill>
          <a:latin typeface="Verdana" pitchFamily="34" charset="0"/>
          <a:ea typeface="+mn-ea"/>
        </a:defRPr>
      </a:lvl5pPr>
      <a:lvl6pPr marL="2514600" indent="-228600" algn="r" rtl="0" fontAlgn="base">
        <a:spcBef>
          <a:spcPct val="0"/>
        </a:spcBef>
        <a:spcAft>
          <a:spcPct val="0"/>
        </a:spcAft>
        <a:defRPr sz="2400">
          <a:solidFill>
            <a:schemeClr val="tx1"/>
          </a:solidFill>
          <a:latin typeface="Verdana" pitchFamily="34" charset="0"/>
          <a:ea typeface="+mn-ea"/>
        </a:defRPr>
      </a:lvl6pPr>
      <a:lvl7pPr marL="2971800" indent="-228600" algn="r" rtl="0" fontAlgn="base">
        <a:spcBef>
          <a:spcPct val="0"/>
        </a:spcBef>
        <a:spcAft>
          <a:spcPct val="0"/>
        </a:spcAft>
        <a:defRPr sz="2400">
          <a:solidFill>
            <a:schemeClr val="tx1"/>
          </a:solidFill>
          <a:latin typeface="Verdana" pitchFamily="34" charset="0"/>
          <a:ea typeface="+mn-ea"/>
        </a:defRPr>
      </a:lvl7pPr>
      <a:lvl8pPr marL="3429000" indent="-228600" algn="r" rtl="0" fontAlgn="base">
        <a:spcBef>
          <a:spcPct val="0"/>
        </a:spcBef>
        <a:spcAft>
          <a:spcPct val="0"/>
        </a:spcAft>
        <a:defRPr sz="2400">
          <a:solidFill>
            <a:schemeClr val="tx1"/>
          </a:solidFill>
          <a:latin typeface="Verdana" pitchFamily="34" charset="0"/>
          <a:ea typeface="+mn-ea"/>
        </a:defRPr>
      </a:lvl8pPr>
      <a:lvl9pPr marL="3886200" indent="-228600" algn="r" rtl="0" fontAlgn="base">
        <a:spcBef>
          <a:spcPct val="0"/>
        </a:spcBef>
        <a:spcAft>
          <a:spcPct val="0"/>
        </a:spcAft>
        <a:defRPr sz="2400">
          <a:solidFill>
            <a:schemeClr val="tx1"/>
          </a:solidFill>
          <a:latin typeface="Verdana"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900113" y="1484313"/>
            <a:ext cx="7704137" cy="1944687"/>
          </a:xfrm>
        </p:spPr>
        <p:txBody>
          <a:bodyPr/>
          <a:lstStyle/>
          <a:p>
            <a:pPr eaLnBrk="1" hangingPunct="1"/>
            <a:r>
              <a:rPr lang="zh-CN" altLang="en-US" dirty="0" smtClean="0">
                <a:solidFill>
                  <a:srgbClr val="153C61"/>
                </a:solidFill>
                <a:latin typeface="黑体" pitchFamily="2" charset="-122"/>
              </a:rPr>
              <a:t>行政处罚案卷</a:t>
            </a:r>
            <a:r>
              <a:rPr lang="en-US" altLang="zh-CN" dirty="0" smtClean="0">
                <a:solidFill>
                  <a:srgbClr val="153C61"/>
                </a:solidFill>
                <a:latin typeface="黑体" pitchFamily="2" charset="-122"/>
              </a:rPr>
              <a:t/>
            </a:r>
            <a:br>
              <a:rPr lang="en-US" altLang="zh-CN" dirty="0" smtClean="0">
                <a:solidFill>
                  <a:srgbClr val="153C61"/>
                </a:solidFill>
                <a:latin typeface="黑体" pitchFamily="2" charset="-122"/>
              </a:rPr>
            </a:br>
            <a:r>
              <a:rPr lang="en-US" altLang="zh-CN" dirty="0" smtClean="0">
                <a:solidFill>
                  <a:srgbClr val="153C61"/>
                </a:solidFill>
                <a:latin typeface="黑体" pitchFamily="2" charset="-122"/>
              </a:rPr>
              <a:t>      </a:t>
            </a:r>
            <a:r>
              <a:rPr lang="zh-CN" altLang="en-US" dirty="0" smtClean="0">
                <a:solidFill>
                  <a:srgbClr val="153C61"/>
                </a:solidFill>
                <a:latin typeface="黑体" pitchFamily="2" charset="-122"/>
              </a:rPr>
              <a:t>执法检查方法与工作要点</a:t>
            </a:r>
            <a:br>
              <a:rPr lang="zh-CN" altLang="en-US" dirty="0" smtClean="0">
                <a:solidFill>
                  <a:srgbClr val="153C61"/>
                </a:solidFill>
                <a:latin typeface="黑体" pitchFamily="2" charset="-122"/>
              </a:rPr>
            </a:br>
            <a:r>
              <a:rPr lang="zh-CN" altLang="en-US" sz="1200" dirty="0" smtClean="0">
                <a:solidFill>
                  <a:srgbClr val="153C61"/>
                </a:solidFill>
                <a:latin typeface="黑体" pitchFamily="2" charset="-122"/>
              </a:rPr>
              <a:t>    </a:t>
            </a:r>
            <a:r>
              <a:rPr lang="en-US" altLang="zh-CN" dirty="0" smtClean="0">
                <a:solidFill>
                  <a:srgbClr val="153C61"/>
                </a:solidFill>
                <a:latin typeface="黑体" pitchFamily="2" charset="-122"/>
              </a:rPr>
              <a:t/>
            </a:r>
            <a:br>
              <a:rPr lang="en-US" altLang="zh-CN" dirty="0" smtClean="0">
                <a:solidFill>
                  <a:srgbClr val="153C61"/>
                </a:solidFill>
                <a:latin typeface="黑体" pitchFamily="2" charset="-122"/>
              </a:rPr>
            </a:br>
            <a:r>
              <a:rPr lang="zh-CN" altLang="en-US" sz="1400" b="0" dirty="0" smtClean="0">
                <a:solidFill>
                  <a:srgbClr val="153C61"/>
                </a:solidFill>
              </a:rPr>
              <a:t/>
            </a:r>
            <a:br>
              <a:rPr lang="zh-CN" altLang="en-US" sz="1400" b="0" dirty="0" smtClean="0">
                <a:solidFill>
                  <a:srgbClr val="153C61"/>
                </a:solidFill>
              </a:rPr>
            </a:br>
            <a:endParaRPr lang="en-US" altLang="zh-CN" sz="1400" b="0" dirty="0" smtClean="0">
              <a:solidFill>
                <a:srgbClr val="153C61"/>
              </a:solidFill>
            </a:endParaRPr>
          </a:p>
        </p:txBody>
      </p:sp>
      <p:sp>
        <p:nvSpPr>
          <p:cNvPr id="29698" name="Text Box 4"/>
          <p:cNvSpPr txBox="1">
            <a:spLocks noChangeArrowheads="1"/>
          </p:cNvSpPr>
          <p:nvPr/>
        </p:nvSpPr>
        <p:spPr bwMode="auto">
          <a:xfrm>
            <a:off x="539750" y="6613525"/>
            <a:ext cx="5132388" cy="244475"/>
          </a:xfrm>
          <a:prstGeom prst="rect">
            <a:avLst/>
          </a:prstGeom>
          <a:noFill/>
          <a:ln w="9525">
            <a:noFill/>
            <a:miter lim="800000"/>
            <a:headEnd/>
            <a:tailEnd/>
          </a:ln>
        </p:spPr>
        <p:txBody>
          <a:bodyPr>
            <a:spAutoFit/>
          </a:bodyPr>
          <a:lstStyle/>
          <a:p>
            <a:pPr eaLnBrk="0" hangingPunct="0"/>
            <a:r>
              <a:rPr lang="en-US" altLang="zh-CN" sz="1000">
                <a:solidFill>
                  <a:schemeClr val="bg1"/>
                </a:solidFill>
                <a:latin typeface="Frutiger LT 55 Roman"/>
              </a:rPr>
              <a:t>Copyright © 2011 Neusoft Corporation</a:t>
            </a:r>
          </a:p>
        </p:txBody>
      </p:sp>
      <p:sp>
        <p:nvSpPr>
          <p:cNvPr id="29699" name="副标题 4"/>
          <p:cNvSpPr>
            <a:spLocks noGrp="1"/>
          </p:cNvSpPr>
          <p:nvPr>
            <p:ph type="subTitle" idx="1"/>
          </p:nvPr>
        </p:nvSpPr>
        <p:spPr>
          <a:xfrm>
            <a:off x="900112" y="3573462"/>
            <a:ext cx="7243787" cy="1712925"/>
          </a:xfrm>
        </p:spPr>
        <p:txBody>
          <a:bodyPr/>
          <a:lstStyle/>
          <a:p>
            <a:pPr>
              <a:lnSpc>
                <a:spcPct val="90000"/>
              </a:lnSpc>
            </a:pPr>
            <a:r>
              <a:rPr lang="zh-CN" altLang="en-US" sz="2800" b="1" dirty="0" smtClean="0">
                <a:solidFill>
                  <a:srgbClr val="153C61"/>
                </a:solidFill>
                <a:ea typeface="宋体" charset="-122"/>
              </a:rPr>
              <a:t>法规和经济科技业务处</a:t>
            </a:r>
          </a:p>
          <a:p>
            <a:pPr>
              <a:lnSpc>
                <a:spcPct val="90000"/>
              </a:lnSpc>
            </a:pPr>
            <a:r>
              <a:rPr lang="zh-CN" altLang="en-US" sz="2800" b="1" dirty="0" smtClean="0">
                <a:solidFill>
                  <a:srgbClr val="153C61"/>
                </a:solidFill>
                <a:ea typeface="宋体" charset="-122"/>
              </a:rPr>
              <a:t>                                     吴海亭</a:t>
            </a:r>
          </a:p>
          <a:p>
            <a:pPr>
              <a:lnSpc>
                <a:spcPct val="90000"/>
              </a:lnSpc>
            </a:pPr>
            <a:endParaRPr lang="en-US" altLang="zh-CN" sz="1000" dirty="0" smtClean="0">
              <a:solidFill>
                <a:srgbClr val="153C61"/>
              </a:solidFill>
              <a:ea typeface="宋体" charset="-122"/>
            </a:endParaRPr>
          </a:p>
          <a:p>
            <a:pPr>
              <a:lnSpc>
                <a:spcPct val="90000"/>
              </a:lnSpc>
            </a:pPr>
            <a:r>
              <a:rPr lang="en-US" altLang="zh-CN" sz="2400" dirty="0" smtClean="0">
                <a:solidFill>
                  <a:srgbClr val="153C61"/>
                </a:solidFill>
                <a:ea typeface="宋体" charset="-122"/>
              </a:rPr>
              <a:t>                                       2014</a:t>
            </a:r>
            <a:r>
              <a:rPr lang="zh-CN" altLang="en-US" sz="2400" dirty="0" smtClean="0">
                <a:solidFill>
                  <a:srgbClr val="153C61"/>
                </a:solidFill>
                <a:ea typeface="宋体" charset="-122"/>
              </a:rPr>
              <a:t>年</a:t>
            </a:r>
            <a:r>
              <a:rPr lang="en-US" altLang="zh-CN" sz="2400" dirty="0" smtClean="0">
                <a:solidFill>
                  <a:srgbClr val="153C61"/>
                </a:solidFill>
                <a:ea typeface="宋体" charset="-122"/>
              </a:rPr>
              <a:t>8</a:t>
            </a:r>
            <a:r>
              <a:rPr lang="zh-CN" altLang="en-US" sz="2400" dirty="0" smtClean="0">
                <a:solidFill>
                  <a:srgbClr val="153C61"/>
                </a:solidFill>
                <a:ea typeface="宋体" charset="-122"/>
              </a:rPr>
              <a:t>月</a:t>
            </a:r>
            <a:r>
              <a:rPr lang="en-US" altLang="zh-CN" sz="2400" dirty="0" smtClean="0">
                <a:solidFill>
                  <a:srgbClr val="153C61"/>
                </a:solidFill>
                <a:ea typeface="宋体" charset="-122"/>
              </a:rPr>
              <a:t>28</a:t>
            </a:r>
            <a:r>
              <a:rPr lang="zh-CN" altLang="en-US" sz="2400" dirty="0" smtClean="0">
                <a:solidFill>
                  <a:srgbClr val="153C61"/>
                </a:solidFill>
                <a:ea typeface="宋体" charset="-122"/>
              </a:rPr>
              <a:t>日</a:t>
            </a:r>
            <a:endParaRPr lang="en-US" altLang="zh-CN" sz="2400" dirty="0" smtClean="0">
              <a:solidFill>
                <a:srgbClr val="153C61"/>
              </a:solidFill>
              <a:ea typeface="宋体" charset="-122"/>
            </a:endParaRPr>
          </a:p>
          <a:p>
            <a:pPr>
              <a:lnSpc>
                <a:spcPct val="90000"/>
              </a:lnSpc>
            </a:pPr>
            <a:r>
              <a:rPr lang="zh-CN" altLang="en-US" sz="2400" dirty="0" smtClean="0">
                <a:solidFill>
                  <a:srgbClr val="153C61"/>
                </a:solidFill>
                <a:latin typeface="幼圆" pitchFamily="49" charset="-122"/>
                <a:ea typeface="幼圆" pitchFamily="49" charset="-122"/>
              </a:rPr>
              <a:t>            联系电话：</a:t>
            </a:r>
            <a:r>
              <a:rPr lang="en-US" altLang="zh-CN" sz="2400" dirty="0" smtClean="0">
                <a:solidFill>
                  <a:srgbClr val="002060"/>
                </a:solidFill>
                <a:latin typeface="幼圆" pitchFamily="49" charset="-122"/>
                <a:ea typeface="幼圆" pitchFamily="49" charset="-122"/>
              </a:rPr>
              <a:t>13188940909</a:t>
            </a:r>
            <a:r>
              <a:rPr lang="zh-CN" altLang="en-US" sz="2400" dirty="0" smtClean="0">
                <a:solidFill>
                  <a:srgbClr val="002060"/>
                </a:solidFill>
                <a:latin typeface="幼圆" pitchFamily="49" charset="-122"/>
                <a:ea typeface="幼圆" pitchFamily="49" charset="-122"/>
              </a:rPr>
              <a:t>；</a:t>
            </a:r>
            <a:r>
              <a:rPr lang="en-US" altLang="zh-CN" sz="2400" dirty="0" smtClean="0">
                <a:solidFill>
                  <a:srgbClr val="002060"/>
                </a:solidFill>
                <a:latin typeface="幼圆" pitchFamily="49" charset="-122"/>
                <a:ea typeface="幼圆" pitchFamily="49" charset="-122"/>
              </a:rPr>
              <a:t>68609111</a:t>
            </a:r>
          </a:p>
          <a:p>
            <a:pPr>
              <a:lnSpc>
                <a:spcPct val="90000"/>
              </a:lnSpc>
            </a:pPr>
            <a:endParaRPr lang="en-US" altLang="zh-CN" sz="2400" dirty="0" smtClean="0">
              <a:solidFill>
                <a:srgbClr val="153C61"/>
              </a:solidFill>
              <a:ea typeface="宋体" charset="-122"/>
            </a:endParaRPr>
          </a:p>
          <a:p>
            <a:pPr>
              <a:lnSpc>
                <a:spcPct val="90000"/>
              </a:lnSpc>
            </a:pPr>
            <a:endParaRPr lang="en-US" altLang="zh-CN" sz="2400" b="1" dirty="0" smtClean="0">
              <a:solidFill>
                <a:srgbClr val="153C61"/>
              </a:solidFill>
            </a:endParaRPr>
          </a:p>
          <a:p>
            <a:pPr>
              <a:lnSpc>
                <a:spcPct val="90000"/>
              </a:lnSpc>
            </a:pPr>
            <a:endParaRPr lang="zh-CN" altLang="en-US" sz="2400" b="1" dirty="0" smtClean="0">
              <a:solidFill>
                <a:srgbClr val="153C6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smtClean="0"/>
              <a:t>一、存在</a:t>
            </a:r>
            <a:r>
              <a:rPr lang="zh-CN" altLang="en-US" dirty="0" smtClean="0"/>
              <a:t>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㈡证据调取不当</a:t>
            </a:r>
          </a:p>
          <a:p>
            <a:r>
              <a:rPr lang="en-US" sz="2800" dirty="0" smtClean="0">
                <a:latin typeface="华文楷体" pitchFamily="2" charset="-122"/>
                <a:ea typeface="华文楷体" pitchFamily="2" charset="-122"/>
              </a:rPr>
              <a:t>       4</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调查笔录中调查人员、当事人签名时无注明日期。</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这种情况比较常见，当事人有的不签名，也有的签别人的名字。导致证据有明显瑕疵。</a:t>
            </a: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㈢  法律适用不妥</a:t>
            </a:r>
          </a:p>
          <a:p>
            <a:r>
              <a:rPr lang="en-US" sz="2800" spc="-30" dirty="0" smtClean="0">
                <a:latin typeface="华文楷体" pitchFamily="2" charset="-122"/>
                <a:ea typeface="华文楷体" pitchFamily="2" charset="-122"/>
              </a:rPr>
              <a:t>   1.</a:t>
            </a:r>
            <a:r>
              <a:rPr lang="zh-CN" altLang="en-US" sz="2800" spc="-30" dirty="0" smtClean="0">
                <a:latin typeface="华文楷体" pitchFamily="2" charset="-122"/>
                <a:ea typeface="华文楷体" pitchFamily="2" charset="-122"/>
              </a:rPr>
              <a:t>处罚决定书内容错误。</a:t>
            </a:r>
            <a:endParaRPr lang="en-US" sz="2800" spc="-3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案件调查报告、处罚决定书拟文稿上所适用的法律条款都是正确的，但由于打印对稿不认真，导致送达给当事人的正式处罚决定书上所适用的法条错误，与审批内容不一致。</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套打文书，但以前形成的移送单位没有更改，导致严重的证据缺陷。</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pPr>
              <a:buNone/>
            </a:pPr>
            <a:r>
              <a:rPr lang="zh-CN" altLang="en-US" sz="3200" dirty="0" smtClean="0"/>
              <a:t>    ㈢  法律适用不妥</a:t>
            </a:r>
          </a:p>
          <a:p>
            <a:r>
              <a:rPr lang="en-US" sz="2800" dirty="0" smtClean="0">
                <a:latin typeface="华文楷体" pitchFamily="2" charset="-122"/>
                <a:ea typeface="华文楷体" pitchFamily="2" charset="-122"/>
              </a:rPr>
              <a:t>       2.</a:t>
            </a:r>
            <a:r>
              <a:rPr lang="zh-CN" altLang="en-US" sz="2800" dirty="0" smtClean="0">
                <a:latin typeface="华文楷体" pitchFamily="2" charset="-122"/>
                <a:ea typeface="华文楷体" pitchFamily="2" charset="-122"/>
              </a:rPr>
              <a:t>表述不规范。</a:t>
            </a:r>
            <a:endParaRPr lang="en-US"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案件处罚种类和幅度与违法行为的性质、后果、手段等违法情节不相当，从轻从重处罚没有说明原因，自由裁量权的行使情况不规范。处以违法所得一倍的罚款，属于从轻，未说明理由。</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㈢  法律适用不妥</a:t>
            </a:r>
          </a:p>
          <a:p>
            <a:r>
              <a:rPr lang="en-US" sz="2800" dirty="0" smtClean="0">
                <a:latin typeface="华文楷体" pitchFamily="2" charset="-122"/>
                <a:ea typeface="华文楷体" pitchFamily="2" charset="-122"/>
              </a:rPr>
              <a:t>      3.</a:t>
            </a:r>
            <a:r>
              <a:rPr lang="zh-CN" altLang="en-US" sz="2800" dirty="0" smtClean="0">
                <a:latin typeface="华文楷体" pitchFamily="2" charset="-122"/>
                <a:ea typeface="华文楷体" pitchFamily="2" charset="-122"/>
              </a:rPr>
              <a:t>并处的处罚漏项。</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比如只有罚款，没有并处的其他项目，如警告、没收实物、补种树木等。</a:t>
            </a:r>
            <a:endParaRPr lang="en-US" altLang="zh-CN" sz="20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endParaRPr lang="zh-CN" altLang="en-US" sz="2800" dirty="0" smtClean="0">
              <a:latin typeface="华文楷体" pitchFamily="2" charset="-122"/>
              <a:ea typeface="华文楷体" pitchFamily="2" charset="-122"/>
            </a:endParaRP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㈢  法律适用不妥</a:t>
            </a:r>
          </a:p>
          <a:p>
            <a:r>
              <a:rPr lang="en-US" sz="2800" dirty="0" smtClean="0">
                <a:latin typeface="华文楷体" pitchFamily="2" charset="-122"/>
                <a:ea typeface="华文楷体" pitchFamily="2" charset="-122"/>
              </a:rPr>
              <a:t>        4.</a:t>
            </a:r>
            <a:r>
              <a:rPr lang="zh-CN" altLang="en-US" sz="2800" dirty="0" smtClean="0">
                <a:latin typeface="华文楷体" pitchFamily="2" charset="-122"/>
                <a:ea typeface="华文楷体" pitchFamily="2" charset="-122"/>
              </a:rPr>
              <a:t>案由不规范。</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如：无证经营，参照罚则和法律责任描述。</a:t>
            </a:r>
          </a:p>
          <a:p>
            <a:r>
              <a:rPr lang="zh-CN" altLang="en-US" sz="2800" dirty="0" smtClean="0">
                <a:latin typeface="华文楷体" pitchFamily="2" charset="-122"/>
                <a:ea typeface="华文楷体" pitchFamily="2" charset="-122"/>
              </a:rPr>
              <a:t>。</a:t>
            </a: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1</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案件时间表述错误。</a:t>
            </a:r>
            <a:endParaRPr lang="en-US" altLang="zh-CN" sz="2800" dirty="0" smtClean="0">
              <a:latin typeface="华文楷体" pitchFamily="2" charset="-122"/>
              <a:ea typeface="华文楷体" pitchFamily="2" charset="-122"/>
            </a:endParaRPr>
          </a:p>
          <a:p>
            <a:r>
              <a:rPr lang="en-US" altLang="zh-CN" sz="24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未在法定时间内办理立案手续，立案报告经办人签名只有一人签名。处罚决定书在当事人交款时间之后。处罚日期</a:t>
            </a:r>
            <a:r>
              <a:rPr lang="en-US" sz="2000" dirty="0" smtClean="0">
                <a:latin typeface="华文楷体" pitchFamily="2" charset="-122"/>
                <a:ea typeface="华文楷体" pitchFamily="2" charset="-122"/>
              </a:rPr>
              <a:t>2011</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8</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23</a:t>
            </a:r>
            <a:r>
              <a:rPr lang="zh-CN" altLang="en-US" sz="2000" dirty="0" smtClean="0">
                <a:latin typeface="华文楷体" pitchFamily="2" charset="-122"/>
                <a:ea typeface="华文楷体" pitchFamily="2" charset="-122"/>
              </a:rPr>
              <a:t>日，罚没款收据为</a:t>
            </a:r>
            <a:r>
              <a:rPr lang="en-US" sz="2000" dirty="0" smtClean="0">
                <a:latin typeface="华文楷体" pitchFamily="2" charset="-122"/>
                <a:ea typeface="华文楷体" pitchFamily="2" charset="-122"/>
              </a:rPr>
              <a:t>2011</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6</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24</a:t>
            </a:r>
            <a:r>
              <a:rPr lang="zh-CN" altLang="en-US" sz="2000" dirty="0" smtClean="0">
                <a:latin typeface="华文楷体" pitchFamily="2" charset="-122"/>
                <a:ea typeface="华文楷体" pitchFamily="2" charset="-122"/>
              </a:rPr>
              <a:t>日。有的无（延）交款分期文书。审核意见表送审时间为</a:t>
            </a:r>
            <a:r>
              <a:rPr lang="en-US" sz="2000" dirty="0" smtClean="0">
                <a:latin typeface="华文楷体" pitchFamily="2" charset="-122"/>
                <a:ea typeface="华文楷体" pitchFamily="2" charset="-122"/>
              </a:rPr>
              <a:t>2011</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11</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19</a:t>
            </a:r>
            <a:r>
              <a:rPr lang="zh-CN" altLang="en-US" sz="2000" dirty="0" smtClean="0">
                <a:latin typeface="华文楷体" pitchFamily="2" charset="-122"/>
                <a:ea typeface="华文楷体" pitchFamily="2" charset="-122"/>
              </a:rPr>
              <a:t>日，案件合议记录及调查终结报告时间为</a:t>
            </a:r>
            <a:r>
              <a:rPr lang="en-US" sz="2000" dirty="0" smtClean="0">
                <a:latin typeface="华文楷体" pitchFamily="2" charset="-122"/>
                <a:ea typeface="华文楷体" pitchFamily="2" charset="-122"/>
              </a:rPr>
              <a:t>11</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20</a:t>
            </a:r>
            <a:r>
              <a:rPr lang="zh-CN" altLang="en-US" sz="2000" dirty="0" smtClean="0">
                <a:latin typeface="华文楷体" pitchFamily="2" charset="-122"/>
                <a:ea typeface="华文楷体" pitchFamily="2" charset="-122"/>
              </a:rPr>
              <a:t>日。</a:t>
            </a: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2</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案件手续签署违规。</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签署时间前后颠倒，如举报记录上注明的举报时间是</a:t>
            </a:r>
            <a:r>
              <a:rPr lang="en-US" sz="2000" dirty="0" smtClean="0">
                <a:latin typeface="华文楷体" pitchFamily="2" charset="-122"/>
                <a:ea typeface="华文楷体" pitchFamily="2" charset="-122"/>
              </a:rPr>
              <a:t>2003</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27</a:t>
            </a:r>
            <a:r>
              <a:rPr lang="zh-CN" altLang="en-US" sz="2000" dirty="0" smtClean="0">
                <a:latin typeface="华文楷体" pitchFamily="2" charset="-122"/>
                <a:ea typeface="华文楷体" pitchFamily="2" charset="-122"/>
              </a:rPr>
              <a:t>日，受理举报的记录人却签</a:t>
            </a:r>
            <a:r>
              <a:rPr lang="en-US"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日，受理举报的机构负责人签</a:t>
            </a:r>
            <a:r>
              <a:rPr lang="en-US"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27</a:t>
            </a:r>
            <a:r>
              <a:rPr lang="zh-CN" altLang="en-US" sz="2000" dirty="0" smtClean="0">
                <a:latin typeface="华文楷体" pitchFamily="2" charset="-122"/>
                <a:ea typeface="华文楷体" pitchFamily="2" charset="-122"/>
              </a:rPr>
              <a:t>日，其真实性令人怀疑。</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3</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告知义务未履行。</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案件未履行行政处罚事先  告知程序，或者符合听证的要求却未告知当事人有权要求听证，或者未见当事人签署的</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送达回证</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a:t>
            </a:r>
          </a:p>
          <a:p>
            <a:endParaRPr lang="zh-CN" altLang="en-US" sz="3200" dirty="0" smtClean="0"/>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4.</a:t>
            </a:r>
            <a:r>
              <a:rPr lang="zh-CN" altLang="en-US" sz="2800" dirty="0" smtClean="0">
                <a:latin typeface="华文楷体" pitchFamily="2" charset="-122"/>
                <a:ea typeface="华文楷体" pitchFamily="2" charset="-122"/>
              </a:rPr>
              <a:t>案件申辩周期忽略。</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在行政处罚事先告知书中，给当事人的陈述申辩期不足</a:t>
            </a:r>
            <a:r>
              <a:rPr lang="en-US"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天。如：行政处罚事先告知书：下达日期为</a:t>
            </a:r>
            <a:r>
              <a:rPr lang="en-US" sz="2000" dirty="0" smtClean="0">
                <a:latin typeface="华文楷体" pitchFamily="2" charset="-122"/>
                <a:ea typeface="华文楷体" pitchFamily="2" charset="-122"/>
              </a:rPr>
              <a:t>2011</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5</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23</a:t>
            </a:r>
            <a:r>
              <a:rPr lang="zh-CN" altLang="en-US" sz="2000" dirty="0" smtClean="0">
                <a:latin typeface="华文楷体" pitchFamily="2" charset="-122"/>
                <a:ea typeface="华文楷体" pitchFamily="2" charset="-122"/>
              </a:rPr>
              <a:t>日，让相对人在</a:t>
            </a:r>
            <a:r>
              <a:rPr lang="en-US" sz="2000" dirty="0" smtClean="0">
                <a:latin typeface="华文楷体" pitchFamily="2" charset="-122"/>
                <a:ea typeface="华文楷体" pitchFamily="2" charset="-122"/>
              </a:rPr>
              <a:t>2011</a:t>
            </a:r>
            <a:r>
              <a:rPr lang="zh-CN" altLang="en-US" sz="2000" dirty="0" smtClean="0">
                <a:latin typeface="华文楷体" pitchFamily="2" charset="-122"/>
                <a:ea typeface="华文楷体" pitchFamily="2" charset="-122"/>
              </a:rPr>
              <a:t>年</a:t>
            </a:r>
            <a:r>
              <a:rPr lang="en-US" sz="2000" dirty="0" smtClean="0">
                <a:latin typeface="华文楷体" pitchFamily="2" charset="-122"/>
                <a:ea typeface="华文楷体" pitchFamily="2" charset="-122"/>
              </a:rPr>
              <a:t>5</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25</a:t>
            </a:r>
            <a:r>
              <a:rPr lang="zh-CN" altLang="en-US" sz="2000" dirty="0" smtClean="0">
                <a:latin typeface="华文楷体" pitchFamily="2" charset="-122"/>
                <a:ea typeface="华文楷体" pitchFamily="2" charset="-122"/>
              </a:rPr>
              <a:t>日前陈述申辩（一般为</a:t>
            </a:r>
            <a:r>
              <a:rPr lang="en-US"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日内）</a:t>
            </a: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5</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放弃听证无证据。</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当事人放弃听证或陈述申辩的证明。</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95288" y="404813"/>
            <a:ext cx="3729037" cy="663575"/>
          </a:xfrm>
        </p:spPr>
        <p:txBody>
          <a:bodyPr/>
          <a:lstStyle/>
          <a:p>
            <a:r>
              <a:rPr lang="zh-CN" altLang="en-US" sz="3500" smtClean="0">
                <a:ea typeface="华文琥珀" pitchFamily="2" charset="-122"/>
              </a:rPr>
              <a:t>课程大纲</a:t>
            </a:r>
          </a:p>
        </p:txBody>
      </p:sp>
      <p:sp>
        <p:nvSpPr>
          <p:cNvPr id="31746" name="Rectangle 3"/>
          <p:cNvSpPr>
            <a:spLocks noGrp="1" noChangeArrowheads="1"/>
          </p:cNvSpPr>
          <p:nvPr>
            <p:ph type="body" idx="1"/>
          </p:nvPr>
        </p:nvSpPr>
        <p:spPr>
          <a:xfrm>
            <a:off x="611188" y="1628775"/>
            <a:ext cx="6481762" cy="3384550"/>
          </a:xfrm>
        </p:spPr>
        <p:txBody>
          <a:bodyPr/>
          <a:lstStyle/>
          <a:p>
            <a:pPr marL="609600" indent="-609600">
              <a:buClr>
                <a:srgbClr val="FF9900"/>
              </a:buClr>
              <a:buSzPct val="110000"/>
            </a:pPr>
            <a:r>
              <a:rPr lang="zh-CN" altLang="en-US" sz="3200" b="1" dirty="0" smtClean="0">
                <a:solidFill>
                  <a:srgbClr val="000000"/>
                </a:solidFill>
                <a:latin typeface="黑体" pitchFamily="2" charset="-122"/>
              </a:rPr>
              <a:t>行政处罚案卷存在问题</a:t>
            </a:r>
          </a:p>
          <a:p>
            <a:pPr marL="609600" indent="-609600">
              <a:buClr>
                <a:srgbClr val="FF9900"/>
              </a:buClr>
              <a:buSzPct val="110000"/>
            </a:pPr>
            <a:endParaRPr lang="zh-CN" altLang="en-US" sz="3200" b="1" dirty="0" smtClean="0">
              <a:solidFill>
                <a:srgbClr val="000000"/>
              </a:solidFill>
              <a:latin typeface="黑体" pitchFamily="2" charset="-122"/>
            </a:endParaRPr>
          </a:p>
          <a:p>
            <a:pPr marL="609600" indent="-609600">
              <a:buClr>
                <a:srgbClr val="FF9900"/>
              </a:buClr>
              <a:buSzPct val="110000"/>
            </a:pPr>
            <a:r>
              <a:rPr lang="zh-CN" altLang="en-US" sz="3200" b="1" dirty="0" smtClean="0">
                <a:solidFill>
                  <a:srgbClr val="000000"/>
                </a:solidFill>
                <a:latin typeface="黑体" pitchFamily="2" charset="-122"/>
              </a:rPr>
              <a:t>档案执法检查方法与技巧</a:t>
            </a:r>
            <a:endParaRPr lang="en-US" altLang="zh-CN" sz="3200" b="1" dirty="0" smtClean="0">
              <a:solidFill>
                <a:srgbClr val="000000"/>
              </a:solidFill>
              <a:latin typeface="黑体" pitchFamily="2" charset="-122"/>
            </a:endParaRPr>
          </a:p>
          <a:p>
            <a:pPr marL="609600" indent="-609600">
              <a:buClr>
                <a:srgbClr val="FF9900"/>
              </a:buClr>
              <a:buSzPct val="110000"/>
            </a:pPr>
            <a:endParaRPr lang="en-US" altLang="zh-CN" sz="3200" b="1" dirty="0" smtClean="0">
              <a:solidFill>
                <a:srgbClr val="000000"/>
              </a:solidFill>
              <a:latin typeface="黑体" pitchFamily="2" charset="-122"/>
            </a:endParaRPr>
          </a:p>
          <a:p>
            <a:pPr marL="609600" indent="-609600">
              <a:buClr>
                <a:srgbClr val="FF9900"/>
              </a:buClr>
              <a:buSzPct val="110000"/>
            </a:pPr>
            <a:r>
              <a:rPr lang="zh-CN" altLang="en-US" sz="3200" b="1" dirty="0" smtClean="0">
                <a:solidFill>
                  <a:srgbClr val="000000"/>
                </a:solidFill>
                <a:latin typeface="黑体" pitchFamily="2" charset="-122"/>
              </a:rPr>
              <a:t>档案执法工作要点</a:t>
            </a:r>
          </a:p>
        </p:txBody>
      </p:sp>
      <p:pic>
        <p:nvPicPr>
          <p:cNvPr id="31747" name="Picture 4"/>
          <p:cNvPicPr>
            <a:picLocks noChangeArrowheads="1"/>
          </p:cNvPicPr>
          <p:nvPr/>
        </p:nvPicPr>
        <p:blipFill>
          <a:blip r:embed="rId3"/>
          <a:srcRect/>
          <a:stretch>
            <a:fillRect/>
          </a:stretch>
        </p:blipFill>
        <p:spPr bwMode="auto">
          <a:xfrm>
            <a:off x="5786446" y="3714752"/>
            <a:ext cx="3074988" cy="27066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6.</a:t>
            </a:r>
            <a:r>
              <a:rPr lang="zh-CN" altLang="en-US" sz="2800" dirty="0" smtClean="0">
                <a:latin typeface="华文楷体" pitchFamily="2" charset="-122"/>
                <a:ea typeface="华文楷体" pitchFamily="2" charset="-122"/>
              </a:rPr>
              <a:t>责令限期改正无落实。</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要求责令改正，但无复查记录。</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7.</a:t>
            </a:r>
            <a:r>
              <a:rPr lang="zh-CN" altLang="en-US" sz="2800" dirty="0" smtClean="0">
                <a:latin typeface="华文楷体" pitchFamily="2" charset="-122"/>
                <a:ea typeface="华文楷体" pitchFamily="2" charset="-122"/>
              </a:rPr>
              <a:t>移交案件手续遗漏。</a:t>
            </a:r>
            <a:endParaRPr lang="en-US"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应当移交未移交</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案件审核意见表中，单位负责人未签字（重大案件）。</a:t>
            </a:r>
          </a:p>
          <a:p>
            <a:endParaRPr lang="zh-CN" altLang="en-US" sz="2800" dirty="0" smtClean="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（四）程序违规</a:t>
            </a:r>
          </a:p>
          <a:p>
            <a:r>
              <a:rPr lang="en-US" sz="2800" dirty="0" smtClean="0">
                <a:latin typeface="华文楷体" pitchFamily="2" charset="-122"/>
                <a:ea typeface="华文楷体" pitchFamily="2" charset="-122"/>
              </a:rPr>
              <a:t>        8.</a:t>
            </a:r>
            <a:r>
              <a:rPr lang="zh-CN" altLang="en-US" sz="2800" dirty="0" smtClean="0">
                <a:latin typeface="华文楷体" pitchFamily="2" charset="-122"/>
                <a:ea typeface="华文楷体" pitchFamily="2" charset="-122"/>
              </a:rPr>
              <a:t>名称简化不妥。</a:t>
            </a:r>
            <a:endParaRPr lang="en-US"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行政复议机关一般是：做出处罚决定的上级主管部门或本级人民政府，文书中只写“县人民政府”。</a:t>
            </a:r>
          </a:p>
          <a:p>
            <a:endParaRPr lang="zh-CN" altLang="en-US" sz="2800" dirty="0" smtClean="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㈤ 文书书写有误</a:t>
            </a:r>
          </a:p>
          <a:p>
            <a:r>
              <a:rPr lang="en-US" sz="2800" dirty="0" smtClean="0">
                <a:latin typeface="华文楷体" pitchFamily="2" charset="-122"/>
                <a:ea typeface="华文楷体" pitchFamily="2" charset="-122"/>
              </a:rPr>
              <a:t>       1.</a:t>
            </a:r>
            <a:r>
              <a:rPr lang="zh-CN" altLang="en-US" sz="2800" dirty="0" smtClean="0">
                <a:latin typeface="华文楷体" pitchFamily="2" charset="-122"/>
                <a:ea typeface="华文楷体" pitchFamily="2" charset="-122"/>
              </a:rPr>
              <a:t>文字表述错误，错字、漏字。当事人错误。</a:t>
            </a:r>
          </a:p>
          <a:p>
            <a:r>
              <a:rPr lang="zh-CN" altLang="en-US"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㈤ 文书书写有误</a:t>
            </a:r>
          </a:p>
          <a:p>
            <a:r>
              <a:rPr lang="en-US" sz="2800" dirty="0" smtClean="0">
                <a:latin typeface="华文楷体" pitchFamily="2" charset="-122"/>
                <a:ea typeface="华文楷体" pitchFamily="2" charset="-122"/>
              </a:rPr>
              <a:t>       2.</a:t>
            </a:r>
            <a:r>
              <a:rPr lang="zh-CN" altLang="en-US" sz="2800" dirty="0" smtClean="0">
                <a:latin typeface="华文楷体" pitchFamily="2" charset="-122"/>
                <a:ea typeface="华文楷体" pitchFamily="2" charset="-122"/>
              </a:rPr>
              <a:t>使用圆珠笔作记录、签名或填写取证说明。</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㈤ 文书书写有误</a:t>
            </a:r>
          </a:p>
          <a:p>
            <a:r>
              <a:rPr lang="en-US" sz="2800" dirty="0" smtClean="0">
                <a:latin typeface="华文楷体" pitchFamily="2" charset="-122"/>
                <a:ea typeface="华文楷体" pitchFamily="2" charset="-122"/>
              </a:rPr>
              <a:t>       3</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案件在</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行政处罚决定书</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上有涂改当事人名称、处罚金额等情况。</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㈤ 文书书写有误</a:t>
            </a:r>
          </a:p>
          <a:p>
            <a:r>
              <a:rPr lang="en-US" sz="2800" dirty="0" smtClean="0">
                <a:latin typeface="华文楷体" pitchFamily="2" charset="-122"/>
                <a:ea typeface="华文楷体" pitchFamily="2" charset="-122"/>
              </a:rPr>
              <a:t>       4.</a:t>
            </a:r>
            <a:r>
              <a:rPr lang="zh-CN" altLang="en-US" sz="2800" dirty="0" smtClean="0">
                <a:latin typeface="华文楷体" pitchFamily="2" charset="-122"/>
                <a:ea typeface="华文楷体" pitchFamily="2" charset="-122"/>
              </a:rPr>
              <a:t>引用法律条文不规范。</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司法文书引用法律条文不够具体准确，只引用了相关法规的名称，没有具体到条、款、项。或者没有引用法律全称。</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㈤ 文书书写有误</a:t>
            </a:r>
          </a:p>
          <a:p>
            <a:r>
              <a:rPr lang="en-US" sz="2800" dirty="0" smtClean="0">
                <a:latin typeface="华文楷体" pitchFamily="2" charset="-122"/>
                <a:ea typeface="华文楷体" pitchFamily="2" charset="-122"/>
              </a:rPr>
              <a:t>      5</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排版不规范、不美观。字体、字号不统一；分段不合理。</a:t>
            </a:r>
            <a:endParaRPr lang="zh-CN" altLang="en-US" sz="2800" dirty="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1</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保管期限永久、</a:t>
            </a:r>
            <a:r>
              <a:rPr lang="en-US" altLang="zh-CN" sz="2800" dirty="0" smtClean="0">
                <a:latin typeface="华文楷体" pitchFamily="2" charset="-122"/>
                <a:ea typeface="华文楷体" pitchFamily="2" charset="-122"/>
              </a:rPr>
              <a:t>30</a:t>
            </a:r>
            <a:r>
              <a:rPr lang="zh-CN" altLang="en-US" sz="2800" dirty="0" smtClean="0">
                <a:latin typeface="华文楷体" pitchFamily="2" charset="-122"/>
                <a:ea typeface="华文楷体" pitchFamily="2" charset="-122"/>
              </a:rPr>
              <a:t>年划分不到位。</a:t>
            </a:r>
            <a:endParaRPr lang="en-US" altLang="zh-CN" sz="2800" dirty="0" smtClean="0">
              <a:latin typeface="华文楷体" pitchFamily="2" charset="-122"/>
              <a:ea typeface="华文楷体" pitchFamily="2" charset="-122"/>
            </a:endParaRPr>
          </a:p>
          <a:p>
            <a:r>
              <a:rPr lang="zh-CN" altLang="en-US" sz="2000" dirty="0" smtClean="0"/>
              <a:t>      </a:t>
            </a:r>
            <a:r>
              <a:rPr lang="zh-CN" altLang="en-US" sz="2000" dirty="0" smtClean="0">
                <a:latin typeface="华文楷体" pitchFamily="2" charset="-122"/>
                <a:ea typeface="华文楷体" pitchFamily="2" charset="-122"/>
              </a:rPr>
              <a:t>目前，对行政处罚案卷的保管期限设置有的为</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4</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5</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10</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15</a:t>
            </a:r>
            <a:r>
              <a:rPr lang="zh-CN" altLang="en-US" sz="2000" dirty="0" smtClean="0">
                <a:latin typeface="华文楷体" pitchFamily="2" charset="-122"/>
                <a:ea typeface="华文楷体" pitchFamily="2" charset="-122"/>
              </a:rPr>
              <a:t>年、</a:t>
            </a:r>
            <a:r>
              <a:rPr lang="en-US" altLang="zh-CN" sz="2000" dirty="0" smtClean="0">
                <a:latin typeface="华文楷体" pitchFamily="2" charset="-122"/>
                <a:ea typeface="华文楷体" pitchFamily="2" charset="-122"/>
              </a:rPr>
              <a:t>30</a:t>
            </a:r>
            <a:r>
              <a:rPr lang="zh-CN" altLang="en-US" sz="2000" dirty="0" smtClean="0">
                <a:latin typeface="华文楷体" pitchFamily="2" charset="-122"/>
                <a:ea typeface="华文楷体" pitchFamily="2" charset="-122"/>
              </a:rPr>
              <a:t>年、永久等等，可谓是五花八门，各自设置，缺乏规范。</a:t>
            </a:r>
            <a:r>
              <a:rPr lang="en-US" altLang="zh-CN" sz="2000" dirty="0" smtClean="0">
                <a:latin typeface="华文楷体" pitchFamily="2" charset="-122"/>
                <a:ea typeface="华文楷体" pitchFamily="2" charset="-122"/>
              </a:rPr>
              <a:t>8</a:t>
            </a:r>
            <a:r>
              <a:rPr lang="zh-CN" altLang="en-US" sz="2000" dirty="0" smtClean="0">
                <a:latin typeface="华文楷体" pitchFamily="2" charset="-122"/>
                <a:ea typeface="华文楷体" pitchFamily="2" charset="-122"/>
              </a:rPr>
              <a:t>号令附件中明确一般程序（听证程序）行政处罚案卷保管期限重要的为永久、一般的为</a:t>
            </a:r>
            <a:r>
              <a:rPr lang="en-US" altLang="zh-CN" sz="2000" dirty="0" smtClean="0">
                <a:latin typeface="华文楷体" pitchFamily="2" charset="-122"/>
                <a:ea typeface="华文楷体" pitchFamily="2" charset="-122"/>
              </a:rPr>
              <a:t>30</a:t>
            </a:r>
            <a:r>
              <a:rPr lang="zh-CN" altLang="en-US" sz="2000" dirty="0" smtClean="0">
                <a:latin typeface="华文楷体" pitchFamily="2" charset="-122"/>
                <a:ea typeface="华文楷体" pitchFamily="2" charset="-122"/>
              </a:rPr>
              <a:t>年。</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2</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案卷组卷不合理。</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简易程序行政处罚案卷每五十个案件的责令改正（更正）通知书、现场处罚决定书等组成一个案卷。</a:t>
            </a:r>
          </a:p>
          <a:p>
            <a:r>
              <a:rPr lang="zh-CN" altLang="en-US" sz="2000" dirty="0" smtClean="0">
                <a:latin typeface="华文楷体" pitchFamily="2" charset="-122"/>
                <a:ea typeface="华文楷体" pitchFamily="2" charset="-122"/>
              </a:rPr>
              <a:t>       一般程序（听证程序）行政处罚案卷按“一案一卷”的原则组卷，同一案件文件材料数量过多时，可适当调整成若干分卷。</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卷内文件排序，行政处罚结论在前，随后按文件形成时间排序。</a:t>
            </a:r>
          </a:p>
          <a:p>
            <a:endParaRPr lang="zh-CN" altLang="en-US" sz="2000" dirty="0" smtClean="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（一）事实认定不清</a:t>
            </a:r>
          </a:p>
          <a:p>
            <a:r>
              <a:rPr lang="zh-CN" altLang="en-US" sz="2800" dirty="0" smtClean="0">
                <a:latin typeface="华文楷体" pitchFamily="2" charset="-122"/>
                <a:ea typeface="华文楷体" pitchFamily="2" charset="-122"/>
              </a:rPr>
              <a:t>      １</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违法行为发生时间不确定；</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比如有些违法行为多次频繁发生，当时具体时间不好确定，容易漏写；</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涉及档案涂改、丢失、伪造、损毁等违法行为具体时间和责任者多数情况很难确定。这次档案工作科学化管理规范，首次把领导、形成者、档案管理者三者责任界面给予区分，这是一次非常重要的创新。</a:t>
            </a: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3</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案卷题名标注有误。</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案卷封皮承办人与案卷文书中标注的承办人不一致。</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案卷封皮上“处罚决定书文号”与实际处罚决定书文号不一致，有涂改。</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4.</a:t>
            </a:r>
            <a:r>
              <a:rPr lang="zh-CN" altLang="en-US" sz="2800" dirty="0" smtClean="0">
                <a:latin typeface="华文楷体" pitchFamily="2" charset="-122"/>
                <a:ea typeface="华文楷体" pitchFamily="2" charset="-122"/>
              </a:rPr>
              <a:t>没有标明“正卷”、“副卷”</a:t>
            </a:r>
            <a:r>
              <a:rPr lang="zh-CN" altLang="en-US" sz="3200" dirty="0" smtClean="0"/>
              <a:t>。</a:t>
            </a:r>
            <a:endParaRPr lang="zh-CN" altLang="en-US" sz="3200" dirty="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5</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卷皮无结案、归档时间。</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（六）立卷不规范</a:t>
            </a:r>
          </a:p>
          <a:p>
            <a:r>
              <a:rPr lang="en-US" sz="2800" dirty="0" smtClean="0">
                <a:latin typeface="华文楷体" pitchFamily="2" charset="-122"/>
                <a:ea typeface="华文楷体" pitchFamily="2" charset="-122"/>
              </a:rPr>
              <a:t>       6</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装订不符合要求。</a:t>
            </a:r>
            <a:endParaRPr lang="zh-CN" altLang="en-US" sz="2800" dirty="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（一）行政处罚案卷执法检查启动背景。</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为法治政府建设提供基础保障，而行政处罚案卷质量高低是维护社会正义的最后一道屏障。</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2.</a:t>
            </a:r>
            <a:r>
              <a:rPr lang="zh-CN" altLang="en-US" sz="2000" dirty="0" smtClean="0">
                <a:latin typeface="华文楷体" pitchFamily="2" charset="-122"/>
                <a:ea typeface="华文楷体" pitchFamily="2" charset="-122"/>
              </a:rPr>
              <a:t>全面落实中办领导提出的档案工作达到“应归尽归，应管尽管”的要求；</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从档案统计上报数据，发现各级各部门的档案资源结构单一性比较突出。</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4.</a:t>
            </a:r>
            <a:r>
              <a:rPr lang="zh-CN" altLang="en-US" sz="2000" dirty="0" smtClean="0">
                <a:latin typeface="华文楷体" pitchFamily="2" charset="-122"/>
                <a:ea typeface="华文楷体" pitchFamily="2" charset="-122"/>
              </a:rPr>
              <a:t>为提升档案执法水平，全面落实</a:t>
            </a:r>
            <a:r>
              <a:rPr lang="en-US" altLang="zh-CN" sz="2000" dirty="0" smtClean="0">
                <a:latin typeface="华文楷体" pitchFamily="2" charset="-122"/>
                <a:ea typeface="华文楷体" pitchFamily="2" charset="-122"/>
              </a:rPr>
              <a:t>30</a:t>
            </a:r>
            <a:r>
              <a:rPr lang="zh-CN" altLang="en-US" sz="2000" dirty="0" smtClean="0">
                <a:latin typeface="华文楷体" pitchFamily="2" charset="-122"/>
                <a:ea typeface="华文楷体" pitchFamily="2" charset="-122"/>
              </a:rPr>
              <a:t>号令和</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山东省行政处罚裁量基准</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，迎接</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档案法</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修改稿和</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山东省行政执法监督条例</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出台，尽快打造一支过硬的档案执法队伍。</a:t>
            </a:r>
          </a:p>
          <a:p>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（二）行政处罚案卷检查组人员构成</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邀请同级政府法制办有关处室人员参加；</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省市档案行政部门具有执法证人员（</a:t>
            </a:r>
            <a:r>
              <a:rPr lang="en-US" altLang="zh-CN"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名）；</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吸收专业主管部门档案人员和业务专家参加；</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人员一般控制在</a:t>
            </a:r>
            <a:r>
              <a:rPr lang="en-US" altLang="zh-CN" sz="2000" dirty="0" smtClean="0">
                <a:latin typeface="华文楷体" pitchFamily="2" charset="-122"/>
                <a:ea typeface="华文楷体" pitchFamily="2" charset="-122"/>
              </a:rPr>
              <a:t>5</a:t>
            </a:r>
            <a:r>
              <a:rPr lang="zh-CN" altLang="en-US" sz="2000" dirty="0" smtClean="0">
                <a:latin typeface="华文楷体" pitchFamily="2" charset="-122"/>
                <a:ea typeface="华文楷体" pitchFamily="2" charset="-122"/>
              </a:rPr>
              <a:t>人之内。</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（三）执法检查取证设备与条件</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取证设备：微型摄像机、远距离录音笔、容量</a:t>
            </a:r>
            <a:r>
              <a:rPr lang="en-US" altLang="zh-CN" sz="2000" dirty="0" smtClean="0">
                <a:latin typeface="华文楷体" pitchFamily="2" charset="-122"/>
                <a:ea typeface="华文楷体" pitchFamily="2" charset="-122"/>
              </a:rPr>
              <a:t>1T</a:t>
            </a:r>
            <a:r>
              <a:rPr lang="zh-CN" altLang="en-US" sz="2000" dirty="0" smtClean="0">
                <a:latin typeface="华文楷体" pitchFamily="2" charset="-122"/>
                <a:ea typeface="华文楷体" pitchFamily="2" charset="-122"/>
              </a:rPr>
              <a:t>移动硬盘（存储音频视频档案），预算</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万元左右；</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考虑车辆租用、人员差旅费等，需要纳入预算。</a:t>
            </a:r>
            <a:endParaRPr lang="en-US" altLang="zh-CN" sz="20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（四）档案执法检查方式选择</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联合主管部门开展执法活动</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省档案局省法制办联合下发关于开展行政执法案卷档案管理执法检查的通知，属于档案执法主体单位与法制监督部门联合开展的执法活动。</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这种方式对于以推进业务档案质量提高，带动单位档案工作全面发展，效果明显。</a:t>
            </a:r>
            <a:endParaRPr lang="en-US" altLang="zh-CN" sz="20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（四）档案执法检查方式选择</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2.</a:t>
            </a:r>
            <a:r>
              <a:rPr lang="zh-CN" altLang="en-US" sz="2800" dirty="0" smtClean="0">
                <a:latin typeface="华文楷体" pitchFamily="2" charset="-122"/>
                <a:ea typeface="华文楷体" pitchFamily="2" charset="-122"/>
              </a:rPr>
              <a:t>独立开展执法活动。</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省档案局开展对</a:t>
            </a:r>
            <a:r>
              <a:rPr lang="en-US" altLang="zh-CN" sz="2000" dirty="0" smtClean="0">
                <a:latin typeface="华文楷体" pitchFamily="2" charset="-122"/>
                <a:ea typeface="华文楷体" pitchFamily="2" charset="-122"/>
              </a:rPr>
              <a:t>37</a:t>
            </a:r>
            <a:r>
              <a:rPr lang="zh-CN" altLang="en-US" sz="2000" dirty="0" smtClean="0">
                <a:latin typeface="华文楷体" pitchFamily="2" charset="-122"/>
                <a:ea typeface="华文楷体" pitchFamily="2" charset="-122"/>
              </a:rPr>
              <a:t>家全省重点建设项目档案执法检查，这种方式强化了档案局执法主体地位，可依法对辖区内各单位档案进行执法检查；有利方面是执法检查与服务有机结合起来，不足之处目前懂档案、执法，又了解工程业务的执法人员较少，力量不足。</a:t>
            </a:r>
            <a:endParaRPr lang="en-US" altLang="zh-CN" sz="20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pPr>
              <a:buNone/>
            </a:pPr>
            <a:r>
              <a:rPr lang="zh-CN" altLang="en-US" sz="2800" dirty="0" smtClean="0">
                <a:latin typeface="华文楷体" pitchFamily="2" charset="-122"/>
                <a:ea typeface="华文楷体" pitchFamily="2" charset="-122"/>
              </a:rPr>
              <a:t>      （四）档案执法检查方式选择</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3.</a:t>
            </a:r>
            <a:r>
              <a:rPr lang="zh-CN" altLang="en-US" sz="2800" dirty="0" smtClean="0">
                <a:latin typeface="华文楷体" pitchFamily="2" charset="-122"/>
                <a:ea typeface="华文楷体" pitchFamily="2" charset="-122"/>
              </a:rPr>
              <a:t>档案管理违法违纪行为举报、投诉信函及上访者。</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对此类案件应系统研究发生违法行为的利益根源，熟悉相关政策和法规的时效性，根据举报线索和利益诉求，选择联合办案还是独立查处。</a:t>
            </a:r>
            <a:endParaRPr lang="en-US" altLang="zh-CN" sz="20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（一）事实认定不清</a:t>
            </a:r>
          </a:p>
          <a:p>
            <a:r>
              <a:rPr lang="en-US" sz="2800" dirty="0" smtClean="0">
                <a:latin typeface="华文楷体" pitchFamily="2" charset="-122"/>
                <a:ea typeface="华文楷体" pitchFamily="2" charset="-122"/>
              </a:rPr>
              <a:t>       2</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案件认定关键事实不到位。</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货值金额、违法所得出现计算错误。因查处假冒伪劣产品数量确定模糊，导致处罚数量不准。</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产品质量法</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第五十条规定 在产品中掺杂、掺假，以假充真，以次充好，或者以不合格产品冒充合格产品的，责令停止生产、销售，没收违法生产、销售的产品，并处违法生产、销售产品货值金额百分之五十以上三倍以下的罚款。</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endParaRPr lang="zh-CN" altLang="en-US" sz="2000" dirty="0" smtClean="0">
              <a:latin typeface="华文楷体" pitchFamily="2" charset="-122"/>
              <a:ea typeface="华文楷体" pitchFamily="2" charset="-122"/>
            </a:endParaRP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r>
              <a:rPr lang="en-US" altLang="zh-CN" dirty="0" smtClean="0">
                <a:solidFill>
                  <a:srgbClr val="000000"/>
                </a:solidFill>
                <a:latin typeface="黑体" pitchFamily="2" charset="-122"/>
              </a:rPr>
              <a:t> </a:t>
            </a: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800" dirty="0" smtClean="0"/>
              <a:t>　</a:t>
            </a:r>
            <a:r>
              <a:rPr lang="zh-CN" altLang="en-US" sz="2000" dirty="0" smtClean="0"/>
              <a:t>   </a:t>
            </a:r>
            <a:r>
              <a:rPr lang="zh-CN" altLang="en-US" sz="2000" dirty="0" smtClean="0">
                <a:latin typeface="华文楷体" pitchFamily="2" charset="-122"/>
                <a:ea typeface="华文楷体" pitchFamily="2" charset="-122"/>
              </a:rPr>
              <a:t>中华人民共和国行政处罚法第三条规定，公民、法人或者其他组织违反行政管理秩序的行为，应当给予行政处罚的，依照本法由法律、法规或者规章规定，并由行政机关依照本法规定的程序实施。</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没有法定依据或者不遵守法定程序的，行政处罚无效。</a:t>
            </a:r>
            <a:r>
              <a:rPr lang="en-US" sz="2000" dirty="0" smtClean="0"/>
              <a:t/>
            </a:r>
            <a:br>
              <a:rPr lang="en-US" sz="2000" dirty="0" smtClean="0"/>
            </a:b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组织检查前培训与案情分析</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组织执法人员系统学习</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中华人民共和国行政处罚法</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(2)</a:t>
            </a:r>
            <a:r>
              <a:rPr lang="zh-CN" altLang="en-US" sz="2000" dirty="0" smtClean="0">
                <a:latin typeface="华文楷体" pitchFamily="2" charset="-122"/>
                <a:ea typeface="华文楷体" pitchFamily="2" charset="-122"/>
              </a:rPr>
              <a:t> 学习行政处罚案卷相关法规内容。</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(3)</a:t>
            </a:r>
            <a:r>
              <a:rPr lang="zh-CN" altLang="en-US" sz="2000" dirty="0" smtClean="0">
                <a:latin typeface="华文楷体" pitchFamily="2" charset="-122"/>
                <a:ea typeface="华文楷体" pitchFamily="2" charset="-122"/>
              </a:rPr>
              <a:t>案情分析。</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en-US" altLang="zh-CN" sz="2800" dirty="0" smtClean="0">
                <a:latin typeface="华文楷体" pitchFamily="2" charset="-122"/>
                <a:ea typeface="华文楷体" pitchFamily="2" charset="-122"/>
              </a:rPr>
              <a:t>    (</a:t>
            </a:r>
            <a:r>
              <a:rPr lang="zh-CN" altLang="en-US" sz="2800" dirty="0" smtClean="0">
                <a:latin typeface="华文楷体" pitchFamily="2" charset="-122"/>
                <a:ea typeface="华文楷体" pitchFamily="2" charset="-122"/>
              </a:rPr>
              <a:t>五</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执法检查步骤及关注点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2.</a:t>
            </a:r>
            <a:r>
              <a:rPr lang="zh-CN" altLang="en-US" sz="2800" dirty="0" smtClean="0">
                <a:latin typeface="华文楷体" pitchFamily="2" charset="-122"/>
                <a:ea typeface="华文楷体" pitchFamily="2" charset="-122"/>
              </a:rPr>
              <a:t>制定执法检查预案</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(1)</a:t>
            </a:r>
            <a:r>
              <a:rPr lang="zh-CN" altLang="en-US" sz="2000" dirty="0" smtClean="0">
                <a:latin typeface="华文楷体" pitchFamily="2" charset="-122"/>
                <a:ea typeface="华文楷体" pitchFamily="2" charset="-122"/>
              </a:rPr>
              <a:t>通过网络了解被查单位基本情况和重大活动情况。</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）了解行业行政处罚案卷归档范围。</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）召开案情分析会，提出检查重点。</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4</a:t>
            </a:r>
            <a:r>
              <a:rPr lang="zh-CN" altLang="en-US" sz="2000" dirty="0" smtClean="0">
                <a:latin typeface="华文楷体" pitchFamily="2" charset="-122"/>
                <a:ea typeface="华文楷体" pitchFamily="2" charset="-122"/>
              </a:rPr>
              <a:t>）在检查前，根据可能出现的违法违纪行为，预先写出处罚文书内容，因执法过程时间紧，不可能对一些违法行为临时进行文字上的推敲。</a:t>
            </a:r>
            <a:endParaRPr lang="en-US" altLang="zh-CN" sz="20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（五）执法检查步骤及关注点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3.</a:t>
            </a:r>
            <a:r>
              <a:rPr lang="zh-CN" altLang="en-US" sz="2800" dirty="0" smtClean="0">
                <a:latin typeface="华文楷体" pitchFamily="2" charset="-122"/>
                <a:ea typeface="华文楷体" pitchFamily="2" charset="-122"/>
              </a:rPr>
              <a:t>违法行为取证技巧</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）调阅行政处罚工作总结、处罚通知书、账册台账、银行回执，了解处罚案件底数；</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）时间链接无误、签发手续完备、内容表述准确、相应证据互补等情况；</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）按照“三流审核法”发现问题，及时录像补证、询问笔录书写到位、必要时证据保全。</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400" dirty="0" smtClean="0">
                <a:latin typeface="华文楷体" pitchFamily="2" charset="-122"/>
                <a:ea typeface="华文楷体" pitchFamily="2" charset="-122"/>
              </a:rPr>
              <a:t>    </a:t>
            </a:r>
            <a:r>
              <a:rPr lang="en-US" altLang="zh-CN" sz="2400" dirty="0" smtClean="0">
                <a:latin typeface="华文楷体" pitchFamily="2" charset="-122"/>
                <a:ea typeface="华文楷体" pitchFamily="2" charset="-122"/>
              </a:rPr>
              <a:t>4.</a:t>
            </a:r>
            <a:r>
              <a:rPr lang="zh-CN" altLang="en-US" sz="2400" dirty="0" smtClean="0">
                <a:latin typeface="华文楷体" pitchFamily="2" charset="-122"/>
                <a:ea typeface="华文楷体" pitchFamily="2" charset="-122"/>
              </a:rPr>
              <a:t>行政处罚决定书书写要求</a:t>
            </a:r>
            <a:endParaRPr lang="en-US" altLang="zh-CN" sz="2400" dirty="0" smtClean="0">
              <a:latin typeface="华文楷体" pitchFamily="2" charset="-122"/>
              <a:ea typeface="华文楷体" pitchFamily="2" charset="-122"/>
            </a:endParaRPr>
          </a:p>
          <a:p>
            <a:r>
              <a:rPr lang="zh-CN" altLang="en-US" sz="2400" dirty="0" smtClean="0">
                <a:latin typeface="华文楷体" pitchFamily="2" charset="-122"/>
                <a:ea typeface="华文楷体" pitchFamily="2" charset="-122"/>
              </a:rPr>
              <a:t>    第三十九条 行政机关依照本法第三十八条的规定给予行政处罚，应当制作行政处罚决定书。行政处罚决定书应当载明下列事项：</a:t>
            </a:r>
            <a:r>
              <a:rPr lang="en-US" sz="2400" dirty="0" smtClean="0">
                <a:latin typeface="华文楷体" pitchFamily="2" charset="-122"/>
                <a:ea typeface="华文楷体" pitchFamily="2" charset="-122"/>
              </a:rPr>
              <a:t/>
            </a:r>
            <a:br>
              <a:rPr lang="en-US" sz="2400" dirty="0" smtClean="0">
                <a:latin typeface="华文楷体" pitchFamily="2" charset="-122"/>
                <a:ea typeface="华文楷体" pitchFamily="2" charset="-122"/>
              </a:rPr>
            </a:br>
            <a:r>
              <a:rPr lang="zh-CN" altLang="en-US" sz="24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）当事人的姓名或者名称、地址；</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）违反法律、法规或者规章的事实和证据；</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）行政处罚的种类和依据；</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400" dirty="0" smtClean="0">
                <a:latin typeface="华文楷体" pitchFamily="2" charset="-122"/>
                <a:ea typeface="华文楷体" pitchFamily="2" charset="-122"/>
              </a:rPr>
              <a:t>    </a:t>
            </a:r>
            <a:r>
              <a:rPr lang="en-US" altLang="zh-CN" sz="2400" dirty="0" smtClean="0">
                <a:latin typeface="华文楷体" pitchFamily="2" charset="-122"/>
                <a:ea typeface="华文楷体" pitchFamily="2" charset="-122"/>
              </a:rPr>
              <a:t>4.</a:t>
            </a:r>
            <a:r>
              <a:rPr lang="zh-CN" altLang="en-US" sz="2400" dirty="0" smtClean="0">
                <a:latin typeface="华文楷体" pitchFamily="2" charset="-122"/>
                <a:ea typeface="华文楷体" pitchFamily="2" charset="-122"/>
              </a:rPr>
              <a:t>行政处罚决定书书写要求</a:t>
            </a:r>
            <a:endParaRPr lang="en-US" altLang="zh-CN" sz="2400" dirty="0" smtClean="0">
              <a:latin typeface="华文楷体" pitchFamily="2" charset="-122"/>
              <a:ea typeface="华文楷体" pitchFamily="2" charset="-122"/>
            </a:endParaRPr>
          </a:p>
          <a:p>
            <a:r>
              <a:rPr lang="zh-CN" altLang="en-US" sz="24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4</a:t>
            </a:r>
            <a:r>
              <a:rPr lang="zh-CN" altLang="en-US" sz="2000" dirty="0" smtClean="0">
                <a:latin typeface="华文楷体" pitchFamily="2" charset="-122"/>
                <a:ea typeface="华文楷体" pitchFamily="2" charset="-122"/>
              </a:rPr>
              <a:t>）行政处罚的履行方式和期限；</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en-US"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5</a:t>
            </a:r>
            <a:r>
              <a:rPr lang="zh-CN" altLang="en-US" sz="2000" dirty="0" smtClean="0">
                <a:latin typeface="华文楷体" pitchFamily="2" charset="-122"/>
                <a:ea typeface="华文楷体" pitchFamily="2" charset="-122"/>
              </a:rPr>
              <a:t>）不服行政处罚决定，申请行政复议或者提起行政诉讼的途径和期限；</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en-US"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6</a:t>
            </a:r>
            <a:r>
              <a:rPr lang="zh-CN" altLang="en-US" sz="2000" dirty="0" smtClean="0">
                <a:latin typeface="华文楷体" pitchFamily="2" charset="-122"/>
                <a:ea typeface="华文楷体" pitchFamily="2" charset="-122"/>
              </a:rPr>
              <a:t>）作出行政处罚决定的行政机关名称和作出决定的日期。</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行政处罚决定书必须盖有作出行政处罚决定的行政机关的印章。</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5.</a:t>
            </a:r>
            <a:r>
              <a:rPr lang="zh-CN" altLang="en-US" sz="2800" dirty="0" smtClean="0">
                <a:latin typeface="华文楷体" pitchFamily="2" charset="-122"/>
                <a:ea typeface="华文楷体" pitchFamily="2" charset="-122"/>
              </a:rPr>
              <a:t>行政执法中几个关注点</a:t>
            </a:r>
            <a:endParaRPr lang="en-US" altLang="zh-CN" sz="2800" dirty="0" smtClean="0">
              <a:latin typeface="华文楷体" pitchFamily="2" charset="-122"/>
              <a:ea typeface="华文楷体" pitchFamily="2" charset="-122"/>
            </a:endParaRPr>
          </a:p>
          <a:p>
            <a:r>
              <a:rPr lang="en-US" altLang="zh-CN" sz="24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 行政处罚遵循公正、公开的原则。</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第四条规定要求设定和实施行政处罚必须以事实为依据，与违法行为的事实、性质、情节以及社会危害程度相当。</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对违法行为给予行政处罚的规定必须公布；未经公布的，不得作为行政处罚的依据。</a:t>
            </a:r>
            <a:r>
              <a:rPr lang="en-US" sz="2400" dirty="0" smtClean="0">
                <a:latin typeface="华文楷体" pitchFamily="2" charset="-122"/>
                <a:ea typeface="华文楷体" pitchFamily="2" charset="-122"/>
              </a:rPr>
              <a:t/>
            </a:r>
            <a:br>
              <a:rPr lang="en-US" sz="2400" dirty="0" smtClean="0">
                <a:latin typeface="华文楷体" pitchFamily="2" charset="-122"/>
                <a:ea typeface="华文楷体" pitchFamily="2" charset="-122"/>
              </a:rPr>
            </a:br>
            <a:endParaRPr lang="zh-CN" altLang="en-US" sz="24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5.</a:t>
            </a:r>
            <a:r>
              <a:rPr lang="zh-CN" altLang="en-US" sz="2800" dirty="0" smtClean="0">
                <a:latin typeface="华文楷体" pitchFamily="2" charset="-122"/>
                <a:ea typeface="华文楷体" pitchFamily="2" charset="-122"/>
              </a:rPr>
              <a:t>行政执法中几个关注点</a:t>
            </a:r>
            <a:endParaRPr lang="en-US" altLang="zh-CN" sz="2800" dirty="0" smtClean="0">
              <a:latin typeface="华文楷体" pitchFamily="2" charset="-122"/>
              <a:ea typeface="华文楷体" pitchFamily="2" charset="-122"/>
            </a:endParaRPr>
          </a:p>
          <a:p>
            <a:r>
              <a:rPr lang="zh-CN" altLang="en-US" sz="2000" dirty="0" smtClean="0"/>
              <a:t>　（</a:t>
            </a:r>
            <a:r>
              <a:rPr lang="en-US" altLang="zh-CN" sz="20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）处罚限制：行政处罚法第二十四条规定 对当事人的同一个违法行为，不得给予两次以上罚款的行政处罚。也就是说，一次违法行为不得处罚二次，联合检查可以避免这样的问题。</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有一起上访案例，因不开具处罚单，后又补写处罚单，因时间仓促和人员过于掩盖不开处罚单的实施，却暴露了处罚单前后矛盾和内容违法等情况。</a:t>
            </a:r>
            <a:endParaRPr lang="en-US" altLang="zh-CN" sz="2000" dirty="0" smtClean="0">
              <a:latin typeface="华文楷体" pitchFamily="2" charset="-122"/>
              <a:ea typeface="华文楷体" pitchFamily="2" charset="-122"/>
            </a:endParaRPr>
          </a:p>
          <a:p>
            <a:r>
              <a:rPr lang="en-US" sz="2800" dirty="0" smtClean="0"/>
              <a:t/>
            </a:r>
            <a:br>
              <a:rPr lang="en-US" sz="2800" dirty="0" smtClean="0"/>
            </a:br>
            <a:endParaRPr lang="zh-CN" altLang="en-US" sz="2800" dirty="0" smtClean="0">
              <a:latin typeface="华文楷体" pitchFamily="2" charset="-122"/>
              <a:ea typeface="华文楷体" pitchFamily="2" charset="-122"/>
            </a:endParaRPr>
          </a:p>
          <a:p>
            <a:endParaRPr lang="zh-CN" altLang="en-US" sz="28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二、执法检查</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（五）执法检查步骤及关注点</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5.</a:t>
            </a:r>
            <a:r>
              <a:rPr lang="zh-CN" altLang="en-US" sz="2800" dirty="0" smtClean="0">
                <a:latin typeface="华文楷体" pitchFamily="2" charset="-122"/>
                <a:ea typeface="华文楷体" pitchFamily="2" charset="-122"/>
              </a:rPr>
              <a:t>行政执法中几个关注点</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3</a:t>
            </a:r>
            <a:r>
              <a:rPr lang="zh-CN" altLang="en-US" sz="2000" dirty="0" smtClean="0">
                <a:latin typeface="华文楷体" pitchFamily="2" charset="-122"/>
                <a:ea typeface="华文楷体" pitchFamily="2" charset="-122"/>
              </a:rPr>
              <a:t>）行政处罚时效要求</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行政处罚法第二十九条规定，违法行为在二年内未被发现的，不再给予行政处罚。法律另有规定的除外。</a:t>
            </a:r>
            <a:r>
              <a:rPr lang="en-US" sz="2000" dirty="0" smtClean="0">
                <a:latin typeface="华文楷体" pitchFamily="2" charset="-122"/>
                <a:ea typeface="华文楷体" pitchFamily="2" charset="-122"/>
              </a:rPr>
              <a:t/>
            </a:r>
            <a:br>
              <a:rPr lang="en-US" sz="2000" dirty="0" smtClean="0">
                <a:latin typeface="华文楷体" pitchFamily="2" charset="-122"/>
                <a:ea typeface="华文楷体" pitchFamily="2" charset="-122"/>
              </a:rPr>
            </a:br>
            <a:r>
              <a:rPr lang="zh-CN" altLang="en-US" sz="2000" dirty="0" smtClean="0">
                <a:latin typeface="华文楷体" pitchFamily="2" charset="-122"/>
                <a:ea typeface="华文楷体" pitchFamily="2" charset="-122"/>
              </a:rPr>
              <a:t>　　前款规定的期限，从违法行为发生之日起计算；违法行为有连续或者继续状态的，从行为终了之日起计算。</a:t>
            </a:r>
            <a:endParaRPr lang="en-US" altLang="zh-CN" sz="2000" dirty="0" smtClean="0">
              <a:latin typeface="华文楷体" pitchFamily="2" charset="-122"/>
              <a:ea typeface="华文楷体" pitchFamily="2" charset="-122"/>
            </a:endParaRPr>
          </a:p>
          <a:p>
            <a:r>
              <a:rPr lang="en-US" sz="2800" dirty="0" smtClean="0"/>
              <a:t/>
            </a:r>
            <a:br>
              <a:rPr lang="en-US" sz="2800" dirty="0" smtClean="0"/>
            </a:br>
            <a:endParaRPr lang="zh-CN" altLang="en-US" sz="2800" dirty="0" smtClean="0">
              <a:latin typeface="华文楷体" pitchFamily="2" charset="-122"/>
              <a:ea typeface="华文楷体" pitchFamily="2" charset="-122"/>
            </a:endParaRPr>
          </a:p>
          <a:p>
            <a:endParaRPr lang="zh-CN" altLang="en-US" sz="2800" dirty="0" smtClean="0">
              <a:latin typeface="华文楷体" pitchFamily="2" charset="-122"/>
              <a:ea typeface="华文楷体" pitchFamily="2" charset="-122"/>
            </a:endParaRPr>
          </a:p>
          <a:p>
            <a:endParaRPr lang="en-US" altLang="zh-CN" sz="2800" dirty="0" smtClean="0">
              <a:latin typeface="华文楷体" pitchFamily="2" charset="-122"/>
              <a:ea typeface="华文楷体" pitchFamily="2" charset="-122"/>
            </a:endParaRPr>
          </a:p>
          <a:p>
            <a:r>
              <a:rPr lang="zh-CN" altLang="en-US" sz="2800" dirty="0" smtClean="0"/>
              <a:t>　</a:t>
            </a:r>
            <a:endParaRPr lang="zh-CN" altLang="en-US" sz="1800" dirty="0">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a:xfrm>
            <a:off x="457200" y="1743074"/>
            <a:ext cx="6778625" cy="4043379"/>
          </a:xfrm>
        </p:spPr>
        <p:txBody>
          <a:bodyPr/>
          <a:lstStyle/>
          <a:p>
            <a:r>
              <a:rPr lang="zh-CN" altLang="en-US" smtClean="0">
                <a:latin typeface="华文楷体" pitchFamily="2" charset="-122"/>
                <a:ea typeface="华文楷体" pitchFamily="2" charset="-122"/>
              </a:rPr>
              <a:t>     </a:t>
            </a:r>
            <a:r>
              <a:rPr lang="zh-CN" altLang="en-US" sz="280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一）适应新形势要求，推进全省档案法治建设。</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在全面深化改革新形势下，我们要及时抓住各行各业深化改革和法规政策的修订的机遇，进一步推动档案执法工作的改革创新，希望各地各部门要重视这次与省法制办联合检查行政处罚案卷的机会，促进档案业务整体上水平。</a:t>
            </a:r>
            <a:r>
              <a:rPr lang="en-US" altLang="zh-CN" sz="2000" dirty="0" smtClean="0">
                <a:latin typeface="华文楷体" pitchFamily="2" charset="-122"/>
                <a:ea typeface="华文楷体" pitchFamily="2" charset="-122"/>
              </a:rPr>
              <a:t>  </a:t>
            </a:r>
          </a:p>
          <a:p>
            <a:r>
              <a:rPr lang="en-US" altLang="zh-CN" sz="2000" dirty="0" smtClean="0">
                <a:latin typeface="华文楷体" pitchFamily="2" charset="-122"/>
                <a:ea typeface="华文楷体" pitchFamily="2" charset="-122"/>
              </a:rPr>
              <a:t>       1.</a:t>
            </a:r>
            <a:r>
              <a:rPr lang="zh-CN" altLang="en-US" sz="2000" dirty="0" smtClean="0">
                <a:latin typeface="华文楷体" pitchFamily="2" charset="-122"/>
                <a:ea typeface="华文楷体" pitchFamily="2" charset="-122"/>
              </a:rPr>
              <a:t>提高认识，明确目标</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这次开展行政处罚案卷执法活动，目的在于总结执法经验，培养档案执法队伍，逐步消除档案人员存在的“三不知”现象（不知应归什么、不知文件形成要求、不知违法行为如何处理）；</a:t>
            </a:r>
            <a:endParaRPr lang="en-US" altLang="zh-CN" sz="2000" dirty="0" smtClean="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（一）事实认定不清</a:t>
            </a:r>
          </a:p>
          <a:p>
            <a:r>
              <a:rPr lang="en-US" sz="2800" dirty="0" smtClean="0">
                <a:latin typeface="华文楷体" pitchFamily="2" charset="-122"/>
                <a:ea typeface="华文楷体" pitchFamily="2" charset="-122"/>
              </a:rPr>
              <a:t>      3.</a:t>
            </a:r>
            <a:r>
              <a:rPr lang="zh-CN" altLang="en-US" sz="2800" dirty="0" smtClean="0">
                <a:latin typeface="华文楷体" pitchFamily="2" charset="-122"/>
                <a:ea typeface="华文楷体" pitchFamily="2" charset="-122"/>
              </a:rPr>
              <a:t>案件缺少处罚主体资格证明材料：</a:t>
            </a:r>
          </a:p>
          <a:p>
            <a:r>
              <a:rPr lang="zh-CN" altLang="en-US" sz="2000" dirty="0" smtClean="0">
                <a:latin typeface="华文楷体" pitchFamily="2" charset="-122"/>
                <a:ea typeface="华文楷体" pitchFamily="2" charset="-122"/>
              </a:rPr>
              <a:t>      如营业执照复印件、当事人身份证明、法定代表人（或负责人）及被委托人证明材料等。</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药品销售人员因医院没有留医药公司法定代表人委托人证明材料，导致处罚时，公司说销售人员以前曾是公司职工，现在不是公司员工，逃避处罚。</a:t>
            </a: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a:xfrm>
            <a:off x="457200" y="1743074"/>
            <a:ext cx="6778625" cy="4043379"/>
          </a:xfrm>
        </p:spPr>
        <p:txBody>
          <a:bodyPr/>
          <a:lstStyle/>
          <a:p>
            <a:r>
              <a:rPr lang="zh-CN" altLang="en-US" dirty="0" smtClean="0">
                <a:latin typeface="华文楷体" pitchFamily="2" charset="-122"/>
                <a:ea typeface="华文楷体" pitchFamily="2" charset="-122"/>
              </a:rPr>
              <a:t>       </a:t>
            </a:r>
            <a:r>
              <a:rPr lang="zh-CN" altLang="en-US" sz="2800" dirty="0" smtClean="0">
                <a:latin typeface="华文楷体" pitchFamily="2" charset="-122"/>
                <a:ea typeface="华文楷体" pitchFamily="2" charset="-122"/>
              </a:rPr>
              <a:t>（一）适应新形势要求，推进全省档案法治建设。</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2.</a:t>
            </a:r>
            <a:r>
              <a:rPr lang="zh-CN" altLang="en-US" sz="2000" dirty="0" smtClean="0">
                <a:latin typeface="华文楷体" pitchFamily="2" charset="-122"/>
                <a:ea typeface="华文楷体" pitchFamily="2" charset="-122"/>
              </a:rPr>
              <a:t>加大档案工作法规、标准的研究。特别是档案法修改出台 ，我们要有迎接档案风暴挑战的思想准备。要适应新出台法规政策变化的要求，各级档案行政部门要强化依法行政的意识，及时跟进档案法规的调研与制定。目前急需与省直主管部门出台一些操作性强的业务档案法规、标准。其中行政处罚案卷整理规则已与省法制办联系，准备配合</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山东省行政执法监督条例</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，开展调研活动，尽早出台。</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a:xfrm>
            <a:off x="457200" y="1743074"/>
            <a:ext cx="6778625" cy="4043379"/>
          </a:xfrm>
        </p:spPr>
        <p:txBody>
          <a:bodyPr/>
          <a:lstStyle/>
          <a:p>
            <a:r>
              <a:rPr lang="zh-CN" altLang="en-US" dirty="0" smtClean="0">
                <a:latin typeface="华文楷体" pitchFamily="2" charset="-122"/>
                <a:ea typeface="华文楷体" pitchFamily="2" charset="-122"/>
              </a:rPr>
              <a:t>       </a:t>
            </a:r>
            <a:r>
              <a:rPr lang="zh-CN" altLang="en-US" sz="2800" dirty="0" smtClean="0">
                <a:latin typeface="华文楷体" pitchFamily="2" charset="-122"/>
                <a:ea typeface="华文楷体" pitchFamily="2" charset="-122"/>
              </a:rPr>
              <a:t>（一）适应新形势要求，推进全省档案法治建设。</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3</a:t>
            </a:r>
            <a:r>
              <a:rPr lang="zh-CN" altLang="en-US" sz="2000" dirty="0" smtClean="0">
                <a:latin typeface="华文楷体" pitchFamily="2" charset="-122"/>
                <a:ea typeface="华文楷体" pitchFamily="2" charset="-122"/>
              </a:rPr>
              <a:t>，结合全省推行行政权力清单制度工作，进一步清理档案部门的行政权力，如果公布的档案行政权力清单中没有，法无授权不可为。</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省局初步理清行政权力</a:t>
            </a:r>
            <a:r>
              <a:rPr lang="en-US" altLang="zh-CN" sz="2000" dirty="0" smtClean="0">
                <a:latin typeface="华文楷体" pitchFamily="2" charset="-122"/>
                <a:ea typeface="华文楷体" pitchFamily="2" charset="-122"/>
              </a:rPr>
              <a:t>31</a:t>
            </a:r>
            <a:r>
              <a:rPr lang="zh-CN" altLang="en-US" sz="2000" dirty="0" smtClean="0">
                <a:latin typeface="华文楷体" pitchFamily="2" charset="-122"/>
                <a:ea typeface="华文楷体" pitchFamily="2" charset="-122"/>
              </a:rPr>
              <a:t>项，各地也要认真清理行政权力，不要漏下行政权力，并有效规范运行，提高行政权力的功效，确保档案工作三大体系建设，避免档案行政权力长期处于冬眠状态。</a:t>
            </a:r>
            <a:endParaRPr lang="en-US" altLang="zh-CN" sz="2000" dirty="0" smtClean="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（二）全省行政处罚案卷执法检查重点</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1.</a:t>
            </a:r>
            <a:r>
              <a:rPr lang="zh-CN" altLang="en-US" sz="2000" dirty="0" smtClean="0">
                <a:latin typeface="华文楷体" pitchFamily="2" charset="-122"/>
                <a:ea typeface="华文楷体" pitchFamily="2" charset="-122"/>
              </a:rPr>
              <a:t>行政执法案卷形成、归档、管理和利用纳入单位档案管理体系中；</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大家可能知道行政处罚案卷中存在许多问题。比如事实认定不清（地点、时间不准）、证据调取不当（狸猫换太子，腰椎骨裂）、法律适用不妥（只罚不纠现象）、执法程序违规（两人执法亮证，处罚依据公开原则）、文书书写有误（套打文件）、立卷尚未规范（期限和分类）等问题。关键问题是否对归档文件质量好坏有责任追溯措施纳入单位管理考核体系（单位领导责任）。</a:t>
            </a:r>
            <a:endParaRPr lang="en-US" altLang="zh-CN" sz="2000" dirty="0" smtClean="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（二）全省行政处罚案卷执法检查重点</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2.</a:t>
            </a:r>
            <a:r>
              <a:rPr lang="zh-CN" altLang="en-US" sz="2000" dirty="0" smtClean="0">
                <a:latin typeface="华文楷体" pitchFamily="2" charset="-122"/>
                <a:ea typeface="华文楷体" pitchFamily="2" charset="-122"/>
              </a:rPr>
              <a:t>行政执法案卷形成质量和归档审查情况；</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部门承担归档文件质量责任，要求归档手续中必须有移交方负责人或责任人填写归档文件质量保证书（完整、齐全、准确、系统和整理规范）；实行档案质量终身负责制，一旦在利用过程中，因档案不准、不全、不系统应追究当事人的责任。这次检查分两个方面，一是行政处罚案卷的形成质量，一是案卷本身的整理质量。</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检查依据是本行业关于行政处罚案卷质量规范文件。</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p>
          <a:p>
            <a:r>
              <a:rPr lang="en-US" altLang="zh-CN" sz="2000" dirty="0" smtClean="0">
                <a:latin typeface="华文楷体" pitchFamily="2" charset="-122"/>
                <a:ea typeface="华文楷体" pitchFamily="2" charset="-122"/>
              </a:rPr>
              <a:t>      </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（二）全省行政处罚案卷执法检查重点</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3.</a:t>
            </a:r>
            <a:r>
              <a:rPr lang="zh-CN" altLang="en-US" sz="2000" dirty="0" smtClean="0">
                <a:latin typeface="华文楷体" pitchFamily="2" charset="-122"/>
                <a:ea typeface="华文楷体" pitchFamily="2" charset="-122"/>
              </a:rPr>
              <a:t>行政执法案卷安全保障与统计管理；</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第一检查案卷的保管、利用安全管理是否到位；</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抽查遇到安全事故时，应急预案的可操作性；在保密文件借阅流程和数字化加工过程中的安全控制措施。</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第二检查档案机构是否对主营业务档案的动态管理和家底情况掌控情况。</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对保存行政处罚、许可等档案是否做到心中有数，归档及时，统计准确（重点监测档案人员科学作为的程度）。</a:t>
            </a:r>
            <a:endParaRPr lang="en-US" altLang="zh-CN" sz="2000" dirty="0" smtClean="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     （二）全省行政处罚案卷执法检查重点</a:t>
            </a:r>
            <a:endParaRPr lang="en-US" altLang="zh-CN" sz="28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4.</a:t>
            </a:r>
            <a:r>
              <a:rPr lang="zh-CN" altLang="en-US" sz="2000" dirty="0" smtClean="0">
                <a:latin typeface="华文楷体" pitchFamily="2" charset="-122"/>
                <a:ea typeface="华文楷体" pitchFamily="2" charset="-122"/>
              </a:rPr>
              <a:t>贯彻落实鲁档发</a:t>
            </a:r>
            <a:r>
              <a:rPr lang="en-US" altLang="zh-CN" sz="2000" dirty="0" smtClean="0">
                <a:latin typeface="华文楷体" pitchFamily="2" charset="-122"/>
                <a:ea typeface="华文楷体" pitchFamily="2" charset="-122"/>
              </a:rPr>
              <a:t>【2014】7</a:t>
            </a:r>
            <a:r>
              <a:rPr lang="zh-CN" altLang="en-US" sz="2000" dirty="0" smtClean="0">
                <a:latin typeface="华文楷体" pitchFamily="2" charset="-122"/>
                <a:ea typeface="华文楷体" pitchFamily="2" charset="-122"/>
              </a:rPr>
              <a:t>号文件情况。</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关于开展行政执法案卷档案管理执法检查的通知要求，各地档案行政部门会同法制办，在</a:t>
            </a:r>
            <a:r>
              <a:rPr lang="en-US" altLang="zh-CN" sz="2000" dirty="0" smtClean="0">
                <a:latin typeface="华文楷体" pitchFamily="2" charset="-122"/>
                <a:ea typeface="华文楷体" pitchFamily="2" charset="-122"/>
              </a:rPr>
              <a:t>8</a:t>
            </a:r>
            <a:r>
              <a:rPr lang="zh-CN" altLang="en-US" sz="2000" dirty="0" smtClean="0">
                <a:latin typeface="华文楷体" pitchFamily="2" charset="-122"/>
                <a:ea typeface="华文楷体" pitchFamily="2" charset="-122"/>
              </a:rPr>
              <a:t>月底前对有行政执法机关进行实地抽查。</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请各市在执法过程中发现的问题和进展情况及时与我们联系，并于</a:t>
            </a:r>
            <a:r>
              <a:rPr lang="en-US" altLang="zh-CN" sz="2000" dirty="0" smtClean="0">
                <a:latin typeface="华文楷体" pitchFamily="2" charset="-122"/>
                <a:ea typeface="华文楷体" pitchFamily="2" charset="-122"/>
              </a:rPr>
              <a:t>10</a:t>
            </a:r>
            <a:r>
              <a:rPr lang="zh-CN" altLang="en-US" sz="2000" dirty="0" smtClean="0">
                <a:latin typeface="华文楷体" pitchFamily="2" charset="-122"/>
                <a:ea typeface="华文楷体" pitchFamily="2" charset="-122"/>
              </a:rPr>
              <a:t>月底前按文件要求上报省档案局法规经科处；省档案局近期将根据掌握的情况，组织开展抽查活动。省直有关部门涉及行政处罚案卷问题可与我们联系。电话</a:t>
            </a:r>
            <a:r>
              <a:rPr lang="en-US" altLang="zh-CN" sz="2000" dirty="0" smtClean="0">
                <a:latin typeface="华文楷体" pitchFamily="2" charset="-122"/>
                <a:ea typeface="华文楷体" pitchFamily="2" charset="-122"/>
              </a:rPr>
              <a:t>68609110</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68609111</a:t>
            </a:r>
            <a:r>
              <a:rPr lang="zh-CN" altLang="en-US" sz="2000" dirty="0" smtClean="0">
                <a:latin typeface="华文楷体" pitchFamily="2" charset="-122"/>
                <a:ea typeface="华文楷体" pitchFamily="2" charset="-122"/>
              </a:rPr>
              <a:t>。</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00"/>
                </a:solidFill>
                <a:latin typeface="黑体" pitchFamily="2" charset="-122"/>
              </a:rPr>
              <a:t>三、工作要点</a:t>
            </a:r>
            <a:r>
              <a:rPr lang="en-US" altLang="zh-CN" dirty="0" smtClean="0">
                <a:solidFill>
                  <a:srgbClr val="000000"/>
                </a:solidFill>
                <a:latin typeface="黑体" pitchFamily="2" charset="-122"/>
              </a:rPr>
              <a:t/>
            </a:r>
            <a:br>
              <a:rPr lang="en-US" altLang="zh-CN" dirty="0" smtClean="0">
                <a:solidFill>
                  <a:srgbClr val="000000"/>
                </a:solidFill>
                <a:latin typeface="黑体" pitchFamily="2" charset="-122"/>
              </a:rPr>
            </a:br>
            <a:endParaRPr lang="zh-CN" altLang="en-US" dirty="0"/>
          </a:p>
        </p:txBody>
      </p:sp>
      <p:sp>
        <p:nvSpPr>
          <p:cNvPr id="3" name="内容占位符 2"/>
          <p:cNvSpPr>
            <a:spLocks noGrp="1"/>
          </p:cNvSpPr>
          <p:nvPr>
            <p:ph idx="1"/>
          </p:nvPr>
        </p:nvSpPr>
        <p:spPr/>
        <p:txBody>
          <a:bodyPr/>
          <a:lstStyle/>
          <a:p>
            <a:r>
              <a:rPr lang="zh-CN" altLang="en-US" sz="2800" dirty="0" smtClean="0">
                <a:latin typeface="华文楷体" pitchFamily="2" charset="-122"/>
                <a:ea typeface="华文楷体" pitchFamily="2" charset="-122"/>
              </a:rPr>
              <a:t>（三）开展各项档案工作业务调研，推动档案工作建章立制。</a:t>
            </a:r>
            <a:endParaRPr lang="en-US" altLang="zh-CN" sz="28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今年下半年，我们结合行政处罚案卷执法活动，抓紧调研全省行政处罚案卷质量情况，请大家积极参与山东省行政处罚案卷整理规则、质量规范等规范性文件讨论和修订，争取省法制办的支持，明年出台相关政策（需要稿件的与我们联系，发给你们的邮箱）。</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各地档案行政部门要积极主动，适应全面深化改革带来的法规、政策的大调整对档案工作的冲击，及时调整档案工作中不适应新形势的做法和制度。</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endParaRPr lang="zh-CN" altLang="en-US" sz="2000" dirty="0">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4"/>
          <p:cNvSpPr>
            <a:spLocks noChangeArrowheads="1"/>
          </p:cNvSpPr>
          <p:nvPr/>
        </p:nvSpPr>
        <p:spPr bwMode="auto">
          <a:xfrm>
            <a:off x="3276600" y="1628775"/>
            <a:ext cx="2479675" cy="1006475"/>
          </a:xfrm>
          <a:prstGeom prst="rect">
            <a:avLst/>
          </a:prstGeom>
          <a:noFill/>
          <a:ln w="9525">
            <a:noFill/>
            <a:miter lim="800000"/>
            <a:headEnd/>
            <a:tailEnd/>
          </a:ln>
        </p:spPr>
        <p:txBody>
          <a:bodyPr wrap="none">
            <a:spAutoFit/>
          </a:bodyPr>
          <a:lstStyle/>
          <a:p>
            <a:r>
              <a:rPr lang="zh-CN" altLang="de-DE" sz="6000" b="1">
                <a:solidFill>
                  <a:schemeClr val="tx2"/>
                </a:solidFill>
              </a:rPr>
              <a:t>谢谢！</a:t>
            </a:r>
            <a:endParaRPr lang="zh-CN" altLang="en-US" sz="6000" b="1">
              <a:solidFill>
                <a:schemeClr val="tx2"/>
              </a:solidFill>
            </a:endParaRPr>
          </a:p>
        </p:txBody>
      </p:sp>
      <p:pic>
        <p:nvPicPr>
          <p:cNvPr id="286722" name="Picture 6" descr="未命名"/>
          <p:cNvPicPr>
            <a:picLocks noChangeAspect="1" noChangeArrowheads="1"/>
          </p:cNvPicPr>
          <p:nvPr/>
        </p:nvPicPr>
        <p:blipFill>
          <a:blip r:embed="rId2"/>
          <a:srcRect/>
          <a:stretch>
            <a:fillRect/>
          </a:stretch>
        </p:blipFill>
        <p:spPr bwMode="auto">
          <a:xfrm>
            <a:off x="2627313" y="3573463"/>
            <a:ext cx="3744912" cy="1804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（一）事实认定不清</a:t>
            </a:r>
          </a:p>
          <a:p>
            <a:r>
              <a:rPr lang="en-US" sz="2800" dirty="0" smtClean="0">
                <a:latin typeface="华文楷体" pitchFamily="2" charset="-122"/>
                <a:ea typeface="华文楷体" pitchFamily="2" charset="-122"/>
              </a:rPr>
              <a:t>       4</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案件调查终结报告描述简单，无法体现案件调查过程。</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缺少案情、违法事实（违法行为事件、地点、手段、情节）描述。</a:t>
            </a:r>
          </a:p>
          <a:p>
            <a:pPr>
              <a:buClr>
                <a:schemeClr val="tx2"/>
              </a:buClr>
              <a:buFont typeface="Wingdings" pitchFamily="2" charset="2"/>
              <a:buChar char="l"/>
            </a:pPr>
            <a:r>
              <a:rPr lang="en-US" altLang="zh-CN" sz="2000" dirty="0" smtClean="0"/>
              <a:t>     </a:t>
            </a:r>
            <a:r>
              <a:rPr lang="zh-CN" altLang="en-US" sz="2000" dirty="0" smtClean="0">
                <a:latin typeface="华文楷体" pitchFamily="2" charset="-122"/>
                <a:ea typeface="华文楷体" pitchFamily="2" charset="-122"/>
              </a:rPr>
              <a:t>工程项目档案执法检查中，表述应归未归，表述笼统，应将哪些具体项目文件没有归档应表述清楚，责任者是谁。</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㈡ 证据调取不当</a:t>
            </a:r>
            <a:endParaRPr lang="en-US" altLang="zh-CN" sz="3200" dirty="0" smtClean="0"/>
          </a:p>
          <a:p>
            <a:r>
              <a:rPr lang="en-US" sz="2800" dirty="0" smtClean="0">
                <a:latin typeface="华文楷体" pitchFamily="2" charset="-122"/>
                <a:ea typeface="华文楷体" pitchFamily="2" charset="-122"/>
              </a:rPr>
              <a:t>       1</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案件证据太薄弱。</a:t>
            </a:r>
            <a:r>
              <a:rPr lang="zh-CN" altLang="en-US" sz="2000" dirty="0" smtClean="0">
                <a:latin typeface="华文楷体" pitchFamily="2" charset="-122"/>
                <a:ea typeface="华文楷体" pitchFamily="2" charset="-122"/>
              </a:rPr>
              <a:t>      </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        有些处罚依据仅靠</a:t>
            </a:r>
            <a:r>
              <a:rPr lang="en-US"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份当事人笔录，而无其他印证材料，一旦当事人推翻原来陈述，后果严重。</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一起简单的欠款引发的争斗，因仅靠口供为依据，最后以刑讯逼供和诱供为由翻供，最后导致司法上的被动。</a:t>
            </a:r>
            <a:r>
              <a:rPr lang="en-US" altLang="zh-CN" sz="2000" dirty="0" smtClean="0">
                <a:latin typeface="华文楷体" pitchFamily="2" charset="-122"/>
                <a:ea typeface="华文楷体" pitchFamily="2" charset="-122"/>
              </a:rPr>
              <a:t>  </a:t>
            </a:r>
            <a:endParaRPr lang="zh-CN" altLang="en-US" sz="2000" dirty="0" smtClean="0">
              <a:latin typeface="华文楷体" pitchFamily="2" charset="-122"/>
              <a:ea typeface="华文楷体" pitchFamily="2" charset="-122"/>
            </a:endParaRPr>
          </a:p>
          <a:p>
            <a:endParaRPr lang="zh-CN" altLang="en-US" sz="2800" dirty="0" smtClean="0">
              <a:latin typeface="华文楷体" pitchFamily="2" charset="-122"/>
              <a:ea typeface="华文楷体" pitchFamily="2" charset="-122"/>
            </a:endParaRP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㈡  证据调取不当</a:t>
            </a:r>
          </a:p>
          <a:p>
            <a:r>
              <a:rPr lang="en-US" sz="2800" dirty="0" smtClean="0">
                <a:latin typeface="华文楷体" pitchFamily="2" charset="-122"/>
                <a:ea typeface="华文楷体" pitchFamily="2" charset="-122"/>
              </a:rPr>
              <a:t>       2</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案件提取的实物证据或复印件无提供人或当事人的签字确认。</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有一起上访案件，因腰椎骨折</a:t>
            </a:r>
            <a:r>
              <a:rPr lang="en-US" altLang="zh-CN" sz="2000" dirty="0" smtClean="0">
                <a:latin typeface="华文楷体" pitchFamily="2" charset="-122"/>
                <a:ea typeface="华文楷体" pitchFamily="2" charset="-122"/>
              </a:rPr>
              <a:t>X</a:t>
            </a:r>
            <a:r>
              <a:rPr lang="zh-CN" altLang="en-US" sz="2000" dirty="0" smtClean="0">
                <a:latin typeface="华文楷体" pitchFamily="2" charset="-122"/>
                <a:ea typeface="华文楷体" pitchFamily="2" charset="-122"/>
              </a:rPr>
              <a:t>片虚假，上访人被判入狱，出狱后导致三年上访，因片子提供责任者不明确，导致证据链失效。</a:t>
            </a:r>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zh-CN" altLang="en-US" dirty="0" smtClean="0"/>
              <a:t>一、存在问题</a:t>
            </a:r>
          </a:p>
        </p:txBody>
      </p:sp>
      <p:sp>
        <p:nvSpPr>
          <p:cNvPr id="33794" name="Rectangle 3"/>
          <p:cNvSpPr>
            <a:spLocks noGrp="1" noChangeArrowheads="1"/>
          </p:cNvSpPr>
          <p:nvPr>
            <p:ph type="body" idx="1"/>
          </p:nvPr>
        </p:nvSpPr>
        <p:spPr>
          <a:xfrm>
            <a:off x="457200" y="1125538"/>
            <a:ext cx="4546600" cy="5256212"/>
          </a:xfrm>
        </p:spPr>
        <p:txBody>
          <a:bodyPr/>
          <a:lstStyle/>
          <a:p>
            <a:r>
              <a:rPr lang="zh-CN" altLang="en-US" sz="3200" dirty="0" smtClean="0"/>
              <a:t>㈡证据调取不当</a:t>
            </a:r>
          </a:p>
          <a:p>
            <a:r>
              <a:rPr lang="en-US" sz="2800" dirty="0" smtClean="0">
                <a:latin typeface="华文楷体" pitchFamily="2" charset="-122"/>
                <a:ea typeface="华文楷体" pitchFamily="2" charset="-122"/>
              </a:rPr>
              <a:t>       3</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违法行为未经当事人确认。</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许多行政处罚过程中形成的视频和照片，不仅仅没有文字说明，也未经当事人确认。有的人为删除或意外丢失等，导致证据缺失。比如，应该当时形成的询问笔录，但在看守所里，被办案人员骗取当事者签完字就能没有事了，放你回家。但此段录像删除，造成证据效力下降。</a:t>
            </a:r>
          </a:p>
          <a:p>
            <a:endParaRPr lang="zh-CN" altLang="en-US" sz="2800" dirty="0" smtClean="0">
              <a:latin typeface="华文楷体" pitchFamily="2" charset="-122"/>
              <a:ea typeface="华文楷体" pitchFamily="2" charset="-122"/>
            </a:endParaRPr>
          </a:p>
          <a:p>
            <a:pPr>
              <a:buClr>
                <a:schemeClr val="tx2"/>
              </a:buClr>
              <a:buFont typeface="Wingdings" pitchFamily="2" charset="2"/>
              <a:buChar char="l"/>
            </a:pPr>
            <a:endParaRPr lang="zh-CN" altLang="en-US" sz="2000" dirty="0" smtClean="0"/>
          </a:p>
        </p:txBody>
      </p:sp>
      <p:pic>
        <p:nvPicPr>
          <p:cNvPr id="215044" name="Picture 7" descr="artplus_nature_naturalcity42_a"/>
          <p:cNvPicPr>
            <a:picLocks noChangeAspect="1" noChangeArrowheads="1"/>
          </p:cNvPicPr>
          <p:nvPr/>
        </p:nvPicPr>
        <p:blipFill>
          <a:blip r:embed="rId2"/>
          <a:srcRect/>
          <a:stretch>
            <a:fillRect/>
          </a:stretch>
        </p:blipFill>
        <p:spPr bwMode="auto">
          <a:xfrm>
            <a:off x="4835525" y="3927475"/>
            <a:ext cx="4273550" cy="2886075"/>
          </a:xfrm>
          <a:prstGeom prst="rect">
            <a:avLst/>
          </a:prstGeom>
          <a:noFill/>
          <a:ln w="9525">
            <a:noFill/>
            <a:miter lim="800000"/>
            <a:headEnd/>
            <a:tailEnd/>
          </a:ln>
        </p:spPr>
      </p:pic>
      <p:pic>
        <p:nvPicPr>
          <p:cNvPr id="215045" name="Picture 9" descr="artplus_nature_naturalcity42_b"/>
          <p:cNvPicPr>
            <a:picLocks noChangeAspect="1" noChangeArrowheads="1"/>
          </p:cNvPicPr>
          <p:nvPr/>
        </p:nvPicPr>
        <p:blipFill>
          <a:blip r:embed="rId3"/>
          <a:srcRect/>
          <a:stretch>
            <a:fillRect/>
          </a:stretch>
        </p:blipFill>
        <p:spPr bwMode="auto">
          <a:xfrm>
            <a:off x="5324475" y="3908425"/>
            <a:ext cx="2870200" cy="552450"/>
          </a:xfrm>
          <a:prstGeom prst="rect">
            <a:avLst/>
          </a:prstGeom>
          <a:noFill/>
          <a:ln w="9525">
            <a:noFill/>
            <a:miter lim="800000"/>
            <a:headEnd/>
            <a:tailEnd/>
          </a:ln>
        </p:spPr>
      </p:pic>
      <p:pic>
        <p:nvPicPr>
          <p:cNvPr id="215046" name="Picture 8" descr="artplus_nature_naturalcity42_e"/>
          <p:cNvPicPr>
            <a:picLocks noChangeAspect="1" noChangeArrowheads="1"/>
          </p:cNvPicPr>
          <p:nvPr/>
        </p:nvPicPr>
        <p:blipFill>
          <a:blip r:embed="rId4"/>
          <a:srcRect/>
          <a:stretch>
            <a:fillRect/>
          </a:stretch>
        </p:blipFill>
        <p:spPr bwMode="auto">
          <a:xfrm>
            <a:off x="6072188" y="2919413"/>
            <a:ext cx="1633537" cy="1492250"/>
          </a:xfrm>
          <a:prstGeom prst="rect">
            <a:avLst/>
          </a:prstGeom>
          <a:noFill/>
          <a:ln w="9525">
            <a:noFill/>
            <a:miter lim="800000"/>
            <a:headEnd/>
            <a:tailEnd/>
          </a:ln>
        </p:spPr>
      </p:pic>
      <p:pic>
        <p:nvPicPr>
          <p:cNvPr id="215047" name="Picture 11" descr="artplus_nature_naturalcity42_d"/>
          <p:cNvPicPr>
            <a:picLocks noChangeAspect="1" noChangeArrowheads="1"/>
          </p:cNvPicPr>
          <p:nvPr/>
        </p:nvPicPr>
        <p:blipFill>
          <a:blip r:embed="rId5"/>
          <a:srcRect/>
          <a:stretch>
            <a:fillRect/>
          </a:stretch>
        </p:blipFill>
        <p:spPr bwMode="auto">
          <a:xfrm>
            <a:off x="5754688" y="3673475"/>
            <a:ext cx="603250" cy="560388"/>
          </a:xfrm>
          <a:prstGeom prst="rect">
            <a:avLst/>
          </a:prstGeom>
          <a:noFill/>
          <a:ln w="9525">
            <a:noFill/>
            <a:miter lim="800000"/>
            <a:headEnd/>
            <a:tailEnd/>
          </a:ln>
        </p:spPr>
      </p:pic>
      <p:pic>
        <p:nvPicPr>
          <p:cNvPr id="215048" name="Picture 12" descr="artplus_nature_naturalcity42_i"/>
          <p:cNvPicPr>
            <a:picLocks noChangeAspect="1" noChangeArrowheads="1"/>
          </p:cNvPicPr>
          <p:nvPr/>
        </p:nvPicPr>
        <p:blipFill>
          <a:blip r:embed="rId6"/>
          <a:srcRect/>
          <a:stretch>
            <a:fillRect/>
          </a:stretch>
        </p:blipFill>
        <p:spPr bwMode="auto">
          <a:xfrm>
            <a:off x="7051675" y="4079875"/>
            <a:ext cx="1447800" cy="76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fade">
                                      <p:cBhvr>
                                        <p:cTn id="7" dur="2000"/>
                                        <p:tgtEl>
                                          <p:spTgt spid="2150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fade">
                                      <p:cBhvr>
                                        <p:cTn id="11" dur="1000"/>
                                        <p:tgtEl>
                                          <p:spTgt spid="21504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wipe(down)">
                                      <p:cBhvr>
                                        <p:cTn id="15" dur="500"/>
                                        <p:tgtEl>
                                          <p:spTgt spid="215047"/>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wipe(down)">
                                      <p:cBhvr>
                                        <p:cTn id="19" dur="500"/>
                                        <p:tgtEl>
                                          <p:spTgt spid="21504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15048"/>
                                        </p:tgtEl>
                                        <p:attrNameLst>
                                          <p:attrName>style.visibility</p:attrName>
                                        </p:attrNameLst>
                                      </p:cBhvr>
                                      <p:to>
                                        <p:strVal val="visible"/>
                                      </p:to>
                                    </p:set>
                                    <p:animEffect transition="in" filter="wipe(down)">
                                      <p:cBhvr>
                                        <p:cTn id="23" dur="5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7">
      <a:dk1>
        <a:srgbClr val="333333"/>
      </a:dk1>
      <a:lt1>
        <a:srgbClr val="FFFFFF"/>
      </a:lt1>
      <a:dk2>
        <a:srgbClr val="000000"/>
      </a:dk2>
      <a:lt2>
        <a:srgbClr val="66007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fontScheme name="默认设计模板">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333333"/>
        </a:dk1>
        <a:lt1>
          <a:srgbClr val="FFFFFF"/>
        </a:lt1>
        <a:dk2>
          <a:srgbClr val="000000"/>
        </a:dk2>
        <a:lt2>
          <a:srgbClr val="999999"/>
        </a:lt2>
        <a:accent1>
          <a:srgbClr val="C6DEF3"/>
        </a:accent1>
        <a:accent2>
          <a:srgbClr val="00509B"/>
        </a:accent2>
        <a:accent3>
          <a:srgbClr val="FFFFFF"/>
        </a:accent3>
        <a:accent4>
          <a:srgbClr val="2A2A2A"/>
        </a:accent4>
        <a:accent5>
          <a:srgbClr val="DFECF8"/>
        </a:accent5>
        <a:accent6>
          <a:srgbClr val="00488C"/>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FFFFFF"/>
        </a:lt1>
        <a:dk2>
          <a:srgbClr val="000000"/>
        </a:dk2>
        <a:lt2>
          <a:srgbClr val="D20000"/>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000000"/>
        </a:dk2>
        <a:lt2>
          <a:srgbClr val="6600C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4">
        <a:dk1>
          <a:srgbClr val="333333"/>
        </a:dk1>
        <a:lt1>
          <a:srgbClr val="FFFFFF"/>
        </a:lt1>
        <a:dk2>
          <a:srgbClr val="000000"/>
        </a:dk2>
        <a:lt2>
          <a:srgbClr val="9900C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5">
        <a:dk1>
          <a:srgbClr val="333333"/>
        </a:dk1>
        <a:lt1>
          <a:srgbClr val="FFFFFF"/>
        </a:lt1>
        <a:dk2>
          <a:srgbClr val="000000"/>
        </a:dk2>
        <a:lt2>
          <a:srgbClr val="9900FF"/>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000000"/>
        </a:dk2>
        <a:lt2>
          <a:srgbClr val="9933FF"/>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7">
        <a:dk1>
          <a:srgbClr val="333333"/>
        </a:dk1>
        <a:lt1>
          <a:srgbClr val="FFFFFF"/>
        </a:lt1>
        <a:dk2>
          <a:srgbClr val="000000"/>
        </a:dk2>
        <a:lt2>
          <a:srgbClr val="66007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Frutiger LT 55 Roman"/>
        <a:ea typeface="宋体"/>
        <a:cs typeface=""/>
      </a:majorFont>
      <a:minorFont>
        <a:latin typeface="Frutiger LT 55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自定义设计方案 13">
        <a:dk1>
          <a:srgbClr val="4D4D4D"/>
        </a:dk1>
        <a:lt1>
          <a:srgbClr val="FFFFFF"/>
        </a:lt1>
        <a:dk2>
          <a:srgbClr val="000000"/>
        </a:dk2>
        <a:lt2>
          <a:srgbClr val="999999"/>
        </a:lt2>
        <a:accent1>
          <a:srgbClr val="C6DEF3"/>
        </a:accent1>
        <a:accent2>
          <a:srgbClr val="00509B"/>
        </a:accent2>
        <a:accent3>
          <a:srgbClr val="FFFFFF"/>
        </a:accent3>
        <a:accent4>
          <a:srgbClr val="404040"/>
        </a:accent4>
        <a:accent5>
          <a:srgbClr val="DFECF8"/>
        </a:accent5>
        <a:accent6>
          <a:srgbClr val="00488C"/>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14">
        <a:dk1>
          <a:srgbClr val="333333"/>
        </a:dk1>
        <a:lt1>
          <a:srgbClr val="FFFFFF"/>
        </a:lt1>
        <a:dk2>
          <a:srgbClr val="000000"/>
        </a:dk2>
        <a:lt2>
          <a:srgbClr val="999999"/>
        </a:lt2>
        <a:accent1>
          <a:srgbClr val="C6DEF3"/>
        </a:accent1>
        <a:accent2>
          <a:srgbClr val="00509B"/>
        </a:accent2>
        <a:accent3>
          <a:srgbClr val="FFFFFF"/>
        </a:accent3>
        <a:accent4>
          <a:srgbClr val="2A2A2A"/>
        </a:accent4>
        <a:accent5>
          <a:srgbClr val="DFECF8"/>
        </a:accent5>
        <a:accent6>
          <a:srgbClr val="00488C"/>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15">
        <a:dk1>
          <a:srgbClr val="333333"/>
        </a:dk1>
        <a:lt1>
          <a:srgbClr val="FFFFFF"/>
        </a:lt1>
        <a:dk2>
          <a:srgbClr val="000000"/>
        </a:dk2>
        <a:lt2>
          <a:srgbClr val="D20000"/>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16">
        <a:dk1>
          <a:srgbClr val="333333"/>
        </a:dk1>
        <a:lt1>
          <a:srgbClr val="FFFFFF"/>
        </a:lt1>
        <a:dk2>
          <a:srgbClr val="000000"/>
        </a:dk2>
        <a:lt2>
          <a:srgbClr val="6600C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12610</TotalTime>
  <Words>3801</Words>
  <Application>Microsoft Office PowerPoint</Application>
  <PresentationFormat>全屏显示(4:3)</PresentationFormat>
  <Paragraphs>269</Paragraphs>
  <Slides>57</Slides>
  <Notes>5</Notes>
  <HiddenSlides>0</HiddenSlides>
  <MMClips>0</MMClips>
  <ScaleCrop>false</ScaleCrop>
  <HeadingPairs>
    <vt:vector size="4" baseType="variant">
      <vt:variant>
        <vt:lpstr>主题</vt:lpstr>
      </vt:variant>
      <vt:variant>
        <vt:i4>2</vt:i4>
      </vt:variant>
      <vt:variant>
        <vt:lpstr>幻灯片标题</vt:lpstr>
      </vt:variant>
      <vt:variant>
        <vt:i4>57</vt:i4>
      </vt:variant>
    </vt:vector>
  </HeadingPairs>
  <TitlesOfParts>
    <vt:vector size="59" baseType="lpstr">
      <vt:lpstr>默认设计模板</vt:lpstr>
      <vt:lpstr>1_自定义设计方案</vt:lpstr>
      <vt:lpstr>行政处罚案卷       执法检查方法与工作要点       </vt:lpstr>
      <vt:lpstr>课程大纲</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一、存在问题</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二、执法检查 </vt:lpstr>
      <vt:lpstr>三、工作要点 </vt:lpstr>
      <vt:lpstr>三、工作要点 </vt:lpstr>
      <vt:lpstr>三、工作要点 </vt:lpstr>
      <vt:lpstr>三、工作要点 </vt:lpstr>
      <vt:lpstr>三、工作要点 </vt:lpstr>
      <vt:lpstr>三、工作要点 </vt:lpstr>
      <vt:lpstr>三、工作要点 </vt:lpstr>
      <vt:lpstr>三、工作要点 </vt:lpstr>
      <vt:lpstr>幻灯片 57</vt:lpstr>
    </vt:vector>
  </TitlesOfParts>
  <Company>neusoft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bcc-user</dc:creator>
  <cp:lastModifiedBy>u</cp:lastModifiedBy>
  <cp:revision>1406</cp:revision>
  <dcterms:created xsi:type="dcterms:W3CDTF">2007-09-10T03:19:36Z</dcterms:created>
  <dcterms:modified xsi:type="dcterms:W3CDTF">2014-08-28T05:51:31Z</dcterms:modified>
</cp:coreProperties>
</file>