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93" r:id="rId2"/>
    <p:sldId id="303" r:id="rId3"/>
    <p:sldId id="365" r:id="rId4"/>
    <p:sldId id="680" r:id="rId5"/>
    <p:sldId id="681" r:id="rId6"/>
    <p:sldId id="682" r:id="rId7"/>
    <p:sldId id="683" r:id="rId8"/>
    <p:sldId id="684" r:id="rId9"/>
    <p:sldId id="685" r:id="rId10"/>
    <p:sldId id="686" r:id="rId11"/>
    <p:sldId id="687" r:id="rId12"/>
    <p:sldId id="366" r:id="rId13"/>
    <p:sldId id="688" r:id="rId14"/>
    <p:sldId id="368" r:id="rId15"/>
    <p:sldId id="369" r:id="rId16"/>
    <p:sldId id="367" r:id="rId17"/>
    <p:sldId id="410" r:id="rId18"/>
    <p:sldId id="690" r:id="rId19"/>
    <p:sldId id="634" r:id="rId20"/>
    <p:sldId id="675" r:id="rId21"/>
    <p:sldId id="641" r:id="rId22"/>
    <p:sldId id="642" r:id="rId23"/>
    <p:sldId id="636" r:id="rId24"/>
    <p:sldId id="637" r:id="rId25"/>
    <p:sldId id="638" r:id="rId26"/>
    <p:sldId id="639" r:id="rId27"/>
    <p:sldId id="640" r:id="rId28"/>
    <p:sldId id="321" r:id="rId29"/>
    <p:sldId id="679" r:id="rId30"/>
  </p:sldIdLst>
  <p:sldSz cx="9144000" cy="5715000" type="screen16x1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9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C00000"/>
    <a:srgbClr val="BCBCFC"/>
    <a:srgbClr val="FAD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>
      <p:cViewPr>
        <p:scale>
          <a:sx n="110" d="100"/>
          <a:sy n="110" d="100"/>
        </p:scale>
        <p:origin x="690" y="-18"/>
      </p:cViewPr>
      <p:guideLst>
        <p:guide orient="horz" pos="1800"/>
        <p:guide pos="29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6BF5F5B-D39B-4D79-A5A2-D3CF4218373C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65CBCB5-DFB6-4304-959F-1921C72C44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538163" y="4387850"/>
            <a:ext cx="5780087" cy="39528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5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6800"/>
            <a:ext cx="2973387" cy="4572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1B923F-D9A1-4340-8AA6-6B17482054D3}" type="slidenum">
              <a:rPr lang="zh-CN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538163" y="4387850"/>
            <a:ext cx="5780087" cy="39528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6019" name="幻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6800"/>
            <a:ext cx="2973387" cy="4572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8387DC-187A-4DA6-BD87-EE05BC87214F}" type="slidenum">
              <a:rPr lang="zh-CN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 userDrawn="1"/>
        </p:nvSpPr>
        <p:spPr>
          <a:xfrm>
            <a:off x="0" y="833438"/>
            <a:ext cx="9144000" cy="458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7" descr="图片1.jpg"/>
          <p:cNvPicPr>
            <a:picLocks noChangeAspect="1"/>
          </p:cNvPicPr>
          <p:nvPr userDrawn="1"/>
        </p:nvPicPr>
        <p:blipFill>
          <a:blip r:embed="rId2"/>
          <a:srcRect l="722" t="356" r="771" b="1231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95D7F-10DE-4094-B9EA-E97D87528268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1CE0-B380-44AD-A657-092EE3C29B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4CF63-E21B-4400-A7AB-B07F5248FF96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D4BDB-F15B-403E-A6CC-66C09F3A06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A271B-4033-4335-8A97-BBE8F8502522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BCD38-6743-4892-B2E5-56317AC3CD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082" y="228866"/>
            <a:ext cx="8229838" cy="952500"/>
          </a:xfrm>
          <a:prstGeom prst="rect">
            <a:avLst/>
          </a:prstGeom>
        </p:spPr>
        <p:txBody>
          <a:bodyPr lIns="91407" tIns="45703" rIns="91407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 userDrawn="1"/>
        </p:nvSpPr>
        <p:spPr>
          <a:xfrm>
            <a:off x="0" y="857250"/>
            <a:ext cx="9144000" cy="471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7" descr="模板设计6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8" descr="图片1.jpg"/>
          <p:cNvPicPr>
            <a:picLocks noChangeAspect="1"/>
          </p:cNvPicPr>
          <p:nvPr userDrawn="1"/>
        </p:nvPicPr>
        <p:blipFill>
          <a:blip r:embed="rId3"/>
          <a:srcRect l="1341" t="2777" r="1341" b="83855"/>
          <a:stretch>
            <a:fillRect/>
          </a:stretch>
        </p:blipFill>
        <p:spPr bwMode="auto">
          <a:xfrm>
            <a:off x="0" y="0"/>
            <a:ext cx="9144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190483"/>
            <a:ext cx="8501122" cy="595317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892958"/>
            <a:ext cx="8501122" cy="44648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FC48-F1D0-46BA-B3B1-B6586CC59429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E917-20CA-4039-8378-EB6D6713C3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E7BFD-E55B-4FD4-BB85-DA633439D988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D632C-982E-4CA9-9C08-A27B34E08D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5608-4749-4093-A5D9-A83A183FED26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AF62A-192A-455F-88DB-1A40823EE9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279263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B8388-E20F-463E-9C81-FB2C99171E30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7F5-C9E7-41FA-BA5D-7BCB13075C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9EFBE-CC0C-4258-AF3A-8312D4958CAD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3DD6A-5EAE-4F49-BC65-A59644871E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86E6-A7CD-4FFE-8F74-516CAEC0E87C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FAAB3-CA56-44F6-87AE-B5C59ABE86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ED6E0-C30F-4FE2-B4C6-EC7E788ACD45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313F3-AD04-4245-A86C-1DA790FBA0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72D6-A458-4013-ADE2-8C6EE0DE902B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D3A93-868C-493A-A741-F49960DEAA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2F5FCB-C931-43CE-A36D-B2397A8B48AA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1C203C-9D96-4378-8C89-1A7CA27951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矩形 6"/>
          <p:cNvSpPr/>
          <p:nvPr/>
        </p:nvSpPr>
        <p:spPr>
          <a:xfrm>
            <a:off x="0" y="285750"/>
            <a:ext cx="9144000" cy="5143500"/>
          </a:xfrm>
          <a:prstGeom prst="rect">
            <a:avLst/>
          </a:prstGeom>
          <a:gradFill rotWithShape="1">
            <a:gsLst>
              <a:gs pos="0">
                <a:srgbClr val="F1F1E5">
                  <a:alpha val="100000"/>
                </a:srgbClr>
              </a:gs>
              <a:gs pos="73999">
                <a:srgbClr val="F7F7ED">
                  <a:alpha val="100000"/>
                </a:srgbClr>
              </a:gs>
              <a:gs pos="82999">
                <a:srgbClr val="F8F8EE">
                  <a:alpha val="100000"/>
                </a:srgbClr>
              </a:gs>
              <a:gs pos="100000">
                <a:srgbClr val="F9F9EF">
                  <a:alpha val="100000"/>
                </a:srgbClr>
              </a:gs>
            </a:gsLst>
            <a:lin ang="5400000" scaled="1"/>
            <a:tileRect/>
          </a:gradFill>
          <a:ln w="25400">
            <a:noFill/>
          </a:ln>
        </p:spPr>
        <p:txBody>
          <a:bodyPr lIns="68543" tIns="34272" rIns="68543" bIns="34272" anchor="ctr"/>
          <a:lstStyle/>
          <a:p>
            <a:pPr defTabSz="12179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1379" name="图片 14" descr="77b20ce8-a92c-42f7-b145-f2a08e9f30a7.jpg"/>
          <p:cNvPicPr>
            <a:picLocks noChangeAspect="1"/>
          </p:cNvPicPr>
          <p:nvPr/>
        </p:nvPicPr>
        <p:blipFill>
          <a:blip r:embed="rId2"/>
          <a:srcRect t="17255"/>
          <a:stretch>
            <a:fillRect/>
          </a:stretch>
        </p:blipFill>
        <p:spPr bwMode="auto">
          <a:xfrm>
            <a:off x="0" y="2867025"/>
            <a:ext cx="91440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矩形 2"/>
          <p:cNvSpPr>
            <a:spLocks noChangeArrowheads="1"/>
          </p:cNvSpPr>
          <p:nvPr/>
        </p:nvSpPr>
        <p:spPr bwMode="auto">
          <a:xfrm>
            <a:off x="0" y="-14288"/>
            <a:ext cx="9144000" cy="2881313"/>
          </a:xfrm>
          <a:prstGeom prst="rect">
            <a:avLst/>
          </a:prstGeom>
          <a:solidFill>
            <a:srgbClr val="363437"/>
          </a:solidFill>
          <a:ln>
            <a:noFill/>
          </a:ln>
        </p:spPr>
        <p:txBody>
          <a:bodyPr lIns="68543" tIns="34272" rIns="68543" bIns="34272" anchor="ctr"/>
          <a:lstStyle/>
          <a:p>
            <a:pPr algn="ctr" defTabSz="1217613"/>
            <a:r>
              <a:rPr lang="en-US" altLang="zh-CN" sz="4900">
                <a:solidFill>
                  <a:srgbClr val="FF0000"/>
                </a:solidFill>
                <a:ea typeface="微软雅黑" pitchFamily="34" charset="-122"/>
              </a:rPr>
              <a:t>  </a:t>
            </a:r>
          </a:p>
          <a:p>
            <a:pPr algn="ctr" defTabSz="1217613"/>
            <a:endParaRPr lang="zh-CN" altLang="zh-CN" sz="2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/>
              <a:ea typeface="楷体"/>
              <a:cs typeface="楷体"/>
              <a:sym typeface="+mn-ea"/>
            </a:endParaRPr>
          </a:p>
          <a:p>
            <a:pPr algn="ctr" defTabSz="1217613"/>
            <a:r>
              <a:rPr lang="zh-CN" altLang="en-US" sz="4500" b="1">
                <a:solidFill>
                  <a:srgbClr val="FF0000"/>
                </a:solidFill>
                <a:ea typeface="微软雅黑" pitchFamily="34" charset="-122"/>
              </a:rPr>
              <a:t>华东师范大学</a:t>
            </a:r>
          </a:p>
          <a:p>
            <a:pPr algn="ctr" defTabSz="1217613"/>
            <a:r>
              <a:rPr lang="zh-CN" altLang="en-US" sz="4500" b="1">
                <a:solidFill>
                  <a:srgbClr val="FF0000"/>
                </a:solidFill>
                <a:ea typeface="微软雅黑" pitchFamily="34" charset="-122"/>
              </a:rPr>
              <a:t>出版文献精品传播之探索与实践</a:t>
            </a:r>
            <a:endParaRPr lang="zh-CN" altLang="en-US" sz="21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 pitchFamily="2" charset="-122"/>
              <a:ea typeface="华文中宋" pitchFamily="2" charset="-122"/>
            </a:endParaRPr>
          </a:p>
          <a:p>
            <a:pPr algn="ctr" defTabSz="1217613">
              <a:lnSpc>
                <a:spcPct val="150000"/>
              </a:lnSpc>
            </a:pPr>
            <a:endParaRPr lang="zh-CN" altLang="en-US" sz="2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 pitchFamily="2" charset="-122"/>
              <a:ea typeface="华文中宋" pitchFamily="2" charset="-122"/>
            </a:endParaRPr>
          </a:p>
          <a:p>
            <a:pPr algn="ctr" defTabSz="1217613">
              <a:lnSpc>
                <a:spcPct val="150000"/>
              </a:lnSpc>
            </a:pPr>
            <a:r>
              <a:rPr lang="zh-CN" altLang="zh-CN" sz="2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itchFamily="2" charset="-122"/>
                <a:ea typeface="华文中宋" pitchFamily="2" charset="-122"/>
              </a:rPr>
              <a:t>2</a:t>
            </a:r>
            <a:r>
              <a:rPr lang="en-US" altLang="zh-CN" sz="2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itchFamily="2" charset="-122"/>
                <a:ea typeface="华文中宋" pitchFamily="2" charset="-122"/>
              </a:rPr>
              <a:t>016</a:t>
            </a:r>
            <a:r>
              <a:rPr lang="zh-CN" altLang="en-US" sz="2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itchFamily="2" charset="-122"/>
                <a:ea typeface="华文中宋" pitchFamily="2" charset="-122"/>
              </a:rPr>
              <a:t>年</a:t>
            </a:r>
            <a:r>
              <a:rPr lang="en-US" altLang="zh-CN" sz="2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itchFamily="2" charset="-122"/>
                <a:ea typeface="华文中宋" pitchFamily="2" charset="-122"/>
              </a:rPr>
              <a:t>10</a:t>
            </a:r>
            <a:r>
              <a:rPr lang="zh-CN" altLang="en-US" sz="2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itchFamily="2" charset="-122"/>
                <a:ea typeface="华文中宋" pitchFamily="2" charset="-122"/>
              </a:rPr>
              <a:t>月</a:t>
            </a:r>
            <a:r>
              <a:rPr lang="en-US" altLang="zh-CN" sz="2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itchFamily="2" charset="-122"/>
                <a:ea typeface="华文中宋" pitchFamily="2" charset="-122"/>
              </a:rPr>
              <a:t>31</a:t>
            </a:r>
            <a:r>
              <a:rPr lang="zh-CN" altLang="en-US" sz="2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 pitchFamily="2" charset="-122"/>
                <a:ea typeface="华文中宋" pitchFamily="2" charset="-122"/>
              </a:rPr>
              <a:t>日</a:t>
            </a:r>
          </a:p>
          <a:p>
            <a:pPr algn="ctr" defTabSz="1217613">
              <a:lnSpc>
                <a:spcPct val="150000"/>
              </a:lnSpc>
            </a:pPr>
            <a:endParaRPr lang="zh-CN" altLang="en-US" sz="21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 pitchFamily="2" charset="-122"/>
              <a:ea typeface="华文中宋" pitchFamily="2" charset="-122"/>
            </a:endParaRPr>
          </a:p>
          <a:p>
            <a:pPr algn="ctr" defTabSz="1217613"/>
            <a:endParaRPr lang="zh-CN" altLang="en-US" sz="21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 pitchFamily="2" charset="-122"/>
              <a:ea typeface="华文中宋" pitchFamily="2" charset="-122"/>
            </a:endParaRPr>
          </a:p>
          <a:p>
            <a:pPr defTabSz="1217613"/>
            <a:endParaRPr lang="zh-CN" altLang="en-US" sz="21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079" name="文本框 3"/>
          <p:cNvSpPr txBox="1"/>
          <p:nvPr/>
        </p:nvSpPr>
        <p:spPr>
          <a:xfrm>
            <a:off x="10058400" y="3605213"/>
            <a:ext cx="309563" cy="29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Calibri" panose="020F0502020204030204" charset="0"/>
              <a:ea typeface="迷你简方叠体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952500"/>
          </a:xfrm>
        </p:spPr>
        <p:txBody>
          <a:bodyPr/>
          <a:lstStyle/>
          <a:p>
            <a:r>
              <a:rPr lang="zh-CN" altLang="en-US" sz="2800" b="1" smtClean="0">
                <a:solidFill>
                  <a:schemeClr val="bg1"/>
                </a:solidFill>
                <a:ea typeface="黑体" pitchFamily="2" charset="-122"/>
              </a:rPr>
              <a:t>华东师范大学博物馆</a:t>
            </a:r>
          </a:p>
        </p:txBody>
      </p:sp>
      <p:pic>
        <p:nvPicPr>
          <p:cNvPr id="24578" name="Picture 3" descr="eb30df43-cdc1-4623-8860-5aee271566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841375"/>
            <a:ext cx="6481763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4067175" y="4873625"/>
            <a:ext cx="317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3200" b="1">
                <a:solidFill>
                  <a:srgbClr val="C00000"/>
                </a:solidFill>
              </a:rPr>
              <a:t>5|</a:t>
            </a:r>
            <a:r>
              <a:rPr kumimoji="1" lang="zh-CN" altLang="en-US" sz="3200" b="1">
                <a:solidFill>
                  <a:srgbClr val="C00000"/>
                </a:solidFill>
              </a:rPr>
              <a:t>海上风”民俗馆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95288" y="2436813"/>
            <a:ext cx="1873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CN" altLang="en-US" b="1"/>
              <a:t>河南浚县泥咕咕</a:t>
            </a:r>
          </a:p>
          <a:p>
            <a:pPr eaLnBrk="0" hangingPunct="0"/>
            <a:endParaRPr lang="zh-CN" altLang="en-US" sz="2400" b="1"/>
          </a:p>
        </p:txBody>
      </p:sp>
      <p:pic>
        <p:nvPicPr>
          <p:cNvPr id="24581" name="Picture 6" descr="c749aa31-8a2e-48d1-b2fc-fd533970c3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01738"/>
            <a:ext cx="2160587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1188" y="0"/>
            <a:ext cx="8158162" cy="84137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二｜档案馆工作机制</a:t>
            </a:r>
            <a:r>
              <a:rPr lang="zh-CN" alt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2" charset="-122"/>
                <a:ea typeface="黑体" pitchFamily="2" charset="-122"/>
              </a:rPr>
              <a:t> </a:t>
            </a:r>
            <a:endParaRPr lang="zh-CN" altLang="en-US" b="1" smtClean="0">
              <a:effectLst>
                <a:outerShdw blurRad="38100" dist="38100" dir="2700000" algn="tl">
                  <a:srgbClr val="C0C0C0"/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25602" name="Group 4"/>
          <p:cNvGrpSpPr>
            <a:grpSpLocks noGrp="1" noChangeAspect="1"/>
          </p:cNvGrpSpPr>
          <p:nvPr/>
        </p:nvGrpSpPr>
        <p:grpSpPr bwMode="auto">
          <a:xfrm>
            <a:off x="611188" y="1298575"/>
            <a:ext cx="8121650" cy="2698750"/>
            <a:chOff x="1642" y="8343"/>
            <a:chExt cx="7514" cy="4278"/>
          </a:xfrm>
        </p:grpSpPr>
        <p:sp>
          <p:nvSpPr>
            <p:cNvPr id="25604" name="AutoShape 5"/>
            <p:cNvSpPr>
              <a:spLocks noChangeAspect="1" noChangeArrowheads="1" noTextEdit="1"/>
            </p:cNvSpPr>
            <p:nvPr/>
          </p:nvSpPr>
          <p:spPr bwMode="auto">
            <a:xfrm>
              <a:off x="1642" y="8343"/>
              <a:ext cx="7514" cy="4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25605" name="_s257030"/>
            <p:cNvCxnSpPr>
              <a:cxnSpLocks noChangeShapeType="1"/>
              <a:stCxn id="25615" idx="3"/>
              <a:endCxn id="25610" idx="2"/>
            </p:cNvCxnSpPr>
            <p:nvPr/>
          </p:nvCxnSpPr>
          <p:spPr bwMode="auto">
            <a:xfrm flipV="1">
              <a:off x="4846" y="9150"/>
              <a:ext cx="562" cy="748"/>
            </a:xfrm>
            <a:prstGeom prst="bentConnector2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</p:spPr>
        </p:cxnSp>
        <p:cxnSp>
          <p:nvCxnSpPr>
            <p:cNvPr id="25606" name="_s257031"/>
            <p:cNvCxnSpPr>
              <a:cxnSpLocks noChangeShapeType="1"/>
              <a:stCxn id="25614" idx="0"/>
              <a:endCxn id="25611" idx="2"/>
            </p:cNvCxnSpPr>
            <p:nvPr/>
          </p:nvCxnSpPr>
          <p:spPr bwMode="auto">
            <a:xfrm rot="5400000" flipH="1">
              <a:off x="6519" y="10334"/>
              <a:ext cx="389" cy="2630"/>
            </a:xfrm>
            <a:prstGeom prst="bentConnector3">
              <a:avLst>
                <a:gd name="adj1" fmla="val 50139"/>
              </a:avLst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</p:spPr>
        </p:cxnSp>
        <p:cxnSp>
          <p:nvCxnSpPr>
            <p:cNvPr id="25607" name="_s257032"/>
            <p:cNvCxnSpPr>
              <a:cxnSpLocks noChangeShapeType="1"/>
              <a:stCxn id="25613" idx="0"/>
              <a:endCxn id="25611" idx="2"/>
            </p:cNvCxnSpPr>
            <p:nvPr/>
          </p:nvCxnSpPr>
          <p:spPr bwMode="auto">
            <a:xfrm flipH="1" flipV="1">
              <a:off x="5399" y="11454"/>
              <a:ext cx="4" cy="36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608" name="_s257033"/>
            <p:cNvCxnSpPr>
              <a:cxnSpLocks noChangeShapeType="1"/>
              <a:stCxn id="25612" idx="0"/>
              <a:endCxn id="25611" idx="2"/>
            </p:cNvCxnSpPr>
            <p:nvPr/>
          </p:nvCxnSpPr>
          <p:spPr bwMode="auto">
            <a:xfrm rot="5400000" flipH="1" flipV="1">
              <a:off x="3974" y="10391"/>
              <a:ext cx="361" cy="248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</p:spPr>
        </p:cxnSp>
        <p:cxnSp>
          <p:nvCxnSpPr>
            <p:cNvPr id="25609" name="_s257034"/>
            <p:cNvCxnSpPr>
              <a:cxnSpLocks noChangeShapeType="1"/>
              <a:stCxn id="25611" idx="0"/>
              <a:endCxn id="25610" idx="2"/>
            </p:cNvCxnSpPr>
            <p:nvPr/>
          </p:nvCxnSpPr>
          <p:spPr bwMode="auto">
            <a:xfrm flipV="1">
              <a:off x="5399" y="9150"/>
              <a:ext cx="9" cy="15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610" name="_s257035"/>
            <p:cNvSpPr>
              <a:spLocks noChangeArrowheads="1"/>
            </p:cNvSpPr>
            <p:nvPr/>
          </p:nvSpPr>
          <p:spPr bwMode="auto">
            <a:xfrm>
              <a:off x="3631" y="8372"/>
              <a:ext cx="3554" cy="778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zh-CN" altLang="en-US" sz="2400" b="1">
                  <a:solidFill>
                    <a:srgbClr val="000080"/>
                  </a:solidFill>
                  <a:latin typeface="Times New Roman" pitchFamily="18" charset="0"/>
                </a:rPr>
                <a:t>学校档案工作委员会</a:t>
              </a:r>
              <a:endParaRPr lang="zh-CN" altLang="en-US" sz="4800" b="1">
                <a:solidFill>
                  <a:srgbClr val="000080"/>
                </a:solidFill>
              </a:endParaRPr>
            </a:p>
          </p:txBody>
        </p:sp>
        <p:sp>
          <p:nvSpPr>
            <p:cNvPr id="25611" name="_s257036"/>
            <p:cNvSpPr>
              <a:spLocks noChangeArrowheads="1"/>
            </p:cNvSpPr>
            <p:nvPr/>
          </p:nvSpPr>
          <p:spPr bwMode="auto">
            <a:xfrm>
              <a:off x="4272" y="10676"/>
              <a:ext cx="2254" cy="778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zh-CN" altLang="en-US" sz="2400">
                  <a:solidFill>
                    <a:srgbClr val="000080"/>
                  </a:solidFill>
                  <a:latin typeface="Times New Roman" pitchFamily="18" charset="0"/>
                </a:rPr>
                <a:t>档案馆</a:t>
              </a:r>
              <a:endParaRPr lang="zh-CN" altLang="en-US" sz="4400" b="1">
                <a:solidFill>
                  <a:srgbClr val="000080"/>
                </a:solidFill>
              </a:endParaRPr>
            </a:p>
          </p:txBody>
        </p:sp>
        <p:sp>
          <p:nvSpPr>
            <p:cNvPr id="25612" name="_s257037"/>
            <p:cNvSpPr>
              <a:spLocks noChangeArrowheads="1"/>
            </p:cNvSpPr>
            <p:nvPr/>
          </p:nvSpPr>
          <p:spPr bwMode="auto">
            <a:xfrm>
              <a:off x="1783" y="11814"/>
              <a:ext cx="2253" cy="7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zh-CN" altLang="en-US" sz="2400">
                  <a:solidFill>
                    <a:srgbClr val="00004D"/>
                  </a:solidFill>
                  <a:latin typeface="Times New Roman" pitchFamily="18" charset="0"/>
                </a:rPr>
                <a:t>机关档案员</a:t>
              </a:r>
              <a:endParaRPr lang="zh-CN" altLang="en-US" sz="5400" b="1">
                <a:solidFill>
                  <a:srgbClr val="00004D"/>
                </a:solidFill>
              </a:endParaRPr>
            </a:p>
          </p:txBody>
        </p:sp>
        <p:sp>
          <p:nvSpPr>
            <p:cNvPr id="25613" name="_s257038"/>
            <p:cNvSpPr>
              <a:spLocks noChangeArrowheads="1"/>
            </p:cNvSpPr>
            <p:nvPr/>
          </p:nvSpPr>
          <p:spPr bwMode="auto">
            <a:xfrm>
              <a:off x="4276" y="11815"/>
              <a:ext cx="2254" cy="777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zh-CN" altLang="en-US" sz="2400">
                  <a:solidFill>
                    <a:srgbClr val="00004D"/>
                  </a:solidFill>
                  <a:latin typeface="Times New Roman" pitchFamily="18" charset="0"/>
                </a:rPr>
                <a:t>院系档案员</a:t>
              </a:r>
              <a:endParaRPr lang="zh-CN" altLang="en-US" sz="5400">
                <a:solidFill>
                  <a:srgbClr val="00004D"/>
                </a:solidFill>
              </a:endParaRPr>
            </a:p>
          </p:txBody>
        </p:sp>
        <p:sp>
          <p:nvSpPr>
            <p:cNvPr id="25614" name="_s257039"/>
            <p:cNvSpPr>
              <a:spLocks noChangeArrowheads="1"/>
            </p:cNvSpPr>
            <p:nvPr/>
          </p:nvSpPr>
          <p:spPr bwMode="auto">
            <a:xfrm>
              <a:off x="6902" y="11843"/>
              <a:ext cx="2254" cy="777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zh-CN" altLang="en-US" sz="2400" dirty="0">
                  <a:solidFill>
                    <a:srgbClr val="00004D"/>
                  </a:solidFill>
                  <a:latin typeface="Times New Roman" pitchFamily="18" charset="0"/>
                </a:rPr>
                <a:t>直属单位</a:t>
              </a:r>
              <a:endParaRPr lang="en-US" altLang="zh-CN" sz="2400" dirty="0">
                <a:solidFill>
                  <a:srgbClr val="00004D"/>
                </a:solidFill>
                <a:latin typeface="Times New Roman" pitchFamily="18" charset="0"/>
              </a:endParaRPr>
            </a:p>
            <a:p>
              <a:pPr algn="ctr"/>
              <a:r>
                <a:rPr lang="zh-CN" altLang="en-US" sz="2400" dirty="0">
                  <a:solidFill>
                    <a:srgbClr val="00004D"/>
                  </a:solidFill>
                  <a:latin typeface="Times New Roman" pitchFamily="18" charset="0"/>
                </a:rPr>
                <a:t>档案员</a:t>
              </a:r>
              <a:endParaRPr lang="zh-CN" altLang="en-US" sz="5400" b="1" dirty="0">
                <a:solidFill>
                  <a:srgbClr val="00004D"/>
                </a:solidFill>
              </a:endParaRPr>
            </a:p>
          </p:txBody>
        </p:sp>
        <p:sp>
          <p:nvSpPr>
            <p:cNvPr id="25615" name="_s257040"/>
            <p:cNvSpPr>
              <a:spLocks noChangeArrowheads="1"/>
            </p:cNvSpPr>
            <p:nvPr/>
          </p:nvSpPr>
          <p:spPr bwMode="auto">
            <a:xfrm>
              <a:off x="2770" y="9510"/>
              <a:ext cx="2076" cy="777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zh-CN" altLang="en-US" sz="2400">
                  <a:solidFill>
                    <a:srgbClr val="000080"/>
                  </a:solidFill>
                  <a:latin typeface="Times New Roman" pitchFamily="18" charset="0"/>
                </a:rPr>
                <a:t>上海市档案局</a:t>
              </a:r>
              <a:endParaRPr lang="zh-CN" altLang="en-US" sz="5400" b="1">
                <a:solidFill>
                  <a:srgbClr val="000080"/>
                </a:solidFill>
              </a:endParaRPr>
            </a:p>
          </p:txBody>
        </p:sp>
      </p:grpSp>
      <p:sp>
        <p:nvSpPr>
          <p:cNvPr id="25603" name="文本框 1"/>
          <p:cNvSpPr txBox="1">
            <a:spLocks noChangeArrowheads="1"/>
          </p:cNvSpPr>
          <p:nvPr/>
        </p:nvSpPr>
        <p:spPr bwMode="auto">
          <a:xfrm>
            <a:off x="1547813" y="4418013"/>
            <a:ext cx="59388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全馆</a:t>
            </a:r>
            <a:r>
              <a:rPr lang="en-US" altLang="zh-CN" sz="2000" b="1" dirty="0" smtClean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15</a:t>
            </a:r>
            <a:r>
              <a:rPr lang="zh-CN" altLang="en-US" sz="2000" b="1" dirty="0" smtClean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人</a:t>
            </a:r>
            <a:r>
              <a:rPr lang="zh-CN" altLang="en-US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，其中</a:t>
            </a:r>
            <a:r>
              <a:rPr lang="zh-CN" altLang="zh-CN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4</a:t>
            </a:r>
            <a:r>
              <a:rPr lang="zh-CN" altLang="en-US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人高级术职务，</a:t>
            </a:r>
            <a:r>
              <a:rPr lang="en-US" altLang="zh-CN" sz="2000" b="1" dirty="0" smtClean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14</a:t>
            </a:r>
            <a:r>
              <a:rPr lang="zh-CN" altLang="en-US" sz="2000" b="1" dirty="0" smtClean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人</a:t>
            </a:r>
            <a:r>
              <a:rPr lang="zh-CN" altLang="en-US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研究生学历。</a:t>
            </a:r>
            <a:endParaRPr lang="en-US" altLang="zh-CN" sz="2000" b="1" dirty="0">
              <a:solidFill>
                <a:srgbClr val="C00000"/>
              </a:solidFill>
              <a:latin typeface="Heiti SC Light"/>
              <a:ea typeface="Heiti SC Light"/>
              <a:cs typeface="Heiti SC Light"/>
            </a:endParaRPr>
          </a:p>
          <a:p>
            <a:r>
              <a:rPr lang="zh-CN" altLang="en-US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档案工作人员</a:t>
            </a:r>
            <a:r>
              <a:rPr lang="en-US" altLang="zh-CN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100</a:t>
            </a:r>
            <a:r>
              <a:rPr lang="zh-CN" altLang="en-US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余人</a:t>
            </a:r>
            <a:r>
              <a:rPr lang="zh-CN" altLang="en-US" sz="2000" b="1" dirty="0">
                <a:solidFill>
                  <a:srgbClr val="C00000"/>
                </a:solidFill>
                <a:ea typeface="Heiti SC Light"/>
                <a:cs typeface="Heiti SC Light"/>
              </a:rPr>
              <a:t>。</a:t>
            </a:r>
            <a:r>
              <a:rPr lang="en-US" altLang="zh-CN" sz="2000" b="1" dirty="0">
                <a:solidFill>
                  <a:srgbClr val="C00000"/>
                </a:solidFill>
                <a:latin typeface="Heiti SC Light"/>
                <a:ea typeface="Heiti SC Light"/>
                <a:cs typeface="Heiti SC Light"/>
              </a:rPr>
              <a:t> </a:t>
            </a:r>
            <a:endParaRPr kumimoji="1" lang="zh-CN" altLang="en-US" sz="2000" b="1" dirty="0">
              <a:solidFill>
                <a:srgbClr val="C00000"/>
              </a:solidFill>
              <a:ea typeface="Heiti SC Light"/>
              <a:cs typeface="Heiti SC Light"/>
            </a:endParaRPr>
          </a:p>
          <a:p>
            <a:endParaRPr kumimoji="1" lang="zh-CN" altLang="en-US" sz="2000" b="1" dirty="0">
              <a:solidFill>
                <a:srgbClr val="C00000"/>
              </a:solidFill>
              <a:ea typeface="Heiti SC Light"/>
              <a:cs typeface="Heiti SC Light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"/>
          <p:cNvSpPr>
            <a:spLocks noGrp="1"/>
          </p:cNvSpPr>
          <p:nvPr>
            <p:ph type="title"/>
          </p:nvPr>
        </p:nvSpPr>
        <p:spPr>
          <a:xfrm>
            <a:off x="322263" y="55563"/>
            <a:ext cx="8501062" cy="5953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  <a:t/>
            </a:r>
            <a:b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</a:b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三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|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华东师大档案馆收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/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管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/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用</a:t>
            </a:r>
            <a:endParaRPr lang="zh-CN" altLang="en-US" sz="2900" smtClean="0">
              <a:latin typeface="微软雅黑" pitchFamily="34" charset="-122"/>
              <a:ea typeface="微软雅黑" pitchFamily="34" charset="-122"/>
              <a:cs typeface="Adobe 黑体 Std R"/>
            </a:endParaRPr>
          </a:p>
        </p:txBody>
      </p:sp>
      <p:pic>
        <p:nvPicPr>
          <p:cNvPr id="35841" name="图片 2" descr="收藏图.png"/>
          <p:cNvPicPr>
            <a:picLocks noChangeAspect="1"/>
          </p:cNvPicPr>
          <p:nvPr/>
        </p:nvPicPr>
        <p:blipFill>
          <a:blip r:embed="rId2"/>
          <a:srcRect b="1812"/>
          <a:stretch>
            <a:fillRect/>
          </a:stretch>
        </p:blipFill>
        <p:spPr>
          <a:xfrm>
            <a:off x="928688" y="928688"/>
            <a:ext cx="7572375" cy="400050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26627" name="文本框 1"/>
          <p:cNvSpPr txBox="1">
            <a:spLocks noChangeArrowheads="1"/>
          </p:cNvSpPr>
          <p:nvPr/>
        </p:nvSpPr>
        <p:spPr bwMode="auto">
          <a:xfrm>
            <a:off x="1562100" y="5040313"/>
            <a:ext cx="62547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</a:pPr>
            <a:r>
              <a:rPr lang="zh-CN" altLang="en-US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目前，档案馆大夏、光华、南林、上教等</a:t>
            </a:r>
            <a:r>
              <a:rPr lang="en-US" altLang="zh-CN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8</a:t>
            </a:r>
            <a:r>
              <a:rPr lang="zh-CN" altLang="en-US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个全宗，</a:t>
            </a:r>
            <a:r>
              <a:rPr lang="zh-CN" altLang="zh-CN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2</a:t>
            </a:r>
            <a:r>
              <a:rPr lang="en-US" altLang="zh-CN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0</a:t>
            </a:r>
            <a:r>
              <a:rPr lang="zh-CN" altLang="en-US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万卷。各类学籍</a:t>
            </a:r>
            <a:r>
              <a:rPr lang="en-US" altLang="zh-CN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29</a:t>
            </a:r>
            <a:r>
              <a:rPr lang="zh-CN" altLang="en-US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万件；实物、声像、资料等</a:t>
            </a:r>
            <a:r>
              <a:rPr lang="en-US" altLang="zh-CN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6</a:t>
            </a:r>
            <a:r>
              <a:rPr lang="zh-CN" altLang="en-US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万余件</a:t>
            </a:r>
            <a:r>
              <a:rPr lang="en-US" altLang="zh-CN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/</a:t>
            </a:r>
            <a:r>
              <a:rPr lang="zh-CN" altLang="en-US" b="1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+mn-ea"/>
              </a:rPr>
              <a:t>张。</a:t>
            </a:r>
            <a:endParaRPr lang="zh-CN" altLang="en-US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628" name="文本框 2"/>
          <p:cNvSpPr txBox="1">
            <a:spLocks noChangeArrowheads="1"/>
          </p:cNvSpPr>
          <p:nvPr/>
        </p:nvSpPr>
        <p:spPr bwMode="auto">
          <a:xfrm>
            <a:off x="320675" y="2109788"/>
            <a:ext cx="4889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 sz="2400">
              <a:solidFill>
                <a:srgbClr val="C00000"/>
              </a:solidFill>
              <a:latin typeface="黑体" pitchFamily="2" charset="-122"/>
              <a:ea typeface="黑体" pitchFamily="2" charset="-122"/>
              <a:sym typeface="+mn-ea"/>
            </a:endParaRPr>
          </a:p>
          <a:p>
            <a:r>
              <a:rPr lang="zh-CN" altLang="en-US" sz="2400">
                <a:solidFill>
                  <a:srgbClr val="C00000"/>
                </a:solidFill>
                <a:latin typeface="黑体" pitchFamily="2" charset="-122"/>
                <a:ea typeface="黑体" pitchFamily="2" charset="-122"/>
                <a:sym typeface="+mn-ea"/>
              </a:rPr>
              <a:t>收</a:t>
            </a:r>
          </a:p>
          <a:p>
            <a:r>
              <a:rPr lang="zh-CN" altLang="en-US" sz="2400">
                <a:solidFill>
                  <a:srgbClr val="C00000"/>
                </a:solidFill>
                <a:latin typeface="黑体" pitchFamily="2" charset="-122"/>
                <a:ea typeface="黑体" pitchFamily="2" charset="-122"/>
                <a:sym typeface="+mn-ea"/>
              </a:rPr>
              <a:t>集</a:t>
            </a: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0"/>
          <p:cNvSpPr>
            <a:spLocks noGrp="1"/>
          </p:cNvSpPr>
          <p:nvPr>
            <p:ph type="title" idx="4294967295"/>
          </p:nvPr>
        </p:nvSpPr>
        <p:spPr>
          <a:xfrm>
            <a:off x="395288" y="193675"/>
            <a:ext cx="8229600" cy="952500"/>
          </a:xfrm>
        </p:spPr>
        <p:txBody>
          <a:bodyPr/>
          <a:lstStyle/>
          <a:p>
            <a:pPr algn="l">
              <a:defRPr/>
            </a:pPr>
            <a:r>
              <a:rPr lang="zh-CN" alt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   馆藏内容（</a:t>
            </a:r>
            <a:r>
              <a:rPr lang="en-US" altLang="zh-CN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14</a:t>
            </a:r>
            <a:r>
              <a:rPr lang="zh-CN" alt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门类）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7961" y="3418965"/>
            <a:ext cx="5274105" cy="2283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7651" name="图片 23" descr="QQ截图20150312093425.png"/>
          <p:cNvPicPr>
            <a:picLocks noChangeAspect="1"/>
          </p:cNvPicPr>
          <p:nvPr/>
        </p:nvPicPr>
        <p:blipFill>
          <a:blip r:embed="rId3" cstate="print"/>
          <a:srcRect l="20058" t="6667"/>
          <a:stretch>
            <a:fillRect/>
          </a:stretch>
        </p:blipFill>
        <p:spPr bwMode="auto">
          <a:xfrm>
            <a:off x="6011863" y="3433763"/>
            <a:ext cx="27352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652" name="Group 72"/>
          <p:cNvGraphicFramePr>
            <a:graphicFrameLocks noGrp="1"/>
          </p:cNvGraphicFramePr>
          <p:nvPr>
            <p:ph idx="4294967295"/>
          </p:nvPr>
        </p:nvGraphicFramePr>
        <p:xfrm>
          <a:off x="755650" y="985838"/>
          <a:ext cx="7488238" cy="2303463"/>
        </p:xfrm>
        <a:graphic>
          <a:graphicData uri="http://schemas.openxmlformats.org/drawingml/2006/table">
            <a:tbl>
              <a:tblPr/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10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0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10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9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303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行政类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党群类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声像类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实物类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教学类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资料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人物类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财会类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设备类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外事类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科研类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出版类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研究生答辩材料</a:t>
                      </a:r>
                    </a:p>
                  </a:txBody>
                  <a:tcPr vert="eaVert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研究生论文</a:t>
                      </a:r>
                    </a:p>
                  </a:txBody>
                  <a:tcPr vert="eaVert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密级测绘地图</a:t>
                      </a:r>
                    </a:p>
                  </a:txBody>
                  <a:tcPr vert="eaVert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323850" y="265113"/>
            <a:ext cx="8501063" cy="5953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  <a:t/>
            </a:r>
            <a:b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</a:b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三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|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华东师大档案馆收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/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管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/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用</a:t>
            </a:r>
            <a:r>
              <a:rPr lang="zh-CN" altLang="en-US" sz="3200" smtClean="0">
                <a:latin typeface="Adobe 黑体 Std R"/>
                <a:ea typeface="Adobe 黑体 Std R"/>
                <a:cs typeface="Adobe 黑体 Std R"/>
              </a:rPr>
              <a:t/>
            </a:r>
            <a:br>
              <a:rPr lang="zh-CN" altLang="en-US" sz="3200" smtClean="0">
                <a:latin typeface="Adobe 黑体 Std R"/>
                <a:ea typeface="Adobe 黑体 Std R"/>
                <a:cs typeface="Adobe 黑体 Std R"/>
              </a:rPr>
            </a:br>
            <a:endParaRPr lang="zh-CN" altLang="en-US" sz="2900" smtClean="0">
              <a:latin typeface="Adobe 黑体 Std R"/>
              <a:ea typeface="Adobe 黑体 Std R"/>
              <a:cs typeface="Adobe 黑体 Std R"/>
            </a:endParaRPr>
          </a:p>
        </p:txBody>
      </p:sp>
      <p:sp>
        <p:nvSpPr>
          <p:cNvPr id="29698" name="文本框 2"/>
          <p:cNvSpPr txBox="1">
            <a:spLocks noChangeArrowheads="1"/>
          </p:cNvSpPr>
          <p:nvPr/>
        </p:nvSpPr>
        <p:spPr bwMode="auto">
          <a:xfrm>
            <a:off x="323850" y="2603500"/>
            <a:ext cx="639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黑体" pitchFamily="2" charset="-122"/>
                <a:ea typeface="黑体" pitchFamily="2" charset="-122"/>
              </a:rPr>
              <a:t>利</a:t>
            </a:r>
          </a:p>
          <a:p>
            <a:r>
              <a:rPr lang="zh-CN" altLang="en-US" sz="2400">
                <a:solidFill>
                  <a:srgbClr val="C00000"/>
                </a:solidFill>
                <a:latin typeface="黑体" pitchFamily="2" charset="-122"/>
                <a:ea typeface="黑体" pitchFamily="2" charset="-122"/>
              </a:rPr>
              <a:t>用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000125"/>
            <a:ext cx="7286625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>
            <a:spLocks noGrp="1"/>
          </p:cNvSpPr>
          <p:nvPr>
            <p:ph type="title"/>
          </p:nvPr>
        </p:nvSpPr>
        <p:spPr>
          <a:xfrm>
            <a:off x="322263" y="71438"/>
            <a:ext cx="8501062" cy="5953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2600" b="1" smtClean="0">
                <a:latin typeface="Adobe 黑体 Std R"/>
                <a:ea typeface="Adobe 黑体 Std R"/>
                <a:cs typeface="Adobe 黑体 Std R"/>
              </a:rPr>
              <a:t/>
            </a:r>
            <a:br>
              <a:rPr lang="en-US" altLang="zh-CN" sz="2600" b="1" smtClean="0">
                <a:latin typeface="Adobe 黑体 Std R"/>
                <a:ea typeface="Adobe 黑体 Std R"/>
                <a:cs typeface="Adobe 黑体 Std R"/>
              </a:rPr>
            </a:br>
            <a:r>
              <a:rPr lang="zh-CN" altLang="en-US" sz="2900" b="1" smtClean="0">
                <a:latin typeface="微软雅黑" pitchFamily="34" charset="-122"/>
                <a:ea typeface="微软雅黑" pitchFamily="34" charset="-122"/>
                <a:cs typeface="Adobe 黑体 Std R"/>
              </a:rPr>
              <a:t>四｜华东师大档案馆信息化建设</a:t>
            </a:r>
            <a:endParaRPr lang="zh-CN" altLang="en-US" sz="2600" smtClean="0">
              <a:latin typeface="微软雅黑" pitchFamily="34" charset="-122"/>
              <a:ea typeface="微软雅黑" pitchFamily="34" charset="-122"/>
              <a:cs typeface="Adobe 黑体 Std R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5325" y="1171575"/>
            <a:ext cx="5383213" cy="4297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1,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影像数字信息化：</a:t>
            </a:r>
            <a:r>
              <a:rPr lang="zh-CN" altLang="en-US">
                <a:latin typeface="+mn-ea"/>
                <a:ea typeface="+mn-ea"/>
                <a:sym typeface="+mn-ea"/>
              </a:rPr>
              <a:t>引进</a:t>
            </a:r>
            <a:r>
              <a:rPr lang="en-US" altLang="zh-CN">
                <a:latin typeface="+mn-ea"/>
                <a:ea typeface="+mn-ea"/>
                <a:sym typeface="+mn-ea"/>
              </a:rPr>
              <a:t>SMG</a:t>
            </a:r>
            <a:r>
              <a:rPr lang="zh-CN" altLang="en-US">
                <a:latin typeface="+mn-ea"/>
                <a:ea typeface="+mn-ea"/>
                <a:sym typeface="+mn-ea"/>
              </a:rPr>
              <a:t>系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统，建设“声像档案共建共享平台”</a:t>
            </a:r>
            <a:r>
              <a:rPr lang="zh-CN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。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2,纸质档案数字化：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150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万幅。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3,建立14个数据库：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大夏、光华、华东师大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OA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系统文件全文等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14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个数据库。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4,管理利用信息化：</a:t>
            </a:r>
            <a:r>
              <a:rPr lang="zh-CN" altLang="en-US">
                <a:latin typeface="+mj-ea"/>
                <a:ea typeface="+mj-ea"/>
                <a:sym typeface="+mn-ea"/>
              </a:rPr>
              <a:t>查询、监控设置、门禁系统、自动报警系统、干粉灭火等。</a:t>
            </a:r>
            <a:endParaRPr lang="zh-CN" altLang="en-US">
              <a:latin typeface="+mj-ea"/>
              <a:ea typeface="+mj-ea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图片 3" descr="hxz0820yxfy01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1040130"/>
            <a:ext cx="2670175" cy="25088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1772" t="15849" r="19036" b="11184"/>
          <a:stretch>
            <a:fillRect/>
          </a:stretch>
        </p:blipFill>
        <p:spPr bwMode="auto">
          <a:xfrm>
            <a:off x="187325" y="3411855"/>
            <a:ext cx="2732405" cy="205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>
          <a:xfrm>
            <a:off x="-90488" y="119063"/>
            <a:ext cx="8501063" cy="5953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  <a:t/>
            </a:r>
            <a:b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</a:br>
            <a: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  <a:t>              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三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|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华东师大档案馆收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/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管</a:t>
            </a: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/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  <a:cs typeface="Adobe 黑体 Std R"/>
                <a:sym typeface="+mn-ea"/>
              </a:rPr>
              <a:t>用</a:t>
            </a:r>
            <a:r>
              <a:rPr lang="zh-CN" altLang="en-US" sz="3200" smtClean="0">
                <a:latin typeface="微软雅黑" pitchFamily="34" charset="-122"/>
                <a:ea typeface="微软雅黑" pitchFamily="34" charset="-122"/>
                <a:cs typeface="Adobe 黑体 Std R"/>
              </a:rPr>
              <a:t/>
            </a:r>
            <a:br>
              <a:rPr lang="zh-CN" altLang="en-US" sz="3200" smtClean="0">
                <a:latin typeface="微软雅黑" pitchFamily="34" charset="-122"/>
                <a:ea typeface="微软雅黑" pitchFamily="34" charset="-122"/>
                <a:cs typeface="Adobe 黑体 Std R"/>
              </a:rPr>
            </a:br>
            <a:endParaRPr lang="zh-CN" altLang="en-US" sz="2900" smtClean="0">
              <a:latin typeface="微软雅黑" pitchFamily="34" charset="-122"/>
              <a:ea typeface="微软雅黑" pitchFamily="34" charset="-122"/>
              <a:cs typeface="Adobe 黑体 Std R"/>
            </a:endParaRPr>
          </a:p>
        </p:txBody>
      </p:sp>
      <p:sp>
        <p:nvSpPr>
          <p:cNvPr id="28675" name="文本框 2"/>
          <p:cNvSpPr txBox="1">
            <a:spLocks noChangeArrowheads="1"/>
          </p:cNvSpPr>
          <p:nvPr/>
        </p:nvSpPr>
        <p:spPr bwMode="auto">
          <a:xfrm>
            <a:off x="1643042" y="1643054"/>
            <a:ext cx="546101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zh-CN" altLang="en-US" dirty="0">
                <a:latin typeface="Heiti SC Light"/>
                <a:ea typeface="Heiti SC Light"/>
                <a:cs typeface="Heiti SC Light"/>
                <a:sym typeface="+mn-ea"/>
              </a:rPr>
              <a:t> </a:t>
            </a:r>
            <a:r>
              <a:rPr lang="zh-CN" altLang="en-US" dirty="0" smtClean="0">
                <a:latin typeface="Heiti SC Light"/>
                <a:ea typeface="Heiti SC Light"/>
                <a:cs typeface="Heiti SC Light"/>
                <a:sym typeface="+mn-ea"/>
              </a:rPr>
              <a:t>      华东师范大学档案馆全体同仁在汤涛馆长的带领下，通过以下三个方面：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+mn-ea"/>
              </a:rPr>
              <a:t>管理</a:t>
            </a:r>
            <a:r>
              <a:rPr lang="zh-CN" alt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  <a:sym typeface="+mn-ea"/>
              </a:rPr>
              <a:t>：实施“</a:t>
            </a:r>
            <a:r>
              <a: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  <a:sym typeface="+mn-ea"/>
              </a:rPr>
              <a:t>123</a:t>
            </a:r>
            <a:r>
              <a:rPr lang="zh-CN" alt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  <a:sym typeface="+mn-ea"/>
              </a:rPr>
              <a:t>工程</a:t>
            </a:r>
            <a:r>
              <a:rPr lang="zh-CN" altLang="en-US" sz="2000" b="1" dirty="0">
                <a:solidFill>
                  <a:schemeClr val="bg1"/>
                </a:solidFill>
                <a:ea typeface="Heiti SC Light"/>
                <a:cs typeface="Heiti SC Light"/>
                <a:sym typeface="+mn-ea"/>
              </a:rPr>
              <a:t>”</a:t>
            </a:r>
          </a:p>
          <a:p>
            <a:pPr>
              <a:buClr>
                <a:srgbClr val="000000"/>
              </a:buClr>
            </a:pPr>
            <a:r>
              <a:rPr lang="en-US" altLang="zh-CN" dirty="0" smtClean="0">
                <a:sym typeface="+mn-ea"/>
              </a:rPr>
              <a:t>1  </a:t>
            </a:r>
            <a:r>
              <a:rPr lang="zh-CN" altLang="en-US" dirty="0" smtClean="0">
                <a:latin typeface="宋体" charset="-122"/>
                <a:sym typeface="+mn-ea"/>
              </a:rPr>
              <a:t>即</a:t>
            </a:r>
            <a:r>
              <a:rPr lang="zh-CN" altLang="en-US" dirty="0">
                <a:latin typeface="宋体" charset="-122"/>
                <a:sym typeface="+mn-ea"/>
              </a:rPr>
              <a:t>“流程再造”；</a:t>
            </a:r>
            <a:endParaRPr lang="en-US" altLang="zh-CN" dirty="0">
              <a:latin typeface="宋体" charset="-122"/>
            </a:endParaRPr>
          </a:p>
          <a:p>
            <a:pPr>
              <a:buClr>
                <a:srgbClr val="000000"/>
              </a:buClr>
            </a:pPr>
            <a:r>
              <a:rPr lang="en-US" altLang="zh-CN" dirty="0">
                <a:latin typeface="宋体" charset="-122"/>
                <a:sym typeface="+mn-ea"/>
              </a:rPr>
              <a:t>2 </a:t>
            </a:r>
            <a:r>
              <a:rPr lang="zh-CN" altLang="en-US" dirty="0" smtClean="0">
                <a:latin typeface="宋体" charset="-122"/>
                <a:sym typeface="+mn-ea"/>
              </a:rPr>
              <a:t>即“精细化管理”</a:t>
            </a:r>
            <a:r>
              <a:rPr lang="zh-CN" altLang="en-US" dirty="0">
                <a:latin typeface="宋体" charset="-122"/>
                <a:sym typeface="+mn-ea"/>
              </a:rPr>
              <a:t>和“研究型团队”；</a:t>
            </a:r>
            <a:endParaRPr lang="en-US" altLang="zh-CN" dirty="0">
              <a:latin typeface="宋体" charset="-122"/>
            </a:endParaRPr>
          </a:p>
          <a:p>
            <a:pPr>
              <a:buClr>
                <a:srgbClr val="000000"/>
              </a:buClr>
            </a:pPr>
            <a:r>
              <a:rPr lang="en-US" altLang="zh-CN" dirty="0">
                <a:latin typeface="宋体" charset="-122"/>
                <a:sym typeface="+mn-ea"/>
              </a:rPr>
              <a:t>3 </a:t>
            </a:r>
            <a:r>
              <a:rPr lang="zh-CN" altLang="en-US" dirty="0">
                <a:latin typeface="宋体" charset="-122"/>
                <a:sym typeface="+mn-ea"/>
              </a:rPr>
              <a:t>即“三大体系”：资源体系、利用体系和安全体系建设。</a:t>
            </a:r>
            <a:endParaRPr lang="en-US" altLang="zh-CN" dirty="0">
              <a:latin typeface="宋体" charset="-122"/>
            </a:endParaRPr>
          </a:p>
          <a:p>
            <a:pPr>
              <a:buClr>
                <a:srgbClr val="000000"/>
              </a:buClr>
            </a:pPr>
            <a:endParaRPr lang="en-US" altLang="zh-CN" dirty="0"/>
          </a:p>
          <a:p>
            <a:pPr>
              <a:buClr>
                <a:srgbClr val="000000"/>
              </a:buClr>
            </a:pPr>
            <a:r>
              <a:rPr lang="en-US" altLang="zh-CN" dirty="0">
                <a:sym typeface="+mn-ea"/>
              </a:rPr>
              <a:t> </a:t>
            </a:r>
            <a:r>
              <a:rPr lang="en-US" altLang="zh-CN" dirty="0" smtClean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 </a:t>
            </a:r>
            <a:r>
              <a:rPr lang="en-US" altLang="zh-CN" dirty="0" smtClean="0">
                <a:sym typeface="+mn-ea"/>
              </a:rPr>
              <a:t>    </a:t>
            </a:r>
            <a:r>
              <a:rPr lang="zh-CN" altLang="en-US" b="1" dirty="0" smtClean="0">
                <a:solidFill>
                  <a:srgbClr val="C00000"/>
                </a:solidFill>
                <a:sym typeface="+mn-ea"/>
              </a:rPr>
              <a:t>努力把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档案馆努力建设成为现代化、高水平、开放性、研究型的大学档案馆。</a:t>
            </a:r>
            <a:endParaRPr lang="zh-CN" altLang="en-US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组合 11"/>
          <p:cNvGrpSpPr>
            <a:grpSpLocks/>
          </p:cNvGrpSpPr>
          <p:nvPr/>
        </p:nvGrpSpPr>
        <p:grpSpPr bwMode="auto">
          <a:xfrm>
            <a:off x="1149350" y="1374775"/>
            <a:ext cx="6567488" cy="2797175"/>
            <a:chOff x="357158" y="1285864"/>
            <a:chExt cx="8429684" cy="3643338"/>
          </a:xfrm>
        </p:grpSpPr>
        <p:sp>
          <p:nvSpPr>
            <p:cNvPr id="13" name="圆角矩形 12"/>
            <p:cNvSpPr/>
            <p:nvPr/>
          </p:nvSpPr>
          <p:spPr>
            <a:xfrm>
              <a:off x="357158" y="1285864"/>
              <a:ext cx="8429684" cy="3643338"/>
            </a:xfrm>
            <a:prstGeom prst="roundRect">
              <a:avLst>
                <a:gd name="adj" fmla="val 1213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99792" y="1428538"/>
              <a:ext cx="8144416" cy="3357991"/>
            </a:xfrm>
            <a:prstGeom prst="roundRect">
              <a:avLst>
                <a:gd name="adj" fmla="val 12135"/>
              </a:avLst>
            </a:prstGeom>
            <a:noFill/>
            <a:ln w="38100">
              <a:solidFill>
                <a:srgbClr val="B50B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1746" name="图片 4" descr="B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36550"/>
            <a:ext cx="333057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TextBox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000244"/>
            <a:ext cx="5400675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本框 1"/>
          <p:cNvSpPr txBox="1">
            <a:spLocks noChangeArrowheads="1"/>
          </p:cNvSpPr>
          <p:nvPr/>
        </p:nvSpPr>
        <p:spPr bwMode="auto">
          <a:xfrm>
            <a:off x="2484438" y="481013"/>
            <a:ext cx="446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2800" b="1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  一</a:t>
            </a:r>
            <a:r>
              <a:rPr kumimoji="1" lang="en-US" altLang="zh-CN" sz="2800" b="1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|</a:t>
            </a:r>
            <a:r>
              <a:rPr kumimoji="1" lang="zh-CN" altLang="en-US" sz="2800" b="1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编纂校史和年鉴</a:t>
            </a:r>
            <a:endParaRPr kumimoji="1" lang="zh-CN" altLang="en-US" sz="24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graphicFrame>
        <p:nvGraphicFramePr>
          <p:cNvPr id="102428" name="Group 28"/>
          <p:cNvGraphicFramePr>
            <a:graphicFrameLocks noGrp="1"/>
          </p:cNvGraphicFramePr>
          <p:nvPr/>
        </p:nvGraphicFramePr>
        <p:xfrm>
          <a:off x="395288" y="3578225"/>
          <a:ext cx="8280400" cy="1800226"/>
        </p:xfrm>
        <a:graphic>
          <a:graphicData uri="http://schemas.openxmlformats.org/drawingml/2006/table">
            <a:tbl>
              <a:tblPr/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华东师范大学党史大事记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宋体" charset="-122"/>
                        <a:ea typeface="宋体" charset="-122"/>
                      </a:endParaRP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上海教育学院党史大事记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共和国老一辈教育家传略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上海教育卫生发展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60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年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师范之师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——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怀念孟宪承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上海幼儿师范高等专科学校党史大事记</a:t>
                      </a:r>
                      <a:r>
                        <a:rPr kumimoji="0" lang="zh-CN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宋体" charset="-122"/>
                        <a:ea typeface="宋体" charset="-122"/>
                      </a:endParaRP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爱国奉献 创新求实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院士精神研究报告</a:t>
                      </a: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宋体" charset="-122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教育生涯录：张瑞琨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宋体" charset="-122"/>
                        <a:ea typeface="宋体" charset="-122"/>
                      </a:endParaRP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上海科教党委系统改革开放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30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年实录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施平文集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、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《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生涯的足迹：袁运开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》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宋体" charset="-122"/>
                          <a:ea typeface="宋体" charset="-122"/>
                        </a:rPr>
                        <a:t>等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宋体" charset="-122"/>
                        <a:ea typeface="宋体" charset="-122"/>
                      </a:endParaRPr>
                    </a:p>
                  </a:txBody>
                  <a:tcPr marL="91430" marR="91430" marT="45775" marB="457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791" name="Group 23"/>
          <p:cNvGraphicFramePr>
            <a:graphicFrameLocks noGrp="1"/>
          </p:cNvGraphicFramePr>
          <p:nvPr/>
        </p:nvGraphicFramePr>
        <p:xfrm>
          <a:off x="3132138" y="1489075"/>
          <a:ext cx="2808287" cy="1767942"/>
        </p:xfrm>
        <a:graphic>
          <a:graphicData uri="http://schemas.openxmlformats.org/drawingml/2006/table">
            <a:tbl>
              <a:tblPr/>
              <a:tblGrid>
                <a:gridCol w="2808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《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华东师范大学校史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1951-2001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）</a:t>
                      </a:r>
                    </a:p>
                  </a:txBody>
                  <a:tcPr marL="91426" marR="91426" marT="45771" marB="457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《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华东师范大学年鉴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》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2000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～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宋体" charset="-122"/>
                        </a:rPr>
                        <a:t>  )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宋体" charset="-122"/>
                      </a:endParaRPr>
                    </a:p>
                  </a:txBody>
                  <a:tcPr marL="91426" marR="91426" marT="45771" marB="4577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787" name="文本框 1"/>
          <p:cNvSpPr txBox="1">
            <a:spLocks noChangeArrowheads="1"/>
          </p:cNvSpPr>
          <p:nvPr/>
        </p:nvSpPr>
        <p:spPr bwMode="auto">
          <a:xfrm>
            <a:off x="11023600" y="2132013"/>
            <a:ext cx="18415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kumimoji="1" lang="zh-CN" altLang="en-US" sz="2400" b="1"/>
          </a:p>
        </p:txBody>
      </p:sp>
      <p:pic>
        <p:nvPicPr>
          <p:cNvPr id="32788" name="图片 2" descr="IMG_2465.jpg"/>
          <p:cNvPicPr>
            <a:picLocks noChangeAspect="1"/>
          </p:cNvPicPr>
          <p:nvPr/>
        </p:nvPicPr>
        <p:blipFill>
          <a:blip r:embed="rId2" cstate="print"/>
          <a:srcRect l="8099" t="7901" r="10909" b="8643"/>
          <a:stretch>
            <a:fillRect/>
          </a:stretch>
        </p:blipFill>
        <p:spPr bwMode="auto">
          <a:xfrm>
            <a:off x="6372225" y="696913"/>
            <a:ext cx="21590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图片 6" descr="41vpU78HiFL._SL500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6913"/>
            <a:ext cx="20542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椭圆 5"/>
          <p:cNvSpPr/>
          <p:nvPr/>
        </p:nvSpPr>
        <p:spPr>
          <a:xfrm>
            <a:off x="744538" y="1993900"/>
            <a:ext cx="908050" cy="809625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FF9B05"/>
            </a:solidFill>
            <a:prstDash val="solid"/>
            <a:headEnd type="none" w="med" len="med"/>
            <a:tailEnd type="none" w="med" len="med"/>
          </a:ln>
        </p:spPr>
        <p:txBody>
          <a:bodyPr lIns="68543" tIns="34272" rIns="68543" bIns="34272" anchor="ctr"/>
          <a:lstStyle/>
          <a:p>
            <a:pPr algn="ctr" defTabSz="12179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rgbClr val="000000"/>
              </a:solidFill>
              <a:latin typeface="Impact" panose="020B0806030902050204" charset="0"/>
              <a:ea typeface="宋体" panose="02010600030101010101" pitchFamily="2" charset="-122"/>
              <a:sym typeface="Impact" panose="020B0806030902050204" charset="0"/>
            </a:endParaRPr>
          </a:p>
        </p:txBody>
      </p:sp>
      <p:sp>
        <p:nvSpPr>
          <p:cNvPr id="33795" name="椭圆 6"/>
          <p:cNvSpPr/>
          <p:nvPr/>
        </p:nvSpPr>
        <p:spPr>
          <a:xfrm>
            <a:off x="722313" y="1993900"/>
            <a:ext cx="952500" cy="971550"/>
          </a:xfrm>
          <a:prstGeom prst="ellipse">
            <a:avLst/>
          </a:prstGeom>
          <a:solidFill>
            <a:srgbClr val="FF9B05"/>
          </a:solidFill>
          <a:ln w="6350">
            <a:noFill/>
          </a:ln>
        </p:spPr>
        <p:txBody>
          <a:bodyPr lIns="68543" tIns="34272" rIns="68543" bIns="34272" anchor="ctr"/>
          <a:lstStyle/>
          <a:p>
            <a:pPr algn="ctr" defTabSz="1217613"/>
            <a:r>
              <a:rPr lang="zh-CN" altLang="en-US" sz="1300" b="1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案例</a:t>
            </a:r>
          </a:p>
          <a:p>
            <a:pPr algn="ctr" defTabSz="1217613"/>
            <a:endParaRPr lang="zh-CN" altLang="en-US" sz="1300" b="1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5539" name="直接连接符 7"/>
          <p:cNvSpPr>
            <a:spLocks noChangeShapeType="1"/>
          </p:cNvSpPr>
          <p:nvPr/>
        </p:nvSpPr>
        <p:spPr bwMode="auto">
          <a:xfrm flipV="1">
            <a:off x="1727200" y="2632075"/>
            <a:ext cx="6110288" cy="14288"/>
          </a:xfrm>
          <a:prstGeom prst="line">
            <a:avLst/>
          </a:prstGeom>
          <a:noFill/>
          <a:ln w="28575">
            <a:solidFill>
              <a:srgbClr val="FF9B05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5540" name="矩形 11"/>
          <p:cNvSpPr>
            <a:spLocks noChangeArrowheads="1"/>
          </p:cNvSpPr>
          <p:nvPr/>
        </p:nvSpPr>
        <p:spPr bwMode="auto">
          <a:xfrm>
            <a:off x="1674813" y="812800"/>
            <a:ext cx="6767512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0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</a:t>
            </a:r>
          </a:p>
          <a:p>
            <a:pPr eaLnBrk="0" hangingPunct="0"/>
            <a:r>
              <a:rPr lang="zh-CN" altLang="en-US" sz="28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二</a:t>
            </a:r>
            <a:r>
              <a:rPr lang="en-US" altLang="zh-CN" sz="28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</a:t>
            </a:r>
            <a:r>
              <a:rPr lang="zh-CN" altLang="en-US" sz="28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精品文献出版传播</a:t>
            </a:r>
          </a:p>
          <a:p>
            <a:pPr eaLnBrk="0" hangingPunct="0"/>
            <a:r>
              <a:rPr lang="en-US" altLang="zh-CN" sz="21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</a:t>
            </a:r>
            <a:endParaRPr lang="zh-CN" altLang="en-US" sz="2100" b="1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0" hangingPunct="0"/>
            <a:r>
              <a:rPr lang="en-US" altLang="zh-CN" sz="27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</a:t>
            </a:r>
            <a:r>
              <a:rPr lang="zh-CN" altLang="en-US" sz="32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出版档案精品</a:t>
            </a:r>
            <a:r>
              <a:rPr lang="zh-CN" altLang="en-US" sz="40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</a:t>
            </a:r>
            <a:r>
              <a:rPr lang="zh-CN" altLang="en-US" sz="32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传播大学史</a:t>
            </a:r>
            <a:endParaRPr lang="zh-CN" altLang="en-US" sz="3200" b="1">
              <a:solidFill>
                <a:srgbClr val="FF0000"/>
              </a:solidFill>
              <a:latin typeface="黑体" pitchFamily="2" charset="-122"/>
              <a:ea typeface="黑体" pitchFamily="2" charset="-122"/>
              <a:sym typeface="微软雅黑" pitchFamily="34" charset="-122"/>
            </a:endParaRPr>
          </a:p>
          <a:p>
            <a:pPr eaLnBrk="0" hangingPunct="0"/>
            <a:r>
              <a:rPr lang="en-US" altLang="zh-CN" sz="270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400" b="1">
                <a:solidFill>
                  <a:srgbClr val="0000CC"/>
                </a:solidFill>
                <a:latin typeface="黑体" pitchFamily="2" charset="-122"/>
                <a:ea typeface="黑体" pitchFamily="2" charset="-122"/>
                <a:sym typeface="微软雅黑" pitchFamily="34" charset="-122"/>
              </a:rPr>
              <a:t>“</a:t>
            </a:r>
            <a:r>
              <a:rPr lang="zh-CN" altLang="en-US" sz="2400" b="1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丽娃档案</a:t>
            </a:r>
            <a:r>
              <a:rPr lang="en-US" altLang="zh-CN" sz="2400" b="1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”</a:t>
            </a:r>
            <a:r>
              <a:rPr lang="zh-CN" altLang="en-US" sz="2400" b="1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丛书重现前身大学</a:t>
            </a:r>
          </a:p>
          <a:p>
            <a:pPr eaLnBrk="0" hangingPunct="0"/>
            <a:endParaRPr lang="zh-CN" altLang="en-US" sz="2700" b="1">
              <a:solidFill>
                <a:srgbClr val="0000CC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799" name="文本框 1"/>
          <p:cNvSpPr txBox="1"/>
          <p:nvPr/>
        </p:nvSpPr>
        <p:spPr>
          <a:xfrm>
            <a:off x="1916113" y="2965450"/>
            <a:ext cx="5310187" cy="311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b="1" dirty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endParaRPr lang="zh-CN" altLang="en-US" sz="2400" b="1" dirty="0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图片 4" descr="《张寿镛与光华大学》封面立体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913" y="2646363"/>
            <a:ext cx="1789112" cy="247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组合 11"/>
          <p:cNvGrpSpPr>
            <a:grpSpLocks/>
          </p:cNvGrpSpPr>
          <p:nvPr/>
        </p:nvGrpSpPr>
        <p:grpSpPr bwMode="auto">
          <a:xfrm>
            <a:off x="1198563" y="1481138"/>
            <a:ext cx="6967537" cy="2535237"/>
            <a:chOff x="357158" y="1285864"/>
            <a:chExt cx="8429684" cy="3643338"/>
          </a:xfrm>
        </p:grpSpPr>
        <p:sp>
          <p:nvSpPr>
            <p:cNvPr id="13" name="圆角矩形 12"/>
            <p:cNvSpPr/>
            <p:nvPr/>
          </p:nvSpPr>
          <p:spPr>
            <a:xfrm>
              <a:off x="357158" y="1285864"/>
              <a:ext cx="8429684" cy="3643338"/>
            </a:xfrm>
            <a:prstGeom prst="roundRect">
              <a:avLst>
                <a:gd name="adj" fmla="val 1213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99285" y="1429589"/>
              <a:ext cx="8145429" cy="3355888"/>
            </a:xfrm>
            <a:prstGeom prst="roundRect">
              <a:avLst>
                <a:gd name="adj" fmla="val 12135"/>
              </a:avLst>
            </a:prstGeom>
            <a:noFill/>
            <a:ln w="38100">
              <a:solidFill>
                <a:srgbClr val="B50B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6386" name="图片 4" descr="B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36550"/>
            <a:ext cx="333057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71604" y="1714492"/>
            <a:ext cx="6357620" cy="21031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chemeClr val="tx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华东师大档案馆机构设置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三馆</a:t>
            </a:r>
            <a:r>
              <a:rPr lang="en-US" altLang="zh-CN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合一</a:t>
            </a:r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88" y="190500"/>
            <a:ext cx="8501062" cy="595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zh-CN" altLang="en-US" sz="2800" b="1" dirty="0" smtClean="0"/>
              <a:t>档案校史编撰成果显著</a:t>
            </a:r>
            <a:r>
              <a:rPr lang="en-US" altLang="zh-CN" sz="2800" b="1" dirty="0"/>
              <a:t/>
            </a:r>
            <a:br>
              <a:rPr lang="en-US" altLang="zh-CN" sz="2800" b="1" dirty="0"/>
            </a:br>
            <a:endParaRPr lang="en-US" altLang="zh-CN" sz="2800" b="1" dirty="0"/>
          </a:p>
        </p:txBody>
      </p:sp>
      <p:pic>
        <p:nvPicPr>
          <p:cNvPr id="15" name="图片 14" descr="《大夏大学90年90人》封面立体图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402013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《大夏大学编年事辑》封面立体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836613"/>
            <a:ext cx="3500438" cy="441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《大夏文萃》封面立体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13" y="903288"/>
            <a:ext cx="3714750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《光华大学90年90人》封面立体图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975" y="836613"/>
            <a:ext cx="3767138" cy="474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 descr="《光华大学编年事辑》封面立体图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763" y="836613"/>
            <a:ext cx="3660775" cy="470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 descr="《光华文萃》封面立体图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125" y="877888"/>
            <a:ext cx="3698875" cy="466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 descr="《丽娃记忆》封面样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063" y="1000125"/>
            <a:ext cx="2928937" cy="398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《圣约翰大学与华东师范大学》封面立体图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9063" y="671513"/>
            <a:ext cx="3897312" cy="491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 descr="《王伯群与大夏大学》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2850" y="965200"/>
            <a:ext cx="3544888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 descr="《张寿镛与光华大学》封面立体图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4238" y="965200"/>
            <a:ext cx="3176587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619250" y="5132388"/>
            <a:ext cx="5905500" cy="517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800" b="1" dirty="0">
                <a:solidFill>
                  <a:srgbClr val="000000"/>
                </a:solidFill>
                <a:latin typeface="+mn-ea"/>
                <a:ea typeface="+mn-ea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+mn-ea"/>
                <a:ea typeface="+mn-ea"/>
              </a:rPr>
              <a:t>丽娃档案”丛书</a:t>
            </a:r>
            <a:r>
              <a:rPr lang="en-US" altLang="zh-CN" sz="2800" b="1" dirty="0">
                <a:solidFill>
                  <a:srgbClr val="000000"/>
                </a:solidFill>
                <a:latin typeface="+mn-ea"/>
                <a:ea typeface="+mn-ea"/>
              </a:rPr>
              <a:t>12</a:t>
            </a:r>
            <a:r>
              <a:rPr lang="zh-CN" altLang="en-US" sz="2800" b="1" dirty="0">
                <a:solidFill>
                  <a:srgbClr val="000000"/>
                </a:solidFill>
                <a:latin typeface="+mn-ea"/>
                <a:ea typeface="+mn-ea"/>
              </a:rPr>
              <a:t>种，</a:t>
            </a:r>
            <a:r>
              <a:rPr lang="en-US" altLang="zh-CN" sz="2800" b="1" dirty="0">
                <a:solidFill>
                  <a:srgbClr val="000000"/>
                </a:solidFill>
                <a:latin typeface="+mn-ea"/>
                <a:ea typeface="+mn-ea"/>
              </a:rPr>
              <a:t>800</a:t>
            </a:r>
            <a:r>
              <a:rPr lang="zh-CN" altLang="en-US" sz="2800" b="1" dirty="0">
                <a:solidFill>
                  <a:srgbClr val="000000"/>
                </a:solidFill>
                <a:latin typeface="+mn-ea"/>
                <a:ea typeface="+mn-ea"/>
              </a:rPr>
              <a:t>多万字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5" descr="封面效果图.jpg"/>
          <p:cNvPicPr>
            <a:picLocks noChangeAspect="1"/>
          </p:cNvPicPr>
          <p:nvPr/>
        </p:nvPicPr>
        <p:blipFill>
          <a:blip r:embed="rId2" cstate="print"/>
          <a:srcRect l="3687" t="7050" r="2643" b="7407"/>
          <a:stretch>
            <a:fillRect/>
          </a:stretch>
        </p:blipFill>
        <p:spPr bwMode="auto">
          <a:xfrm>
            <a:off x="222250" y="1971675"/>
            <a:ext cx="6508750" cy="299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9634" name="组合 8"/>
          <p:cNvGrpSpPr>
            <a:grpSpLocks/>
          </p:cNvGrpSpPr>
          <p:nvPr/>
        </p:nvGrpSpPr>
        <p:grpSpPr bwMode="auto">
          <a:xfrm rot="302628">
            <a:off x="6662738" y="1114425"/>
            <a:ext cx="2262187" cy="587375"/>
            <a:chOff x="8515350" y="831850"/>
            <a:chExt cx="3016250" cy="782638"/>
          </a:xfrm>
        </p:grpSpPr>
        <p:sp>
          <p:nvSpPr>
            <p:cNvPr id="16" name="圆角矩形标注 15"/>
            <p:cNvSpPr/>
            <p:nvPr/>
          </p:nvSpPr>
          <p:spPr>
            <a:xfrm>
              <a:off x="8515350" y="831850"/>
              <a:ext cx="3016250" cy="782638"/>
            </a:xfrm>
            <a:prstGeom prst="wedgeRoundRectCallou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/>
            </a:p>
          </p:txBody>
        </p:sp>
        <p:sp>
          <p:nvSpPr>
            <p:cNvPr id="69639" name="TextBox 7"/>
            <p:cNvSpPr txBox="1">
              <a:spLocks noChangeArrowheads="1"/>
            </p:cNvSpPr>
            <p:nvPr/>
          </p:nvSpPr>
          <p:spPr bwMode="auto">
            <a:xfrm>
              <a:off x="8712667" y="1015001"/>
              <a:ext cx="2682240" cy="51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zh-CN" altLang="en-US">
                  <a:solidFill>
                    <a:srgbClr val="376092"/>
                  </a:solidFill>
                  <a:latin typeface="微软雅黑" pitchFamily="34" charset="-122"/>
                  <a:ea typeface="微软雅黑" pitchFamily="34" charset="-122"/>
                </a:rPr>
                <a:t>东方哥伦比亚大学</a:t>
              </a:r>
            </a:p>
          </p:txBody>
        </p:sp>
      </p:grpSp>
      <p:sp>
        <p:nvSpPr>
          <p:cNvPr id="69635" name="文本框 2"/>
          <p:cNvSpPr txBox="1">
            <a:spLocks noChangeArrowheads="1"/>
          </p:cNvSpPr>
          <p:nvPr/>
        </p:nvSpPr>
        <p:spPr bwMode="auto">
          <a:xfrm>
            <a:off x="1347788" y="1155700"/>
            <a:ext cx="5292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1</a:t>
            </a: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｜大夏大学精品文献出版</a:t>
            </a:r>
          </a:p>
        </p:txBody>
      </p:sp>
      <p:sp>
        <p:nvSpPr>
          <p:cNvPr id="69636" name="文本框 3"/>
          <p:cNvSpPr txBox="1">
            <a:spLocks noChangeArrowheads="1"/>
          </p:cNvSpPr>
          <p:nvPr/>
        </p:nvSpPr>
        <p:spPr bwMode="auto">
          <a:xfrm>
            <a:off x="222250" y="207963"/>
            <a:ext cx="424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三</a:t>
            </a:r>
            <a:r>
              <a:rPr lang="en-US" altLang="zh-CN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</a:t>
            </a:r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精品文献出版，传播大学史</a:t>
            </a:r>
          </a:p>
        </p:txBody>
      </p:sp>
      <p:pic>
        <p:nvPicPr>
          <p:cNvPr id="23" name="图片 22" descr="《王伯群与大夏大学》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513" y="1857375"/>
            <a:ext cx="2401887" cy="323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文本框 2"/>
          <p:cNvSpPr txBox="1">
            <a:spLocks noChangeArrowheads="1"/>
          </p:cNvSpPr>
          <p:nvPr/>
        </p:nvSpPr>
        <p:spPr bwMode="auto">
          <a:xfrm>
            <a:off x="2622550" y="295275"/>
            <a:ext cx="4313238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endParaRPr lang="en-US" altLang="zh-CN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r>
              <a:rPr lang="en-US" altLang="zh-CN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｜大夏大学精文献出版</a:t>
            </a:r>
          </a:p>
        </p:txBody>
      </p:sp>
      <p:pic>
        <p:nvPicPr>
          <p:cNvPr id="5" name="图片 4" descr="图书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4045" y="1788160"/>
            <a:ext cx="2676525" cy="3723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图片 1" descr="图书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3385" y="1896745"/>
            <a:ext cx="2673350" cy="3582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图片 5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3" y="1897063"/>
            <a:ext cx="2447925" cy="3649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100" y="1863725"/>
            <a:ext cx="3514725" cy="364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 descr="微信截图_2016042809534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775" y="1838325"/>
            <a:ext cx="2760663" cy="3495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0663" name="文本框 7"/>
          <p:cNvSpPr txBox="1">
            <a:spLocks noChangeArrowheads="1"/>
          </p:cNvSpPr>
          <p:nvPr/>
        </p:nvSpPr>
        <p:spPr bwMode="auto">
          <a:xfrm>
            <a:off x="614363" y="215900"/>
            <a:ext cx="42497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三</a:t>
            </a:r>
            <a:r>
              <a:rPr lang="en-US" altLang="zh-CN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</a:t>
            </a:r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精品文献出版，传播大学史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5450" y="882650"/>
            <a:ext cx="8501063" cy="595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en-US" altLang="zh-CN" sz="3200" b="1" dirty="0" smtClean="0">
                <a:solidFill>
                  <a:srgbClr val="C00000"/>
                </a:solidFill>
              </a:rPr>
              <a:t>2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｜光华大学精品文献出版</a:t>
            </a:r>
            <a:r>
              <a:rPr lang="en-US" altLang="zh-CN" sz="3200" b="1" dirty="0"/>
              <a:t/>
            </a:r>
            <a:br>
              <a:rPr lang="en-US" altLang="zh-CN" sz="3200" b="1" dirty="0"/>
            </a:br>
            <a:endParaRPr lang="zh-CN" altLang="en-US" sz="3200" dirty="0"/>
          </a:p>
        </p:txBody>
      </p:sp>
      <p:sp>
        <p:nvSpPr>
          <p:cNvPr id="71682" name="矩形 2"/>
          <p:cNvSpPr>
            <a:spLocks noChangeArrowheads="1"/>
          </p:cNvSpPr>
          <p:nvPr/>
        </p:nvSpPr>
        <p:spPr bwMode="auto">
          <a:xfrm>
            <a:off x="1416050" y="4138613"/>
            <a:ext cx="6742113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2400" b="1">
              <a:latin typeface="宋体" charset="-122"/>
              <a:ea typeface="楷体"/>
              <a:cs typeface="楷体"/>
            </a:endParaRPr>
          </a:p>
          <a:p>
            <a:endParaRPr lang="zh-CN" altLang="en-US" sz="2400" b="1">
              <a:latin typeface="宋体" charset="-122"/>
              <a:ea typeface="楷体"/>
              <a:cs typeface="楷体"/>
            </a:endParaRPr>
          </a:p>
          <a:p>
            <a:r>
              <a:rPr lang="zh-CN" altLang="en-US" sz="2000" b="1">
                <a:latin typeface="宋体" charset="-122"/>
                <a:ea typeface="楷体"/>
                <a:cs typeface="楷体"/>
              </a:rPr>
              <a:t>编撰出版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《光华大学编年事辑》《光华文萃》《光华大学：</a:t>
            </a:r>
            <a:r>
              <a:rPr lang="en-US" altLang="zh-CN" sz="2000" b="1">
                <a:latin typeface="宋体" charset="-122"/>
                <a:ea typeface="楷体"/>
                <a:cs typeface="楷体"/>
              </a:rPr>
              <a:t>90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年</a:t>
            </a:r>
            <a:r>
              <a:rPr lang="en-US" altLang="zh-CN" sz="2000" b="1">
                <a:latin typeface="宋体" charset="-122"/>
                <a:ea typeface="楷体"/>
                <a:cs typeface="楷体"/>
              </a:rPr>
              <a:t>90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人》</a:t>
            </a:r>
            <a:r>
              <a:rPr lang="zh-CN" altLang="en-US" sz="2000" b="1">
                <a:latin typeface="宋体" charset="-122"/>
                <a:ea typeface="楷体"/>
                <a:cs typeface="楷体"/>
              </a:rPr>
              <a:t>，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总计</a:t>
            </a:r>
            <a:r>
              <a:rPr lang="en-US" altLang="zh-CN" sz="2000" b="1">
                <a:latin typeface="宋体" charset="-122"/>
                <a:ea typeface="楷体"/>
                <a:cs typeface="楷体"/>
              </a:rPr>
              <a:t>140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余万字</a:t>
            </a:r>
            <a:r>
              <a:rPr lang="zh-CN" altLang="en-US" sz="2000" b="1">
                <a:latin typeface="宋体" charset="-122"/>
                <a:ea typeface="楷体"/>
                <a:cs typeface="楷体"/>
              </a:rPr>
              <a:t>。</a:t>
            </a:r>
          </a:p>
        </p:txBody>
      </p:sp>
      <p:pic>
        <p:nvPicPr>
          <p:cNvPr id="10" name="图片 9" descr="07e3d46a-2777-4b8b-9088-dc335135c713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54900" y="209550"/>
            <a:ext cx="1595755" cy="134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684" name="图片 1" descr="6f1000f2f913224db97.jpg"/>
          <p:cNvPicPr>
            <a:picLocks noChangeAspect="1"/>
          </p:cNvPicPr>
          <p:nvPr/>
        </p:nvPicPr>
        <p:blipFill>
          <a:blip r:embed="rId3"/>
          <a:srcRect l="4214" t="2525" r="2991" b="19746"/>
          <a:stretch>
            <a:fillRect/>
          </a:stretch>
        </p:blipFill>
        <p:spPr bwMode="auto">
          <a:xfrm>
            <a:off x="6618288" y="1717675"/>
            <a:ext cx="2011362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文本框 3"/>
          <p:cNvSpPr txBox="1">
            <a:spLocks noChangeArrowheads="1"/>
          </p:cNvSpPr>
          <p:nvPr/>
        </p:nvSpPr>
        <p:spPr bwMode="auto">
          <a:xfrm>
            <a:off x="425450" y="287338"/>
            <a:ext cx="4340225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三</a:t>
            </a:r>
            <a:r>
              <a:rPr lang="en-US" altLang="zh-CN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 </a:t>
            </a:r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精品文献出版，传播大学史</a:t>
            </a:r>
          </a:p>
        </p:txBody>
      </p:sp>
      <p:pic>
        <p:nvPicPr>
          <p:cNvPr id="19" name="图片 18" descr="《光华大学编年事辑》封面立体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" y="1477963"/>
            <a:ext cx="2633662" cy="338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 descr="《光华文萃》封面立体图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725" y="1477963"/>
            <a:ext cx="2619375" cy="3300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《光华大学90年90人》封面立体图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113" y="1435100"/>
            <a:ext cx="2687637" cy="338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263" y="887413"/>
            <a:ext cx="8501062" cy="5953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ym typeface="+mn-ea"/>
              </a:rPr>
              <a:t/>
            </a:r>
            <a:br>
              <a:rPr lang="en-US" altLang="zh-CN" b="1" dirty="0" smtClean="0">
                <a:sym typeface="+mn-ea"/>
              </a:rPr>
            </a:br>
            <a:r>
              <a:rPr lang="en-US" altLang="zh-CN" sz="2800" b="1" dirty="0" smtClean="0">
                <a:solidFill>
                  <a:srgbClr val="C00000"/>
                </a:solidFill>
                <a:sym typeface="+mn-ea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sym typeface="+mn-ea"/>
              </a:rPr>
              <a:t>｜光华大学精品系列出版</a:t>
            </a:r>
            <a:r>
              <a:rPr lang="en-US" altLang="zh-CN" sz="2800" b="1" dirty="0">
                <a:solidFill>
                  <a:srgbClr val="C00000"/>
                </a:solidFill>
                <a:sym typeface="+mn-ea"/>
              </a:rPr>
              <a:t/>
            </a:r>
            <a:br>
              <a:rPr lang="en-US" altLang="zh-CN" sz="2800" b="1" dirty="0">
                <a:solidFill>
                  <a:srgbClr val="C00000"/>
                </a:solidFill>
                <a:sym typeface="+mn-ea"/>
              </a:rPr>
            </a:br>
            <a:endParaRPr kumimoji="1" lang="en-US" altLang="zh-CN" sz="2800" b="1" dirty="0">
              <a:solidFill>
                <a:srgbClr val="C00000"/>
              </a:solidFill>
              <a:sym typeface="+mn-ea"/>
            </a:endParaRPr>
          </a:p>
        </p:txBody>
      </p:sp>
      <p:pic>
        <p:nvPicPr>
          <p:cNvPr id="3" name="图片 2" descr="1.jpg"/>
          <p:cNvPicPr>
            <a:picLocks noChangeAspect="1"/>
          </p:cNvPicPr>
          <p:nvPr/>
        </p:nvPicPr>
        <p:blipFill>
          <a:blip r:embed="rId2"/>
          <a:srcRect b="16249"/>
          <a:stretch>
            <a:fillRect/>
          </a:stretch>
        </p:blipFill>
        <p:spPr>
          <a:xfrm>
            <a:off x="50800" y="1657350"/>
            <a:ext cx="2600325" cy="378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2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8" y="1644650"/>
            <a:ext cx="3784600" cy="2713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图片 13" descr="3.jpg"/>
          <p:cNvPicPr>
            <a:picLocks noChangeAspect="1"/>
          </p:cNvPicPr>
          <p:nvPr/>
        </p:nvPicPr>
        <p:blipFill>
          <a:blip r:embed="rId4"/>
          <a:srcRect b="57500"/>
          <a:stretch>
            <a:fillRect/>
          </a:stretch>
        </p:blipFill>
        <p:spPr>
          <a:xfrm>
            <a:off x="1362075" y="1657350"/>
            <a:ext cx="1589088" cy="3890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图片 14" descr="4.jpg"/>
          <p:cNvPicPr>
            <a:picLocks noChangeAspect="1"/>
          </p:cNvPicPr>
          <p:nvPr/>
        </p:nvPicPr>
        <p:blipFill>
          <a:blip r:embed="rId5" cstate="print"/>
          <a:srcRect b="26250"/>
          <a:stretch>
            <a:fillRect/>
          </a:stretch>
        </p:blipFill>
        <p:spPr>
          <a:xfrm>
            <a:off x="2286000" y="1606550"/>
            <a:ext cx="2268538" cy="3751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图片 15" descr="5.jpg"/>
          <p:cNvPicPr>
            <a:picLocks noChangeAspect="1"/>
          </p:cNvPicPr>
          <p:nvPr/>
        </p:nvPicPr>
        <p:blipFill>
          <a:blip r:embed="rId6"/>
          <a:srcRect b="17500"/>
          <a:stretch>
            <a:fillRect/>
          </a:stretch>
        </p:blipFill>
        <p:spPr>
          <a:xfrm>
            <a:off x="3214688" y="1657350"/>
            <a:ext cx="2411412" cy="3414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图片 16" descr="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25" y="1785938"/>
            <a:ext cx="4000500" cy="2836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图片 17" descr="7.jpg"/>
          <p:cNvPicPr>
            <a:picLocks noChangeAspect="1"/>
          </p:cNvPicPr>
          <p:nvPr/>
        </p:nvPicPr>
        <p:blipFill>
          <a:blip r:embed="rId8"/>
          <a:srcRect b="55000"/>
          <a:stretch>
            <a:fillRect/>
          </a:stretch>
        </p:blipFill>
        <p:spPr>
          <a:xfrm>
            <a:off x="4875213" y="1970088"/>
            <a:ext cx="1847850" cy="3473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图片 18" descr="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513" y="1635125"/>
            <a:ext cx="2932112" cy="378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19" descr="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088" y="1928813"/>
            <a:ext cx="2984500" cy="292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图片 20" descr="10.jpg"/>
          <p:cNvPicPr>
            <a:picLocks noChangeAspect="1"/>
          </p:cNvPicPr>
          <p:nvPr/>
        </p:nvPicPr>
        <p:blipFill>
          <a:blip r:embed="rId11"/>
          <a:srcRect b="63398"/>
          <a:stretch>
            <a:fillRect/>
          </a:stretch>
        </p:blipFill>
        <p:spPr>
          <a:xfrm>
            <a:off x="7545388" y="1409700"/>
            <a:ext cx="1306512" cy="401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2716" name="文本框 3"/>
          <p:cNvSpPr txBox="1">
            <a:spLocks noChangeArrowheads="1"/>
          </p:cNvSpPr>
          <p:nvPr/>
        </p:nvSpPr>
        <p:spPr bwMode="auto">
          <a:xfrm>
            <a:off x="320675" y="298450"/>
            <a:ext cx="323373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三</a:t>
            </a:r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</a:t>
            </a:r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精品文献出版，传播大学史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2263" y="919163"/>
            <a:ext cx="8501062" cy="5953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en-US" altLang="zh-CN" sz="2800" b="1" dirty="0" smtClean="0">
                <a:solidFill>
                  <a:srgbClr val="C00000"/>
                </a:solidFill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｜《</a:t>
            </a:r>
            <a:r>
              <a:rPr lang="zh-CN" altLang="zh-CN" sz="2800" b="1" dirty="0" smtClean="0">
                <a:solidFill>
                  <a:srgbClr val="C00000"/>
                </a:solidFill>
                <a:latin typeface="+mn-ea"/>
                <a:cs typeface="楷体" panose="02010609060101010101" charset="-122"/>
                <a:sym typeface="+mn-ea"/>
              </a:rPr>
              <a:t>丽娃记忆</a:t>
            </a:r>
            <a:r>
              <a:rPr lang="zh-CN" altLang="en-US" sz="2800" b="1" dirty="0" smtClean="0">
                <a:solidFill>
                  <a:srgbClr val="C00000"/>
                </a:solidFill>
                <a:latin typeface="+mn-ea"/>
                <a:cs typeface="楷体" panose="02010609060101010101" charset="-122"/>
                <a:sym typeface="+mn-ea"/>
              </a:rPr>
              <a:t>：</a:t>
            </a:r>
            <a:r>
              <a:rPr lang="zh-CN" altLang="zh-CN" sz="2800" b="1" dirty="0" smtClean="0">
                <a:solidFill>
                  <a:srgbClr val="C00000"/>
                </a:solidFill>
                <a:latin typeface="+mn-ea"/>
                <a:cs typeface="楷体" panose="02010609060101010101" charset="-122"/>
                <a:sym typeface="+mn-ea"/>
              </a:rPr>
              <a:t>华东师大口述实录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》出版</a:t>
            </a:r>
            <a:r>
              <a:rPr lang="en-US" altLang="zh-CN" sz="3200" b="1" dirty="0">
                <a:solidFill>
                  <a:srgbClr val="C00000"/>
                </a:solidFill>
              </a:rPr>
              <a:t/>
            </a:r>
            <a:br>
              <a:rPr lang="en-US" altLang="zh-CN" sz="3200" b="1" dirty="0">
                <a:solidFill>
                  <a:srgbClr val="C00000"/>
                </a:solidFill>
              </a:rPr>
            </a:br>
            <a:endParaRPr lang="en-US" altLang="zh-CN" sz="3200" b="1" dirty="0">
              <a:solidFill>
                <a:srgbClr val="C00000"/>
              </a:solidFill>
            </a:endParaRPr>
          </a:p>
        </p:txBody>
      </p:sp>
      <p:pic>
        <p:nvPicPr>
          <p:cNvPr id="14" name="图片 13" descr="丽娃档案丛书2.jpg"/>
          <p:cNvPicPr>
            <a:picLocks noChangeAspect="1"/>
          </p:cNvPicPr>
          <p:nvPr/>
        </p:nvPicPr>
        <p:blipFill rotWithShape="1">
          <a:blip r:embed="rId2"/>
          <a:srcRect l="74589" t="51288" r="7118" b="1634"/>
          <a:stretch>
            <a:fillRect/>
          </a:stretch>
        </p:blipFill>
        <p:spPr>
          <a:xfrm>
            <a:off x="133350" y="1692275"/>
            <a:ext cx="2460625" cy="29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731" name="矩形 2"/>
          <p:cNvSpPr>
            <a:spLocks noChangeArrowheads="1"/>
          </p:cNvSpPr>
          <p:nvPr/>
        </p:nvSpPr>
        <p:spPr bwMode="auto">
          <a:xfrm>
            <a:off x="1492250" y="4714875"/>
            <a:ext cx="6911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latin typeface="宋体" charset="-122"/>
                <a:ea typeface="楷体"/>
                <a:cs typeface="楷体"/>
              </a:rPr>
              <a:t>编撰出版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《丽娃记忆</a:t>
            </a:r>
            <a:r>
              <a:rPr lang="zh-CN" altLang="en-US" sz="2000" b="1">
                <a:latin typeface="宋体" charset="-122"/>
                <a:ea typeface="楷体"/>
                <a:cs typeface="楷体"/>
              </a:rPr>
              <a:t>：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华东师大口述实录》</a:t>
            </a:r>
            <a:r>
              <a:rPr lang="zh-CN" altLang="en-US" b="1">
                <a:latin typeface="宋体" charset="-122"/>
                <a:ea typeface="楷体"/>
                <a:cs typeface="楷体"/>
              </a:rPr>
              <a:t>，</a:t>
            </a:r>
          </a:p>
          <a:p>
            <a:r>
              <a:rPr lang="zh-CN" altLang="en-US" sz="2000" b="1">
                <a:latin typeface="宋体" charset="-122"/>
                <a:ea typeface="楷体"/>
                <a:cs typeface="楷体"/>
              </a:rPr>
              <a:t>举办新书发布会，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得到校内外广泛关注</a:t>
            </a:r>
            <a:r>
              <a:rPr lang="zh-CN" altLang="en-US" sz="2000" b="1">
                <a:latin typeface="宋体" charset="-122"/>
                <a:ea typeface="楷体"/>
                <a:cs typeface="楷体"/>
              </a:rPr>
              <a:t>。</a:t>
            </a:r>
            <a:r>
              <a:rPr lang="zh-CN" altLang="zh-CN" sz="2000" b="1">
                <a:latin typeface="宋体" charset="-122"/>
                <a:ea typeface="楷体"/>
                <a:cs typeface="楷体"/>
              </a:rPr>
              <a:t> </a:t>
            </a:r>
          </a:p>
        </p:txBody>
      </p:sp>
      <p:pic>
        <p:nvPicPr>
          <p:cNvPr id="7" name="图片 6" descr="DSC_3456.JPG"/>
          <p:cNvPicPr>
            <a:picLocks noChangeAspect="1"/>
          </p:cNvPicPr>
          <p:nvPr/>
        </p:nvPicPr>
        <p:blipFill>
          <a:blip r:embed="rId3"/>
          <a:srcRect l="9166" t="22500" r="9166" b="22500"/>
          <a:stretch>
            <a:fillRect/>
          </a:stretch>
        </p:blipFill>
        <p:spPr>
          <a:xfrm>
            <a:off x="2647950" y="1690688"/>
            <a:ext cx="6254750" cy="29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733" name="文本框 3"/>
          <p:cNvSpPr txBox="1">
            <a:spLocks noChangeArrowheads="1"/>
          </p:cNvSpPr>
          <p:nvPr/>
        </p:nvSpPr>
        <p:spPr bwMode="auto">
          <a:xfrm>
            <a:off x="320675" y="254000"/>
            <a:ext cx="424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三</a:t>
            </a:r>
            <a:r>
              <a:rPr lang="en-US" altLang="zh-CN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</a:t>
            </a:r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精品文献出版，传播大学史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9900" y="481013"/>
            <a:ext cx="8501063" cy="5953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sz="3200" b="1" smtClean="0">
                <a:latin typeface="Adobe 黑体 Std R"/>
                <a:ea typeface="Adobe 黑体 Std R"/>
                <a:cs typeface="Adobe 黑体 Std R"/>
                <a:sym typeface="+mn-ea"/>
              </a:rPr>
              <a:t/>
            </a:r>
            <a:br>
              <a:rPr lang="en-US" altLang="zh-CN" sz="3200" b="1" smtClean="0">
                <a:latin typeface="Adobe 黑体 Std R"/>
                <a:ea typeface="Adobe 黑体 Std R"/>
                <a:cs typeface="Adobe 黑体 Std R"/>
                <a:sym typeface="+mn-ea"/>
              </a:rPr>
            </a:br>
            <a:r>
              <a:rPr lang="en-US" altLang="zh-CN" sz="3200" b="1" smtClean="0">
                <a:latin typeface="Adobe 黑体 Std R"/>
                <a:ea typeface="Adobe 黑体 Std R"/>
                <a:cs typeface="Adobe 黑体 Std R"/>
                <a:sym typeface="+mn-ea"/>
              </a:rPr>
              <a:t/>
            </a:r>
            <a:br>
              <a:rPr lang="en-US" altLang="zh-CN" sz="3200" b="1" smtClean="0">
                <a:latin typeface="Adobe 黑体 Std R"/>
                <a:ea typeface="Adobe 黑体 Std R"/>
                <a:cs typeface="Adobe 黑体 Std R"/>
                <a:sym typeface="+mn-ea"/>
              </a:rPr>
            </a:br>
            <a:r>
              <a:rPr lang="en-US" altLang="zh-CN" sz="3200" b="1" smtClean="0">
                <a:latin typeface="Adobe 黑体 Std R"/>
                <a:ea typeface="Adobe 黑体 Std R"/>
                <a:cs typeface="Adobe 黑体 Std R"/>
                <a:sym typeface="+mn-ea"/>
              </a:rPr>
              <a:t/>
            </a:r>
            <a:br>
              <a:rPr lang="en-US" altLang="zh-CN" sz="3200" b="1" smtClean="0">
                <a:latin typeface="Adobe 黑体 Std R"/>
                <a:ea typeface="Adobe 黑体 Std R"/>
                <a:cs typeface="Adobe 黑体 Std R"/>
                <a:sym typeface="+mn-ea"/>
              </a:rPr>
            </a:br>
            <a:r>
              <a:rPr lang="en-US" altLang="zh-CN" sz="2500" b="1" smtClean="0">
                <a:solidFill>
                  <a:srgbClr val="C00000"/>
                </a:solidFill>
                <a:latin typeface="Adobe 黑体 Std R"/>
                <a:ea typeface="Adobe 黑体 Std R"/>
                <a:cs typeface="Adobe 黑体 Std R"/>
                <a:sym typeface="+mn-ea"/>
              </a:rPr>
              <a:t>3</a:t>
            </a:r>
            <a:r>
              <a:rPr lang="zh-CN" altLang="en-US" sz="2500" b="1" smtClean="0">
                <a:solidFill>
                  <a:srgbClr val="C00000"/>
                </a:solidFill>
                <a:latin typeface="Adobe 黑体 Std R"/>
                <a:ea typeface="Adobe 黑体 Std R"/>
                <a:cs typeface="Adobe 黑体 Std R"/>
                <a:sym typeface="+mn-ea"/>
              </a:rPr>
              <a:t>｜《</a:t>
            </a:r>
            <a:r>
              <a:rPr lang="zh-CN" altLang="zh-CN" sz="2500" b="1" smtClean="0">
                <a:solidFill>
                  <a:srgbClr val="C00000"/>
                </a:solidFill>
                <a:latin typeface="宋体" charset="-122"/>
                <a:ea typeface="Adobe 黑体 Std R"/>
                <a:cs typeface="楷体"/>
                <a:sym typeface="+mn-ea"/>
              </a:rPr>
              <a:t>丽娃记忆</a:t>
            </a:r>
            <a:r>
              <a:rPr lang="zh-CN" altLang="en-US" sz="2500" b="1" smtClean="0">
                <a:solidFill>
                  <a:srgbClr val="C00000"/>
                </a:solidFill>
                <a:latin typeface="宋体" charset="-122"/>
                <a:ea typeface="Adobe 黑体 Std R"/>
                <a:cs typeface="楷体"/>
                <a:sym typeface="+mn-ea"/>
              </a:rPr>
              <a:t>：</a:t>
            </a:r>
            <a:r>
              <a:rPr lang="zh-CN" altLang="zh-CN" sz="2500" b="1" smtClean="0">
                <a:solidFill>
                  <a:srgbClr val="C00000"/>
                </a:solidFill>
                <a:latin typeface="宋体" charset="-122"/>
                <a:ea typeface="Adobe 黑体 Std R"/>
                <a:cs typeface="楷体"/>
                <a:sym typeface="+mn-ea"/>
              </a:rPr>
              <a:t>华东师大口述实录</a:t>
            </a:r>
            <a:r>
              <a:rPr lang="zh-CN" altLang="en-US" sz="2500" b="1" smtClean="0">
                <a:solidFill>
                  <a:srgbClr val="C00000"/>
                </a:solidFill>
                <a:latin typeface="Adobe 黑体 Std R"/>
                <a:ea typeface="Adobe 黑体 Std R"/>
                <a:cs typeface="Adobe 黑体 Std R"/>
                <a:sym typeface="+mn-ea"/>
              </a:rPr>
              <a:t>》媒体报道</a:t>
            </a:r>
            <a:endParaRPr kumimoji="1" lang="zh-CN" altLang="en-US" sz="2500" b="1" smtClean="0">
              <a:solidFill>
                <a:srgbClr val="C00000"/>
              </a:solidFill>
              <a:latin typeface="Adobe 黑体 Std R"/>
              <a:ea typeface="Adobe 黑体 Std R"/>
              <a:cs typeface="Adobe 黑体 Std R"/>
              <a:sym typeface="+mn-ea"/>
            </a:endParaRPr>
          </a:p>
        </p:txBody>
      </p:sp>
      <p:pic>
        <p:nvPicPr>
          <p:cNvPr id="5" name="图片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704975"/>
            <a:ext cx="2806700" cy="379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575" y="1819275"/>
            <a:ext cx="2963863" cy="366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3.jpg"/>
          <p:cNvPicPr>
            <a:picLocks noChangeAspect="1"/>
          </p:cNvPicPr>
          <p:nvPr/>
        </p:nvPicPr>
        <p:blipFill>
          <a:blip r:embed="rId4"/>
          <a:srcRect b="46548"/>
          <a:stretch>
            <a:fillRect/>
          </a:stretch>
        </p:blipFill>
        <p:spPr>
          <a:xfrm>
            <a:off x="2695575" y="1819275"/>
            <a:ext cx="1947863" cy="349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1887538"/>
            <a:ext cx="5572125" cy="343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 descr="5.jpg"/>
          <p:cNvPicPr>
            <a:picLocks noChangeAspect="1"/>
          </p:cNvPicPr>
          <p:nvPr/>
        </p:nvPicPr>
        <p:blipFill>
          <a:blip r:embed="rId6"/>
          <a:srcRect b="76125"/>
          <a:stretch>
            <a:fillRect/>
          </a:stretch>
        </p:blipFill>
        <p:spPr>
          <a:xfrm>
            <a:off x="4772025" y="1887538"/>
            <a:ext cx="1735138" cy="3325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 descr="6.jpg"/>
          <p:cNvPicPr>
            <a:picLocks noChangeAspect="1"/>
          </p:cNvPicPr>
          <p:nvPr/>
        </p:nvPicPr>
        <p:blipFill>
          <a:blip r:embed="rId7"/>
          <a:srcRect b="21250"/>
          <a:stretch>
            <a:fillRect/>
          </a:stretch>
        </p:blipFill>
        <p:spPr>
          <a:xfrm>
            <a:off x="6769100" y="1887538"/>
            <a:ext cx="2295525" cy="363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760" name="文本框 3"/>
          <p:cNvSpPr txBox="1">
            <a:spLocks noChangeArrowheads="1"/>
          </p:cNvSpPr>
          <p:nvPr/>
        </p:nvSpPr>
        <p:spPr bwMode="auto">
          <a:xfrm>
            <a:off x="339725" y="241300"/>
            <a:ext cx="32321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三</a:t>
            </a:r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</a:t>
            </a:r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精品文献出版，传播大学史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88" y="954088"/>
            <a:ext cx="8501062" cy="59531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2400" b="1" dirty="0" smtClean="0">
                <a:solidFill>
                  <a:srgbClr val="C00000"/>
                </a:solidFill>
              </a:rPr>
              <a:t>4 |</a:t>
            </a:r>
            <a:r>
              <a:rPr lang="zh-CN" altLang="zh-CN" sz="2400" b="1" dirty="0" smtClean="0">
                <a:solidFill>
                  <a:srgbClr val="C00000"/>
                </a:solidFill>
                <a:latin typeface="+mn-ea"/>
                <a:cs typeface="楷体" panose="02010609060101010101" charset="-122"/>
                <a:sym typeface="+mn-ea"/>
              </a:rPr>
              <a:t>《</a:t>
            </a:r>
            <a:r>
              <a:rPr lang="zh-CN" altLang="zh-CN" sz="2400" b="1" dirty="0">
                <a:solidFill>
                  <a:srgbClr val="C00000"/>
                </a:solidFill>
                <a:latin typeface="+mn-ea"/>
                <a:cs typeface="楷体" panose="02010609060101010101" charset="-122"/>
                <a:sym typeface="+mn-ea"/>
              </a:rPr>
              <a:t>圣约翰大学与华东师范大学</a:t>
            </a:r>
            <a:r>
              <a:rPr lang="zh-CN" altLang="zh-CN" sz="2400" b="1" dirty="0" smtClean="0">
                <a:solidFill>
                  <a:srgbClr val="C00000"/>
                </a:solidFill>
                <a:latin typeface="+mn-ea"/>
                <a:cs typeface="楷体" panose="02010609060101010101" charset="-122"/>
                <a:sym typeface="+mn-ea"/>
              </a:rPr>
              <a:t>》出版</a:t>
            </a:r>
          </a:p>
        </p:txBody>
      </p:sp>
      <p:sp>
        <p:nvSpPr>
          <p:cNvPr id="75778" name="矩形 4"/>
          <p:cNvSpPr>
            <a:spLocks noChangeArrowheads="1"/>
          </p:cNvSpPr>
          <p:nvPr/>
        </p:nvSpPr>
        <p:spPr bwMode="auto">
          <a:xfrm>
            <a:off x="452438" y="4121150"/>
            <a:ext cx="28797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2400" b="1">
              <a:latin typeface="宋体" charset="-122"/>
              <a:ea typeface="楷体"/>
              <a:cs typeface="楷体"/>
            </a:endParaRPr>
          </a:p>
          <a:p>
            <a:r>
              <a:rPr lang="en-US" altLang="zh-CN" sz="2400" b="1">
                <a:latin typeface="宋体" charset="-122"/>
                <a:ea typeface="楷体"/>
                <a:cs typeface="楷体"/>
              </a:rPr>
              <a:t>   </a:t>
            </a:r>
            <a:r>
              <a:rPr lang="zh-CN" altLang="en-US" sz="1600" b="1">
                <a:latin typeface="宋体" charset="-122"/>
                <a:ea typeface="楷体"/>
                <a:cs typeface="楷体"/>
              </a:rPr>
              <a:t>编撰出版</a:t>
            </a:r>
            <a:r>
              <a:rPr lang="zh-CN" altLang="zh-CN" sz="1600" b="1">
                <a:latin typeface="宋体" charset="-122"/>
                <a:ea typeface="楷体"/>
                <a:cs typeface="楷体"/>
              </a:rPr>
              <a:t>《圣约翰大学与华东师范大学》</a:t>
            </a:r>
            <a:r>
              <a:rPr lang="zh-CN" altLang="en-US" sz="1600" b="1">
                <a:latin typeface="宋体" charset="-122"/>
                <a:ea typeface="楷体"/>
                <a:cs typeface="楷体"/>
              </a:rPr>
              <a:t>，首次</a:t>
            </a:r>
            <a:r>
              <a:rPr lang="zh-CN" altLang="zh-CN" sz="1600" b="1">
                <a:latin typeface="宋体" charset="-122"/>
                <a:ea typeface="楷体"/>
                <a:cs typeface="楷体"/>
              </a:rPr>
              <a:t>全面还原圣约翰大学与华东师大传承关系</a:t>
            </a:r>
            <a:r>
              <a:rPr lang="zh-CN" altLang="en-US" sz="1600" b="1">
                <a:latin typeface="宋体" charset="-122"/>
                <a:ea typeface="楷体"/>
                <a:cs typeface="楷体"/>
              </a:rPr>
              <a:t>。</a:t>
            </a:r>
          </a:p>
        </p:txBody>
      </p:sp>
      <p:pic>
        <p:nvPicPr>
          <p:cNvPr id="6" name="图片 5" descr="圣约翰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1625600"/>
            <a:ext cx="47752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211513" y="4999038"/>
            <a:ext cx="5646737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在第十一届世界校友联谊会上，作为礼品赠送</a:t>
            </a:r>
            <a:r>
              <a:rPr lang="zh-CN" altLang="zh-CN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b="1" dirty="0">
              <a:latin typeface="+mn-lt"/>
              <a:ea typeface="+mn-ea"/>
            </a:endParaRPr>
          </a:p>
        </p:txBody>
      </p:sp>
      <p:sp>
        <p:nvSpPr>
          <p:cNvPr id="75781" name="文本框 2"/>
          <p:cNvSpPr txBox="1">
            <a:spLocks noChangeArrowheads="1"/>
          </p:cNvSpPr>
          <p:nvPr/>
        </p:nvSpPr>
        <p:spPr bwMode="auto">
          <a:xfrm>
            <a:off x="452438" y="265113"/>
            <a:ext cx="42497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三</a:t>
            </a:r>
            <a:r>
              <a:rPr lang="en-US" altLang="zh-CN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|</a:t>
            </a:r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精品文献出版，传播大学史</a:t>
            </a:r>
          </a:p>
        </p:txBody>
      </p:sp>
      <p:pic>
        <p:nvPicPr>
          <p:cNvPr id="22" name="图片 21" descr="《圣约翰大学与华东师范大学》封面立体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8" y="1292225"/>
            <a:ext cx="2759075" cy="347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j1-1.jpg"/>
          <p:cNvPicPr>
            <a:picLocks noChangeAspect="1"/>
          </p:cNvPicPr>
          <p:nvPr/>
        </p:nvPicPr>
        <p:blipFill>
          <a:blip r:embed="rId2" cstate="print"/>
          <a:srcRect t="8170"/>
          <a:stretch>
            <a:fillRect/>
          </a:stretch>
        </p:blipFill>
        <p:spPr>
          <a:xfrm>
            <a:off x="179512" y="985292"/>
            <a:ext cx="295232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88" y="190500"/>
            <a:ext cx="8501062" cy="595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1" lang="zh-CN" altLang="en-US" dirty="0" smtClean="0"/>
              <a:t>档案馆最近两年获得的市级荣誉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08138" y="3271838"/>
            <a:ext cx="7129462" cy="2343150"/>
          </a:xfrm>
        </p:spPr>
        <p:txBody>
          <a:bodyPr rtlCol="0">
            <a:normAutofit fontScale="9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上海市档案系统先进集体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四年一次，连续两次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入选上海市优秀档案文化传播项目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（两年一次）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上海市档案学会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授予的</a:t>
            </a:r>
            <a:r>
              <a:rPr lang="zh-CN" altLang="zh-CN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“优秀成果奖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上海市档案局世界档案日优秀组织奖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汤涛获得上海教卫党委优秀党员称号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zh-CN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档案馆获得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华东师大</a:t>
            </a:r>
            <a:r>
              <a:rPr lang="en-US" altLang="zh-CN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2015/16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年度优秀（</a:t>
            </a:r>
            <a:r>
              <a:rPr lang="en-US" altLang="zh-CN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级）单位</a:t>
            </a:r>
            <a:endParaRPr lang="zh-CN" altLang="zh-CN" sz="2400" b="1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zh-CN" sz="2400" b="1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400" b="1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1" lang="zh-CN" altLang="en-US" sz="2400" b="1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 descr="00000001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985292"/>
            <a:ext cx="292354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 descr="00000002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985292"/>
            <a:ext cx="273630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五角星 3"/>
          <p:cNvSpPr/>
          <p:nvPr/>
        </p:nvSpPr>
        <p:spPr>
          <a:xfrm>
            <a:off x="1042988" y="3433763"/>
            <a:ext cx="433387" cy="48260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10" name="五角星 9"/>
          <p:cNvSpPr/>
          <p:nvPr/>
        </p:nvSpPr>
        <p:spPr>
          <a:xfrm>
            <a:off x="1042988" y="4081463"/>
            <a:ext cx="433387" cy="48260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11" name="五角星 10"/>
          <p:cNvSpPr/>
          <p:nvPr/>
        </p:nvSpPr>
        <p:spPr>
          <a:xfrm>
            <a:off x="1042988" y="4729163"/>
            <a:ext cx="433387" cy="48260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1123950" y="1482725"/>
            <a:ext cx="1374775" cy="1374775"/>
          </a:xfrm>
          <a:prstGeom prst="ellipse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22438" y="454025"/>
            <a:ext cx="1370012" cy="1368425"/>
          </a:xfrm>
          <a:prstGeom prst="ellipse">
            <a:avLst/>
          </a:prstGeom>
          <a:solidFill>
            <a:srgbClr val="C15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562850" y="1073150"/>
            <a:ext cx="1371600" cy="1371600"/>
          </a:xfrm>
          <a:prstGeom prst="ellipse">
            <a:avLst/>
          </a:prstGeom>
          <a:solidFill>
            <a:srgbClr val="9DC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532813" y="1831975"/>
            <a:ext cx="1023937" cy="1025525"/>
          </a:xfrm>
          <a:prstGeom prst="ellipse">
            <a:avLst/>
          </a:prstGeom>
          <a:solidFill>
            <a:srgbClr val="A3988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917950" y="4391025"/>
            <a:ext cx="1314450" cy="1314450"/>
          </a:xfrm>
          <a:prstGeom prst="ellipse">
            <a:avLst/>
          </a:prstGeom>
          <a:solidFill>
            <a:srgbClr val="009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562475" y="696913"/>
            <a:ext cx="293688" cy="295275"/>
          </a:xfrm>
          <a:prstGeom prst="ellipse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716338" y="5210175"/>
            <a:ext cx="495300" cy="495300"/>
          </a:xfrm>
          <a:prstGeom prst="ellipse">
            <a:avLst/>
          </a:prstGeom>
          <a:solidFill>
            <a:srgbClr val="A3988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669213" y="4513263"/>
            <a:ext cx="293687" cy="295275"/>
          </a:xfrm>
          <a:prstGeom prst="ellipse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180975" y="3868738"/>
            <a:ext cx="973138" cy="973137"/>
          </a:xfrm>
          <a:prstGeom prst="ellipse">
            <a:avLst/>
          </a:prstGeom>
          <a:solidFill>
            <a:srgbClr val="C15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924300" y="-1463675"/>
            <a:ext cx="1223963" cy="1223962"/>
          </a:xfrm>
          <a:prstGeom prst="ellipse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724525" y="-1655763"/>
            <a:ext cx="1223963" cy="1225550"/>
          </a:xfrm>
          <a:prstGeom prst="ellipse">
            <a:avLst/>
          </a:prstGeom>
          <a:solidFill>
            <a:srgbClr val="C15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710613" y="-1389063"/>
            <a:ext cx="1223962" cy="1225550"/>
          </a:xfrm>
          <a:prstGeom prst="ellipse">
            <a:avLst/>
          </a:prstGeom>
          <a:solidFill>
            <a:srgbClr val="9DC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165975" y="-1041400"/>
            <a:ext cx="1223963" cy="1223963"/>
          </a:xfrm>
          <a:prstGeom prst="ellipse">
            <a:avLst/>
          </a:prstGeom>
          <a:solidFill>
            <a:srgbClr val="A3988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528175" y="-239713"/>
            <a:ext cx="1725613" cy="1724026"/>
          </a:xfrm>
          <a:prstGeom prst="ellipse">
            <a:avLst/>
          </a:prstGeom>
          <a:solidFill>
            <a:srgbClr val="009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-893763" y="6170613"/>
            <a:ext cx="1225551" cy="1223962"/>
          </a:xfrm>
          <a:prstGeom prst="ellipse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-3298825" y="3763963"/>
            <a:ext cx="1665287" cy="1665287"/>
          </a:xfrm>
          <a:prstGeom prst="ellipse">
            <a:avLst/>
          </a:prstGeom>
          <a:solidFill>
            <a:srgbClr val="C15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-1665288" y="-454025"/>
            <a:ext cx="1223963" cy="1225550"/>
          </a:xfrm>
          <a:prstGeom prst="ellipse">
            <a:avLst/>
          </a:prstGeom>
          <a:solidFill>
            <a:srgbClr val="9DC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09688" y="-1298575"/>
            <a:ext cx="1223962" cy="1223962"/>
          </a:xfrm>
          <a:prstGeom prst="ellipse">
            <a:avLst/>
          </a:prstGeom>
          <a:solidFill>
            <a:srgbClr val="009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8710613" y="5705475"/>
            <a:ext cx="1679575" cy="1679575"/>
          </a:xfrm>
          <a:prstGeom prst="ellipse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942013" y="6173788"/>
            <a:ext cx="1223962" cy="1223962"/>
          </a:xfrm>
          <a:prstGeom prst="ellipse">
            <a:avLst/>
          </a:prstGeom>
          <a:solidFill>
            <a:srgbClr val="C15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533650" y="5849938"/>
            <a:ext cx="1666875" cy="1666875"/>
          </a:xfrm>
          <a:prstGeom prst="ellipse">
            <a:avLst/>
          </a:prstGeom>
          <a:solidFill>
            <a:srgbClr val="9DC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-2117725" y="1993900"/>
            <a:ext cx="1223962" cy="1223963"/>
          </a:xfrm>
          <a:prstGeom prst="ellipse">
            <a:avLst/>
          </a:prstGeom>
          <a:solidFill>
            <a:srgbClr val="009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9779000" y="3617913"/>
            <a:ext cx="1223963" cy="1223962"/>
          </a:xfrm>
          <a:prstGeom prst="ellipse">
            <a:avLst/>
          </a:prstGeom>
          <a:solidFill>
            <a:srgbClr val="E1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0836275" y="5705475"/>
            <a:ext cx="1679575" cy="1679575"/>
          </a:xfrm>
          <a:prstGeom prst="ellipse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eaLnBrk="0" hangingPunct="0">
              <a:defRPr/>
            </a:pPr>
            <a:endParaRPr lang="zh-CN" altLang="en-US" sz="1350">
              <a:sym typeface="Gill Sans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8713" y="2344738"/>
            <a:ext cx="88106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图片 30" descr="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13" y="1714500"/>
            <a:ext cx="24257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xit" presetSubtype="544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544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544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54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544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544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544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544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54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544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54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544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544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 bldLvl="0" animBg="1"/>
      <p:bldP spid="11" grpId="0" bldLvl="0" animBg="1"/>
      <p:bldP spid="14" grpId="0" bldLvl="0" animBg="1"/>
      <p:bldP spid="15" grpId="0" bldLvl="0" animBg="1"/>
      <p:bldP spid="16" grpId="0" bldLvl="0" animBg="1"/>
      <p:bldP spid="12" grpId="0" bldLvl="0" animBg="1"/>
      <p:bldP spid="13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title"/>
          </p:nvPr>
        </p:nvSpPr>
        <p:spPr>
          <a:xfrm>
            <a:off x="322263" y="227013"/>
            <a:ext cx="8501062" cy="5953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  <a:t/>
            </a:r>
            <a:b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</a:br>
            <a:r>
              <a:rPr lang="en-US" altLang="zh-CN" sz="2900" b="1" smtClean="0">
                <a:latin typeface="Adobe 黑体 Std R"/>
                <a:ea typeface="微软雅黑" pitchFamily="34" charset="-122"/>
                <a:cs typeface="Adobe 黑体 Std R"/>
              </a:rPr>
              <a:t>一</a:t>
            </a:r>
            <a:r>
              <a:rPr lang="zh-CN" altLang="en-US" sz="3200" b="1" smtClean="0">
                <a:latin typeface="Adobe 黑体 Std R"/>
                <a:ea typeface="微软雅黑" pitchFamily="34" charset="-122"/>
                <a:cs typeface="Adobe 黑体 Std R"/>
              </a:rPr>
              <a:t>｜</a:t>
            </a:r>
            <a:r>
              <a:rPr lang="zh-CN" altLang="en-US" sz="2900" smtClean="0">
                <a:latin typeface="黑体" pitchFamily="2" charset="-122"/>
                <a:ea typeface="微软雅黑" pitchFamily="34" charset="-122"/>
                <a:sym typeface="+mn-ea"/>
              </a:rPr>
              <a:t>华东师大档案馆结构：</a:t>
            </a:r>
            <a:r>
              <a:rPr lang="en-US" altLang="zh-CN" sz="2900" smtClean="0">
                <a:latin typeface="微软雅黑" pitchFamily="34" charset="-122"/>
                <a:ea typeface="微软雅黑" pitchFamily="34" charset="-122"/>
                <a:sym typeface="+mn-ea"/>
              </a:rPr>
              <a:t>“</a:t>
            </a:r>
            <a:r>
              <a:rPr lang="zh-CN" altLang="en-US" sz="2900" smtClean="0">
                <a:latin typeface="黑体" pitchFamily="2" charset="-122"/>
                <a:ea typeface="微软雅黑" pitchFamily="34" charset="-122"/>
                <a:sym typeface="+mn-ea"/>
              </a:rPr>
              <a:t>三馆合一</a:t>
            </a:r>
            <a:r>
              <a:rPr lang="en-US" altLang="zh-CN" sz="2900" smtClean="0">
                <a:latin typeface="微软雅黑" pitchFamily="34" charset="-122"/>
                <a:ea typeface="微软雅黑" pitchFamily="34" charset="-122"/>
                <a:sym typeface="+mn-ea"/>
              </a:rPr>
              <a:t>”</a:t>
            </a:r>
            <a: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  <a:t/>
            </a:r>
            <a:br>
              <a:rPr lang="en-US" altLang="zh-CN" sz="2900" b="1" smtClean="0">
                <a:latin typeface="Adobe 黑体 Std R"/>
                <a:ea typeface="Adobe 黑体 Std R"/>
                <a:cs typeface="Adobe 黑体 Std R"/>
              </a:rPr>
            </a:br>
            <a:endParaRPr lang="en-US" altLang="zh-CN" sz="2900" b="1" smtClean="0">
              <a:latin typeface="Adobe 黑体 Std R"/>
              <a:ea typeface="Adobe 黑体 Std R"/>
              <a:cs typeface="Adobe 黑体 Std R"/>
            </a:endParaRPr>
          </a:p>
        </p:txBody>
      </p:sp>
      <p:pic>
        <p:nvPicPr>
          <p:cNvPr id="17410" name="图片 6" descr="组织机构图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928688"/>
            <a:ext cx="65722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IMG_2164.JPG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8519" t="22129" r="16481" b="20847"/>
          <a:stretch/>
        </p:blipFill>
        <p:spPr>
          <a:xfrm>
            <a:off x="1214414" y="3286128"/>
            <a:ext cx="286185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18" descr="IMG_2161.JPG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1296" t="16426" r="19445" b="20847"/>
          <a:stretch/>
        </p:blipFill>
        <p:spPr>
          <a:xfrm>
            <a:off x="4929190" y="3286128"/>
            <a:ext cx="2835445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24" descr="940e2bc1-c96b-44f5-8dfc-659b389d54be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857488" y="1000112"/>
            <a:ext cx="3214710" cy="1894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9a9d1b5-1e57-4d5b-8818-f6f1e424272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00584" y="1179331"/>
            <a:ext cx="7632848" cy="2999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图片 2" descr="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37038"/>
            <a:ext cx="47164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图片 4" descr="d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237038"/>
            <a:ext cx="44275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矩形 11"/>
          <p:cNvSpPr>
            <a:spLocks noChangeArrowheads="1"/>
          </p:cNvSpPr>
          <p:nvPr/>
        </p:nvSpPr>
        <p:spPr bwMode="auto">
          <a:xfrm>
            <a:off x="269875" y="0"/>
            <a:ext cx="427038" cy="757238"/>
          </a:xfrm>
          <a:prstGeom prst="rect">
            <a:avLst/>
          </a:prstGeom>
          <a:solidFill>
            <a:srgbClr val="00B0F0"/>
          </a:solidFill>
          <a:ln w="25400">
            <a:noFill/>
            <a:miter lim="800000"/>
            <a:headEnd/>
            <a:tailEnd/>
          </a:ln>
        </p:spPr>
        <p:txBody>
          <a:bodyPr lIns="91391" tIns="45696" rIns="91391" bIns="45696" anchor="ctr"/>
          <a:lstStyle/>
          <a:p>
            <a:pPr algn="ctr" defTabSz="1217613"/>
            <a:r>
              <a:rPr lang="zh-CN" altLang="en-US" sz="2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400" b="1">
              <a:solidFill>
                <a:srgbClr val="FFFFFF"/>
              </a:solidFill>
              <a:latin typeface="宋体" charset="-122"/>
              <a:ea typeface="微软雅黑" pitchFamily="34" charset="-122"/>
              <a:sym typeface="宋体" charset="-122"/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2484438" y="193675"/>
            <a:ext cx="3856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zh-CN" altLang="en-US" sz="3200" b="1">
                <a:solidFill>
                  <a:schemeClr val="bg1"/>
                </a:solidFill>
                <a:ea typeface="黑体" pitchFamily="2" charset="-122"/>
              </a:rPr>
              <a:t>华东师范大学校史馆</a:t>
            </a:r>
            <a:endParaRPr kumimoji="1" lang="en-US" altLang="zh-CN" sz="3200" b="1">
              <a:solidFill>
                <a:schemeClr val="bg1"/>
              </a:solidFill>
              <a:ea typeface="黑体" pitchFamily="2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952500"/>
          </a:xfrm>
        </p:spPr>
        <p:txBody>
          <a:bodyPr/>
          <a:lstStyle/>
          <a:p>
            <a:r>
              <a:rPr lang="zh-CN" altLang="en-US" sz="2800" b="1" smtClean="0">
                <a:solidFill>
                  <a:schemeClr val="bg1"/>
                </a:solidFill>
                <a:ea typeface="黑体" pitchFamily="2" charset="-122"/>
              </a:rPr>
              <a:t>华东师范大学博物馆</a:t>
            </a:r>
          </a:p>
        </p:txBody>
      </p:sp>
      <p:pic>
        <p:nvPicPr>
          <p:cNvPr id="20482" name="Picture 3" descr="f08cfe85-51c2-4126-9501-578bc64d1b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17600"/>
            <a:ext cx="882015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835150" y="4838700"/>
            <a:ext cx="51847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kumimoji="1" lang="en-US" altLang="zh-CN" sz="3200" b="1">
                <a:solidFill>
                  <a:srgbClr val="C00000"/>
                </a:solidFill>
              </a:rPr>
              <a:t>1|</a:t>
            </a:r>
            <a:r>
              <a:rPr kumimoji="1" lang="zh-CN" altLang="en-US" sz="3200" b="1">
                <a:solidFill>
                  <a:srgbClr val="C00000"/>
                </a:solidFill>
              </a:rPr>
              <a:t>中国古钱币馆</a:t>
            </a:r>
            <a:endParaRPr kumimoji="1" lang="en-US" altLang="zh-CN" sz="3200" b="1">
              <a:solidFill>
                <a:srgbClr val="C00000"/>
              </a:solidFill>
            </a:endParaRPr>
          </a:p>
          <a:p>
            <a:pPr algn="ctr" eaLnBrk="0" hangingPunct="0"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endParaRPr kumimoji="1" lang="en-US" altLang="zh-CN" sz="3200" b="1">
              <a:solidFill>
                <a:srgbClr val="C00000"/>
              </a:solidFill>
            </a:endParaRPr>
          </a:p>
        </p:txBody>
      </p:sp>
      <p:pic>
        <p:nvPicPr>
          <p:cNvPr id="20484" name="Picture 5" descr="1438437f-3718-4aa8-bfc4-9dc711377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638550"/>
            <a:ext cx="194468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766763"/>
          </a:xfrm>
        </p:spPr>
        <p:txBody>
          <a:bodyPr/>
          <a:lstStyle/>
          <a:p>
            <a:r>
              <a:rPr lang="zh-CN" altLang="en-US" sz="2800" b="1" smtClean="0">
                <a:solidFill>
                  <a:schemeClr val="bg1"/>
                </a:solidFill>
                <a:ea typeface="黑体" pitchFamily="2" charset="-122"/>
              </a:rPr>
              <a:t>华东师范大学博物馆</a:t>
            </a:r>
          </a:p>
        </p:txBody>
      </p:sp>
      <p:pic>
        <p:nvPicPr>
          <p:cNvPr id="21506" name="Picture 3" descr="00ecbad1-9179-41cf-ba43-f0bbfe840c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7238"/>
            <a:ext cx="9144000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268538" y="4873625"/>
            <a:ext cx="2676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3200" b="1">
                <a:solidFill>
                  <a:srgbClr val="C00000"/>
                </a:solidFill>
              </a:rPr>
              <a:t>2| </a:t>
            </a:r>
            <a:r>
              <a:rPr kumimoji="1" lang="zh-CN" altLang="en-US" sz="3200" b="1">
                <a:solidFill>
                  <a:srgbClr val="C00000"/>
                </a:solidFill>
              </a:rPr>
              <a:t>历史博物馆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6948488" y="3365500"/>
            <a:ext cx="1409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solidFill>
                  <a:srgbClr val="FF3300"/>
                </a:solidFill>
              </a:rPr>
              <a:t>夔龙玉珮</a:t>
            </a:r>
          </a:p>
          <a:p>
            <a:pPr eaLnBrk="0" hangingPunct="0"/>
            <a:endParaRPr lang="zh-CN" altLang="en-US" sz="2400" b="1"/>
          </a:p>
        </p:txBody>
      </p:sp>
      <p:pic>
        <p:nvPicPr>
          <p:cNvPr id="21509" name="Picture 6" descr="d3902669-248f-4b59-b7df-5c8620a021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298950"/>
            <a:ext cx="25193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0"/>
            <a:ext cx="8229600" cy="952500"/>
          </a:xfrm>
        </p:spPr>
        <p:txBody>
          <a:bodyPr/>
          <a:lstStyle/>
          <a:p>
            <a:r>
              <a:rPr lang="zh-CN" altLang="en-US" sz="2800" b="1" smtClean="0">
                <a:solidFill>
                  <a:schemeClr val="bg1"/>
                </a:solidFill>
                <a:ea typeface="微软雅黑" pitchFamily="34" charset="-122"/>
              </a:rPr>
              <a:t>华东师范大学博物馆</a:t>
            </a:r>
          </a:p>
        </p:txBody>
      </p:sp>
      <p:pic>
        <p:nvPicPr>
          <p:cNvPr id="22530" name="Picture 3" descr="shengw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7238"/>
            <a:ext cx="91440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200400" y="4778375"/>
            <a:ext cx="25638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kumimoji="1" lang="en-US" altLang="zh-CN" sz="3200" b="1">
                <a:solidFill>
                  <a:srgbClr val="C00000"/>
                </a:solidFill>
              </a:rPr>
              <a:t>3|</a:t>
            </a:r>
            <a:r>
              <a:rPr kumimoji="1" lang="zh-CN" altLang="en-US" sz="3200" b="1">
                <a:solidFill>
                  <a:srgbClr val="C00000"/>
                </a:solidFill>
              </a:rPr>
              <a:t>生物博物馆</a:t>
            </a:r>
          </a:p>
        </p:txBody>
      </p:sp>
      <p:pic>
        <p:nvPicPr>
          <p:cNvPr id="22532" name="Picture 5" descr="ec601100-e9dc-4f97-b196-ac9724b37d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17600"/>
            <a:ext cx="2232025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952500"/>
          </a:xfrm>
        </p:spPr>
        <p:txBody>
          <a:bodyPr/>
          <a:lstStyle/>
          <a:p>
            <a:r>
              <a:rPr lang="zh-CN" altLang="en-US" sz="2800" b="1" smtClean="0">
                <a:solidFill>
                  <a:schemeClr val="bg1"/>
                </a:solidFill>
                <a:ea typeface="黑体" pitchFamily="2" charset="-122"/>
              </a:rPr>
              <a:t>华东师范大学博物馆</a:t>
            </a:r>
          </a:p>
        </p:txBody>
      </p:sp>
      <p:pic>
        <p:nvPicPr>
          <p:cNvPr id="23554" name="Picture 3" descr="diz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6950"/>
            <a:ext cx="91440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395538" y="4897438"/>
            <a:ext cx="33797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3200" b="1">
                <a:solidFill>
                  <a:srgbClr val="C00000"/>
                </a:solidFill>
              </a:rPr>
              <a:t>4|</a:t>
            </a:r>
            <a:r>
              <a:rPr kumimoji="1" lang="zh-CN" altLang="en-US" sz="3200" b="1">
                <a:solidFill>
                  <a:srgbClr val="C00000"/>
                </a:solidFill>
              </a:rPr>
              <a:t>地质矿石标本馆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657</Words>
  <Application>Microsoft Office PowerPoint</Application>
  <PresentationFormat>全屏显示(16:10)</PresentationFormat>
  <Paragraphs>128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Adobe 黑体 Std R</vt:lpstr>
      <vt:lpstr>Gill Sans</vt:lpstr>
      <vt:lpstr>Heiti SC Light</vt:lpstr>
      <vt:lpstr>黑体</vt:lpstr>
      <vt:lpstr>华文中宋</vt:lpstr>
      <vt:lpstr>楷体</vt:lpstr>
      <vt:lpstr>迷你简方叠体</vt:lpstr>
      <vt:lpstr>宋体</vt:lpstr>
      <vt:lpstr>微软雅黑</vt:lpstr>
      <vt:lpstr>Arial</vt:lpstr>
      <vt:lpstr>Calibri</vt:lpstr>
      <vt:lpstr>Impact</vt:lpstr>
      <vt:lpstr>Times New Roman</vt:lpstr>
      <vt:lpstr>Wingdings</vt:lpstr>
      <vt:lpstr>Office 主题</vt:lpstr>
      <vt:lpstr>PowerPoint 演示文稿</vt:lpstr>
      <vt:lpstr>PowerPoint 演示文稿</vt:lpstr>
      <vt:lpstr> 一｜华东师大档案馆结构：“三馆合一” </vt:lpstr>
      <vt:lpstr>PowerPoint 演示文稿</vt:lpstr>
      <vt:lpstr>PowerPoint 演示文稿</vt:lpstr>
      <vt:lpstr>华东师范大学博物馆</vt:lpstr>
      <vt:lpstr>华东师范大学博物馆</vt:lpstr>
      <vt:lpstr>华东师范大学博物馆</vt:lpstr>
      <vt:lpstr>华东师范大学博物馆</vt:lpstr>
      <vt:lpstr>华东师范大学博物馆</vt:lpstr>
      <vt:lpstr>二｜档案馆工作机制 </vt:lpstr>
      <vt:lpstr> 三|华东师大档案馆收/管/用</vt:lpstr>
      <vt:lpstr>   馆藏内容（14门类）</vt:lpstr>
      <vt:lpstr> 三|华东师大档案馆收/管/用 </vt:lpstr>
      <vt:lpstr> 四｜华东师大档案馆信息化建设</vt:lpstr>
      <vt:lpstr>               三|华东师大档案馆收/管/用 </vt:lpstr>
      <vt:lpstr>PowerPoint 演示文稿</vt:lpstr>
      <vt:lpstr>PowerPoint 演示文稿</vt:lpstr>
      <vt:lpstr>PowerPoint 演示文稿</vt:lpstr>
      <vt:lpstr> 档案校史编撰成果显著 </vt:lpstr>
      <vt:lpstr>PowerPoint 演示文稿</vt:lpstr>
      <vt:lpstr>PowerPoint 演示文稿</vt:lpstr>
      <vt:lpstr>  2｜光华大学精品文献出版 </vt:lpstr>
      <vt:lpstr> 2｜光华大学精品系列出版 </vt:lpstr>
      <vt:lpstr> 3｜《丽娃记忆：华东师大口述实录》出版 </vt:lpstr>
      <vt:lpstr>   3｜《丽娃记忆：华东师大口述实录》媒体报道</vt:lpstr>
      <vt:lpstr>4 |《圣约翰大学与华东师范大学》出版</vt:lpstr>
      <vt:lpstr>档案馆最近两年获得的市级荣誉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档案馆承担文化项目情况汇报</dc:title>
  <dc:creator>Administrator</dc:creator>
  <cp:lastModifiedBy>admin</cp:lastModifiedBy>
  <cp:revision>323</cp:revision>
  <dcterms:created xsi:type="dcterms:W3CDTF">2015-07-09T00:33:00Z</dcterms:created>
  <dcterms:modified xsi:type="dcterms:W3CDTF">2016-11-07T02:12:53Z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