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7" r:id="rId3"/>
    <p:sldId id="318" r:id="rId4"/>
    <p:sldId id="319" r:id="rId5"/>
    <p:sldId id="320" r:id="rId6"/>
    <p:sldId id="322" r:id="rId7"/>
    <p:sldId id="323" r:id="rId8"/>
    <p:sldId id="324" r:id="rId9"/>
    <p:sldId id="325" r:id="rId10"/>
    <p:sldId id="326" r:id="rId11"/>
    <p:sldId id="327" r:id="rId12"/>
    <p:sldId id="328" r:id="rId13"/>
    <p:sldId id="329" r:id="rId14"/>
    <p:sldId id="330" r:id="rId15"/>
    <p:sldId id="331" r:id="rId16"/>
    <p:sldId id="332" r:id="rId17"/>
    <p:sldId id="333" r:id="rId18"/>
    <p:sldId id="28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723" autoAdjust="0"/>
  </p:normalViewPr>
  <p:slideViewPr>
    <p:cSldViewPr>
      <p:cViewPr>
        <p:scale>
          <a:sx n="60" d="100"/>
          <a:sy n="60" d="100"/>
        </p:scale>
        <p:origin x="-64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C4274-C48D-4AA6-BB20-22D020EB1735}" type="datetimeFigureOut">
              <a:rPr lang="zh-CN" altLang="en-US" smtClean="0"/>
              <a:pPr/>
              <a:t>2016/10/31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26CC2-C225-4BB0-BA16-2CD7422EA9E1}" type="slidenum">
              <a:rPr lang="zh-CN" altLang="en-US" smtClean="0"/>
              <a:pPr/>
              <a:t>‹#›</a:t>
            </a:fld>
            <a:endParaRPr lang="zh-CN" altLang="en-US"/>
          </a:p>
        </p:txBody>
      </p:sp>
    </p:spTree>
    <p:extLst>
      <p:ext uri="{BB962C8B-B14F-4D97-AF65-F5344CB8AC3E}">
        <p14:creationId xmlns:p14="http://schemas.microsoft.com/office/powerpoint/2010/main" xmlns="" val="156023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9E80E5B-080E-4060-982E-44A99B70F38D}" type="slidenum">
              <a:rPr lang="zh-CN" altLang="en-US" smtClean="0"/>
              <a:pPr>
                <a:defRPr/>
              </a:pPr>
              <a:t>10</a:t>
            </a:fld>
            <a:endParaRPr lang="zh-CN" altLang="en-US"/>
          </a:p>
        </p:txBody>
      </p:sp>
    </p:spTree>
    <p:extLst>
      <p:ext uri="{BB962C8B-B14F-4D97-AF65-F5344CB8AC3E}">
        <p14:creationId xmlns:p14="http://schemas.microsoft.com/office/powerpoint/2010/main" xmlns="" val="423875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9E80E5B-080E-4060-982E-44A99B70F38D}"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xmlns="" val="423875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9E80E5B-080E-4060-982E-44A99B70F38D}" type="slidenum">
              <a:rPr lang="zh-CN" altLang="en-US" smtClean="0">
                <a:solidFill>
                  <a:prstClr val="black"/>
                </a:solidFill>
              </a:rPr>
              <a:pPr>
                <a:defRPr/>
              </a:pPr>
              <a:t>13</a:t>
            </a:fld>
            <a:endParaRPr lang="zh-CN" altLang="en-US">
              <a:solidFill>
                <a:prstClr val="black"/>
              </a:solidFill>
            </a:endParaRPr>
          </a:p>
        </p:txBody>
      </p:sp>
    </p:spTree>
    <p:extLst>
      <p:ext uri="{BB962C8B-B14F-4D97-AF65-F5344CB8AC3E}">
        <p14:creationId xmlns:p14="http://schemas.microsoft.com/office/powerpoint/2010/main" xmlns="" val="423875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9E80E5B-080E-4060-982E-44A99B70F38D}" type="slidenum">
              <a:rPr lang="zh-CN" altLang="en-US" smtClean="0">
                <a:solidFill>
                  <a:prstClr val="black"/>
                </a:solidFill>
              </a:rPr>
              <a:pPr>
                <a:defRPr/>
              </a:pPr>
              <a:t>14</a:t>
            </a:fld>
            <a:endParaRPr lang="zh-CN" altLang="en-US">
              <a:solidFill>
                <a:prstClr val="black"/>
              </a:solidFill>
            </a:endParaRPr>
          </a:p>
        </p:txBody>
      </p:sp>
    </p:spTree>
    <p:extLst>
      <p:ext uri="{BB962C8B-B14F-4D97-AF65-F5344CB8AC3E}">
        <p14:creationId xmlns:p14="http://schemas.microsoft.com/office/powerpoint/2010/main" xmlns="" val="423875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9E80E5B-080E-4060-982E-44A99B70F38D}" type="slidenum">
              <a:rPr lang="zh-CN" altLang="en-US" smtClean="0">
                <a:solidFill>
                  <a:prstClr val="black"/>
                </a:solidFill>
              </a:rPr>
              <a:pPr>
                <a:defRPr/>
              </a:pPr>
              <a:t>15</a:t>
            </a:fld>
            <a:endParaRPr lang="zh-CN" altLang="en-US">
              <a:solidFill>
                <a:prstClr val="black"/>
              </a:solidFill>
            </a:endParaRPr>
          </a:p>
        </p:txBody>
      </p:sp>
    </p:spTree>
    <p:extLst>
      <p:ext uri="{BB962C8B-B14F-4D97-AF65-F5344CB8AC3E}">
        <p14:creationId xmlns:p14="http://schemas.microsoft.com/office/powerpoint/2010/main" xmlns="" val="423875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4B8C59-F3CC-48E3-BE33-16DECC53548F}" type="datetimeFigureOut">
              <a:rPr lang="zh-CN" altLang="en-US" smtClean="0"/>
              <a:pPr/>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5FF3E6-9CEC-4B37-88EA-4DA2CD42465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8C59-F3CC-48E3-BE33-16DECC53548F}" type="datetimeFigureOut">
              <a:rPr lang="zh-CN" altLang="en-US" smtClean="0"/>
              <a:pPr/>
              <a:t>2016/10/31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FF3E6-9CEC-4B37-88EA-4DA2CD42465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PT背景.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4281"/>
            <a:ext cx="9144000" cy="6849438"/>
          </a:xfrm>
          <a:prstGeom prst="rect">
            <a:avLst/>
          </a:prstGeom>
        </p:spPr>
      </p:pic>
      <p:sp>
        <p:nvSpPr>
          <p:cNvPr id="5" name="副标题 2"/>
          <p:cNvSpPr>
            <a:spLocks noGrp="1"/>
          </p:cNvSpPr>
          <p:nvPr>
            <p:ph type="subTitle" idx="1"/>
          </p:nvPr>
        </p:nvSpPr>
        <p:spPr>
          <a:xfrm>
            <a:off x="571472" y="1643074"/>
            <a:ext cx="7786742" cy="5072074"/>
          </a:xfrm>
        </p:spPr>
        <p:txBody>
          <a:bodyPr>
            <a:normAutofit fontScale="92500" lnSpcReduction="10000"/>
          </a:bodyPr>
          <a:lstStyle/>
          <a:p>
            <a:r>
              <a:rPr lang="zh-CN" altLang="en-US" sz="6000" b="1" dirty="0" smtClean="0">
                <a:solidFill>
                  <a:srgbClr val="FF0000"/>
                </a:solidFill>
                <a:latin typeface="隶书" pitchFamily="49" charset="-122"/>
                <a:ea typeface="隶书" pitchFamily="49" charset="-122"/>
              </a:rPr>
              <a:t>浙江大学档案特色建设</a:t>
            </a:r>
            <a:endParaRPr lang="en-US" altLang="zh-CN" sz="2400" b="1" dirty="0" smtClean="0">
              <a:solidFill>
                <a:srgbClr val="FF0000"/>
              </a:solidFill>
              <a:latin typeface="隶书" pitchFamily="49" charset="-122"/>
              <a:ea typeface="隶书" pitchFamily="49" charset="-122"/>
            </a:endParaRPr>
          </a:p>
          <a:p>
            <a:endParaRPr lang="en-US" altLang="zh-CN" sz="2400" b="1" dirty="0" smtClean="0">
              <a:solidFill>
                <a:schemeClr val="tx2">
                  <a:lumMod val="60000"/>
                  <a:lumOff val="40000"/>
                </a:schemeClr>
              </a:solidFill>
              <a:latin typeface="隶书" pitchFamily="49" charset="-122"/>
              <a:ea typeface="隶书" pitchFamily="49" charset="-122"/>
            </a:endParaRPr>
          </a:p>
          <a:p>
            <a:endParaRPr lang="en-US" altLang="zh-CN" sz="2400" b="1" dirty="0">
              <a:solidFill>
                <a:schemeClr val="tx2">
                  <a:lumMod val="60000"/>
                  <a:lumOff val="40000"/>
                </a:schemeClr>
              </a:solidFill>
              <a:latin typeface="隶书" pitchFamily="49" charset="-122"/>
              <a:ea typeface="隶书" pitchFamily="49" charset="-122"/>
            </a:endParaRPr>
          </a:p>
          <a:p>
            <a:endParaRPr lang="en-US" altLang="zh-CN" sz="2400" b="1" dirty="0" smtClean="0">
              <a:solidFill>
                <a:schemeClr val="tx2">
                  <a:lumMod val="60000"/>
                  <a:lumOff val="40000"/>
                </a:schemeClr>
              </a:solidFill>
              <a:latin typeface="隶书" pitchFamily="49" charset="-122"/>
              <a:ea typeface="隶书" pitchFamily="49" charset="-122"/>
            </a:endParaRPr>
          </a:p>
          <a:p>
            <a:endParaRPr lang="en-US" altLang="zh-CN" sz="2400" b="1" dirty="0">
              <a:solidFill>
                <a:schemeClr val="tx2">
                  <a:lumMod val="60000"/>
                  <a:lumOff val="40000"/>
                </a:schemeClr>
              </a:solidFill>
              <a:latin typeface="隶书" pitchFamily="49" charset="-122"/>
              <a:ea typeface="隶书" pitchFamily="49" charset="-122"/>
            </a:endParaRPr>
          </a:p>
          <a:p>
            <a:endParaRPr lang="en-US" altLang="zh-CN" sz="2400" b="1" dirty="0" smtClean="0">
              <a:solidFill>
                <a:schemeClr val="tx2">
                  <a:lumMod val="60000"/>
                  <a:lumOff val="40000"/>
                </a:schemeClr>
              </a:solidFill>
              <a:latin typeface="隶书" pitchFamily="49" charset="-122"/>
              <a:ea typeface="隶书" pitchFamily="49" charset="-122"/>
            </a:endParaRPr>
          </a:p>
          <a:p>
            <a:endParaRPr lang="en-US" altLang="zh-CN" sz="2400" b="1" dirty="0">
              <a:solidFill>
                <a:schemeClr val="tx2">
                  <a:lumMod val="60000"/>
                  <a:lumOff val="40000"/>
                </a:schemeClr>
              </a:solidFill>
              <a:latin typeface="隶书" pitchFamily="49" charset="-122"/>
              <a:ea typeface="隶书" pitchFamily="49" charset="-122"/>
            </a:endParaRPr>
          </a:p>
          <a:p>
            <a:endParaRPr lang="en-US" altLang="zh-CN" sz="2400" b="1" dirty="0" smtClean="0">
              <a:solidFill>
                <a:schemeClr val="tx2">
                  <a:lumMod val="60000"/>
                  <a:lumOff val="40000"/>
                </a:schemeClr>
              </a:solidFill>
              <a:latin typeface="隶书" pitchFamily="49" charset="-122"/>
              <a:ea typeface="隶书" pitchFamily="49" charset="-122"/>
            </a:endParaRPr>
          </a:p>
          <a:p>
            <a:endParaRPr lang="en-US" altLang="zh-CN" sz="2400" b="1" dirty="0">
              <a:solidFill>
                <a:schemeClr val="tx2">
                  <a:lumMod val="60000"/>
                  <a:lumOff val="40000"/>
                </a:schemeClr>
              </a:solidFill>
              <a:latin typeface="隶书" pitchFamily="49" charset="-122"/>
              <a:ea typeface="隶书" pitchFamily="49" charset="-122"/>
            </a:endParaRPr>
          </a:p>
          <a:p>
            <a:endParaRPr lang="en-US" altLang="zh-CN" sz="2400" b="1" dirty="0" smtClean="0">
              <a:solidFill>
                <a:schemeClr val="tx2">
                  <a:lumMod val="60000"/>
                  <a:lumOff val="40000"/>
                </a:schemeClr>
              </a:solidFill>
              <a:latin typeface="隶书" pitchFamily="49" charset="-122"/>
              <a:ea typeface="隶书" pitchFamily="49" charset="-122"/>
            </a:endParaRPr>
          </a:p>
          <a:p>
            <a:pPr algn="l"/>
            <a:endParaRPr lang="en-US" altLang="zh-CN" sz="2400" b="1" dirty="0" smtClean="0">
              <a:solidFill>
                <a:schemeClr val="tx2">
                  <a:lumMod val="60000"/>
                  <a:lumOff val="40000"/>
                </a:schemeClr>
              </a:solidFill>
              <a:latin typeface="隶书" pitchFamily="49" charset="-122"/>
              <a:ea typeface="隶书" pitchFamily="49" charset="-122"/>
            </a:endParaRPr>
          </a:p>
          <a:p>
            <a:pPr algn="l"/>
            <a:r>
              <a:rPr lang="zh-CN" altLang="en-US" sz="2400" b="1" dirty="0" smtClean="0">
                <a:solidFill>
                  <a:schemeClr val="tx2">
                    <a:lumMod val="75000"/>
                  </a:schemeClr>
                </a:solidFill>
                <a:latin typeface="隶书" pitchFamily="49" charset="-122"/>
                <a:ea typeface="隶书" pitchFamily="49" charset="-122"/>
              </a:rPr>
              <a:t>胡志富</a:t>
            </a:r>
            <a:r>
              <a:rPr lang="en-US" altLang="zh-CN" sz="2400" b="1" dirty="0" err="1" smtClean="0">
                <a:solidFill>
                  <a:schemeClr val="tx2">
                    <a:lumMod val="75000"/>
                  </a:schemeClr>
                </a:solidFill>
                <a:latin typeface="隶书" pitchFamily="49" charset="-122"/>
                <a:ea typeface="隶书" pitchFamily="49" charset="-122"/>
              </a:rPr>
              <a:t>huzf@zju</a:t>
            </a:r>
            <a:r>
              <a:rPr lang="zh-CN" altLang="en-US" sz="2400" b="1" dirty="0" smtClean="0">
                <a:solidFill>
                  <a:schemeClr val="tx2">
                    <a:lumMod val="75000"/>
                  </a:schemeClr>
                </a:solidFill>
                <a:latin typeface="隶书" pitchFamily="49" charset="-122"/>
                <a:ea typeface="隶书" pitchFamily="49" charset="-122"/>
              </a:rPr>
              <a:t>       </a:t>
            </a:r>
            <a:r>
              <a:rPr lang="en-US" altLang="zh-CN" sz="2400" dirty="0" smtClean="0">
                <a:latin typeface="华文楷体" pitchFamily="2" charset="-122"/>
                <a:ea typeface="华文楷体" pitchFamily="2" charset="-122"/>
              </a:rPr>
              <a:t>2016.12.1</a:t>
            </a:r>
          </a:p>
        </p:txBody>
      </p:sp>
      <p:pic>
        <p:nvPicPr>
          <p:cNvPr id="6" name="Picture 6" descr="zjg读书"/>
          <p:cNvPicPr>
            <a:picLocks noChangeAspect="1" noChangeArrowheads="1"/>
          </p:cNvPicPr>
          <p:nvPr/>
        </p:nvPicPr>
        <p:blipFill>
          <a:blip r:embed="rId3"/>
          <a:srcRect/>
          <a:stretch>
            <a:fillRect/>
          </a:stretch>
        </p:blipFill>
        <p:spPr bwMode="auto">
          <a:xfrm>
            <a:off x="0" y="2928934"/>
            <a:ext cx="9144000" cy="3071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PPT背景.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0063"/>
          </a:xfrm>
          <a:prstGeom prst="rect">
            <a:avLst/>
          </a:prstGeom>
          <a:noFill/>
          <a:ln w="9525">
            <a:noFill/>
            <a:miter lim="800000"/>
            <a:headEnd/>
            <a:tailEnd/>
          </a:ln>
        </p:spPr>
      </p:pic>
      <p:sp>
        <p:nvSpPr>
          <p:cNvPr id="8" name="内容占位符 2"/>
          <p:cNvSpPr txBox="1">
            <a:spLocks/>
          </p:cNvSpPr>
          <p:nvPr/>
        </p:nvSpPr>
        <p:spPr bwMode="auto">
          <a:xfrm>
            <a:off x="3924300" y="1700213"/>
            <a:ext cx="5040188" cy="2514600"/>
          </a:xfrm>
          <a:prstGeom prst="rect">
            <a:avLst/>
          </a:prstGeom>
          <a:noFill/>
          <a:ln w="9525">
            <a:noFill/>
            <a:miter lim="800000"/>
            <a:headEnd/>
            <a:tailEnd/>
          </a:ln>
          <a:effectLst/>
        </p:spPr>
        <p:txBody>
          <a:bodyPr/>
          <a:lstStyle/>
          <a:p>
            <a:pPr marL="342900" lvl="1" indent="-342900">
              <a:spcBef>
                <a:spcPts val="0"/>
              </a:spcBef>
              <a:buClr>
                <a:srgbClr val="3CA051"/>
              </a:buClr>
              <a:buFont typeface="Wingdings" pitchFamily="2" charset="2"/>
              <a:buChar char=""/>
              <a:defRPr/>
            </a:pPr>
            <a:endParaRPr lang="en-US" altLang="zh-CN" sz="2400" b="1" kern="0" dirty="0">
              <a:solidFill>
                <a:srgbClr val="003366"/>
              </a:solidFill>
              <a:latin typeface="Verdana"/>
              <a:ea typeface="+mn-ea"/>
            </a:endParaRPr>
          </a:p>
          <a:p>
            <a:pPr marL="0" lvl="1">
              <a:spcBef>
                <a:spcPts val="0"/>
              </a:spcBef>
              <a:buClr>
                <a:srgbClr val="3CA051"/>
              </a:buClr>
              <a:defRPr/>
            </a:pPr>
            <a:endParaRPr lang="en-US" altLang="zh-CN" sz="2400" b="1" kern="0" dirty="0">
              <a:solidFill>
                <a:srgbClr val="003366"/>
              </a:solidFill>
              <a:latin typeface="Verdana"/>
              <a:ea typeface="+mn-ea"/>
            </a:endParaRPr>
          </a:p>
        </p:txBody>
      </p:sp>
      <p:cxnSp>
        <p:nvCxnSpPr>
          <p:cNvPr id="7" name="直接连接符 6"/>
          <p:cNvCxnSpPr>
            <a:cxnSpLocks noChangeShapeType="1"/>
          </p:cNvCxnSpPr>
          <p:nvPr/>
        </p:nvCxnSpPr>
        <p:spPr bwMode="auto">
          <a:xfrm flipV="1">
            <a:off x="684213" y="1643063"/>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2" name="矩形 1"/>
          <p:cNvSpPr/>
          <p:nvPr/>
        </p:nvSpPr>
        <p:spPr>
          <a:xfrm>
            <a:off x="179512" y="1052736"/>
            <a:ext cx="8964488" cy="523220"/>
          </a:xfrm>
          <a:prstGeom prst="rect">
            <a:avLst/>
          </a:prstGeom>
        </p:spPr>
        <p:txBody>
          <a:bodyPr wrap="square">
            <a:spAutoFit/>
          </a:bodyPr>
          <a:lstStyle/>
          <a:p>
            <a:r>
              <a:rPr lang="zh-CN" altLang="zh-CN" sz="2800" b="1" dirty="0">
                <a:solidFill>
                  <a:srgbClr val="C70202"/>
                </a:solidFill>
                <a:latin typeface="华文行楷"/>
                <a:ea typeface="华文行楷"/>
                <a:cs typeface="华文行楷"/>
              </a:rPr>
              <a:t>“兵学大家，</a:t>
            </a:r>
            <a:r>
              <a:rPr lang="zh-CN" altLang="zh-CN" sz="2800" b="1" dirty="0" smtClean="0">
                <a:solidFill>
                  <a:srgbClr val="C70202"/>
                </a:solidFill>
                <a:latin typeface="华文行楷"/>
                <a:ea typeface="华文行楷"/>
                <a:cs typeface="华文行楷"/>
              </a:rPr>
              <a:t>文化</a:t>
            </a:r>
            <a:r>
              <a:rPr lang="zh-CN" altLang="en-US" sz="2800" b="1" dirty="0" smtClean="0">
                <a:solidFill>
                  <a:srgbClr val="C70202"/>
                </a:solidFill>
                <a:latin typeface="华文行楷"/>
                <a:ea typeface="华文行楷"/>
                <a:cs typeface="华文行楷"/>
              </a:rPr>
              <a:t>先驱</a:t>
            </a:r>
            <a:r>
              <a:rPr lang="zh-CN" altLang="zh-CN" sz="2800" b="1" dirty="0" smtClean="0">
                <a:solidFill>
                  <a:srgbClr val="C70202"/>
                </a:solidFill>
                <a:latin typeface="华文行楷"/>
                <a:ea typeface="华文行楷"/>
                <a:cs typeface="华文行楷"/>
              </a:rPr>
              <a:t>”蒋百里</a:t>
            </a:r>
            <a:r>
              <a:rPr lang="zh-CN" altLang="zh-CN" sz="2800" b="1" dirty="0">
                <a:solidFill>
                  <a:srgbClr val="C70202"/>
                </a:solidFill>
                <a:latin typeface="华文行楷"/>
                <a:ea typeface="华文行楷"/>
                <a:cs typeface="华文行楷"/>
              </a:rPr>
              <a:t>《国防论》</a:t>
            </a:r>
            <a:r>
              <a:rPr lang="zh-CN" altLang="zh-CN" sz="2800" b="1" dirty="0" smtClean="0">
                <a:solidFill>
                  <a:srgbClr val="C70202"/>
                </a:solidFill>
                <a:latin typeface="华文行楷"/>
                <a:ea typeface="华文行楷"/>
                <a:cs typeface="华文行楷"/>
              </a:rPr>
              <a:t>手稿入藏</a:t>
            </a:r>
            <a:r>
              <a:rPr lang="zh-CN" altLang="zh-CN" sz="2800" dirty="0" smtClean="0">
                <a:solidFill>
                  <a:srgbClr val="C70202"/>
                </a:solidFill>
                <a:latin typeface="华文行楷"/>
                <a:ea typeface="华文行楷"/>
                <a:cs typeface="华文行楷"/>
              </a:rPr>
              <a:t> </a:t>
            </a:r>
            <a:endParaRPr lang="zh-CN" altLang="en-US" sz="2800" dirty="0">
              <a:solidFill>
                <a:srgbClr val="C70202"/>
              </a:solidFill>
              <a:latin typeface="华文行楷"/>
              <a:ea typeface="华文行楷"/>
              <a:cs typeface="华文行楷"/>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27584" y="1628800"/>
            <a:ext cx="1838633" cy="2708919"/>
          </a:xfrm>
          <a:prstGeom prst="rect">
            <a:avLst/>
          </a:prstGeom>
          <a:effectLst>
            <a:softEdge rad="127000"/>
          </a:effectLst>
        </p:spPr>
      </p:pic>
      <p:sp>
        <p:nvSpPr>
          <p:cNvPr id="9" name="矩形 8"/>
          <p:cNvSpPr/>
          <p:nvPr/>
        </p:nvSpPr>
        <p:spPr>
          <a:xfrm>
            <a:off x="2771800" y="2060848"/>
            <a:ext cx="4752528" cy="1015663"/>
          </a:xfrm>
          <a:prstGeom prst="rect">
            <a:avLst/>
          </a:prstGeom>
        </p:spPr>
        <p:txBody>
          <a:bodyPr wrap="square">
            <a:spAutoFit/>
          </a:bodyPr>
          <a:lstStyle/>
          <a:p>
            <a:r>
              <a:rPr lang="zh-CN" altLang="en-US" dirty="0" smtClean="0">
                <a:latin typeface="微软雅黑" pitchFamily="34" charset="-122"/>
                <a:ea typeface="微软雅黑" pitchFamily="34" charset="-122"/>
              </a:rPr>
              <a:t>       蒋百里外孙</a:t>
            </a:r>
            <a:r>
              <a:rPr lang="zh-CN" altLang="en-US" dirty="0">
                <a:latin typeface="微软雅黑" pitchFamily="34" charset="-122"/>
                <a:ea typeface="微软雅黑" pitchFamily="34" charset="-122"/>
              </a:rPr>
              <a:t>、钱学森之子、上海交大钱学森图书馆馆长钱永刚将蒋百里</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国防论</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珍贵手稿赠予浙大</a:t>
            </a:r>
            <a:r>
              <a:rPr lang="zh-CN" altLang="en-US" dirty="0" smtClean="0">
                <a:latin typeface="微软雅黑" pitchFamily="34" charset="-122"/>
                <a:ea typeface="微软雅黑" pitchFamily="34" charset="-122"/>
              </a:rPr>
              <a:t>档案馆。</a:t>
            </a:r>
            <a:endParaRPr lang="zh-CN" altLang="en-US" dirty="0">
              <a:latin typeface="微软雅黑" pitchFamily="34" charset="-122"/>
              <a:ea typeface="微软雅黑" pitchFamily="34" charset="-122"/>
            </a:endParaRPr>
          </a:p>
        </p:txBody>
      </p:sp>
      <p:sp>
        <p:nvSpPr>
          <p:cNvPr id="3" name="矩形 2"/>
          <p:cNvSpPr/>
          <p:nvPr/>
        </p:nvSpPr>
        <p:spPr>
          <a:xfrm>
            <a:off x="1967153" y="4039180"/>
            <a:ext cx="588623" cy="253916"/>
          </a:xfrm>
          <a:prstGeom prst="rect">
            <a:avLst/>
          </a:prstGeom>
        </p:spPr>
        <p:txBody>
          <a:bodyPr wrap="none">
            <a:spAutoFit/>
          </a:bodyPr>
          <a:lstStyle/>
          <a:p>
            <a:r>
              <a:rPr lang="zh-CN" altLang="en-US" sz="1050" dirty="0">
                <a:solidFill>
                  <a:schemeClr val="accent1">
                    <a:lumMod val="60000"/>
                    <a:lumOff val="40000"/>
                  </a:schemeClr>
                </a:solidFill>
                <a:latin typeface="微软雅黑" pitchFamily="34" charset="-122"/>
                <a:ea typeface="微软雅黑" pitchFamily="34" charset="-122"/>
              </a:rPr>
              <a:t>蒋百里</a:t>
            </a:r>
          </a:p>
        </p:txBody>
      </p:sp>
      <p:pic>
        <p:nvPicPr>
          <p:cNvPr id="2050" name="Picture 2" descr="D:\编展资料保存\馆刊光盘资料\2015年馆刊\“浙江档案馆3.18”文件夹\Links\蒋百里外孙钱永刚向浙江大学捐赠蒋百里手稿.tif"/>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427984" y="3212976"/>
            <a:ext cx="4212236" cy="2810169"/>
          </a:xfrm>
          <a:prstGeom prst="rect">
            <a:avLst/>
          </a:prstGeom>
          <a:noFill/>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83568" y="4365104"/>
            <a:ext cx="3347343" cy="2352187"/>
          </a:xfrm>
          <a:prstGeom prst="rect">
            <a:avLst/>
          </a:prstGeom>
          <a:noFill/>
          <a:ln w="9525">
            <a:noFill/>
            <a:miter lim="800000"/>
            <a:headEnd/>
            <a:tailEnd/>
          </a:ln>
        </p:spPr>
      </p:pic>
    </p:spTree>
    <p:extLst>
      <p:ext uri="{BB962C8B-B14F-4D97-AF65-F5344CB8AC3E}">
        <p14:creationId xmlns:p14="http://schemas.microsoft.com/office/powerpoint/2010/main" xmlns="" val="398808041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研讨会.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91880" y="3369459"/>
            <a:ext cx="5523362" cy="3239822"/>
          </a:xfrm>
          <a:prstGeom prst="rect">
            <a:avLst/>
          </a:prstGeom>
          <a:effectLst>
            <a:innerShdw blurRad="63500" dist="50800" dir="10800000">
              <a:prstClr val="black">
                <a:alpha val="50000"/>
              </a:prstClr>
            </a:innerShdw>
          </a:effectLst>
        </p:spPr>
      </p:pic>
      <p:sp>
        <p:nvSpPr>
          <p:cNvPr id="10" name="文本框 9"/>
          <p:cNvSpPr txBox="1"/>
          <p:nvPr/>
        </p:nvSpPr>
        <p:spPr>
          <a:xfrm>
            <a:off x="6479495" y="2340749"/>
            <a:ext cx="2664505" cy="800219"/>
          </a:xfrm>
          <a:prstGeom prst="rect">
            <a:avLst/>
          </a:prstGeom>
          <a:noFill/>
        </p:spPr>
        <p:txBody>
          <a:bodyPr wrap="square" rtlCol="0">
            <a:spAutoFit/>
          </a:bodyPr>
          <a:lstStyle/>
          <a:p>
            <a:r>
              <a:rPr kumimoji="1" lang="zh-CN" altLang="en-US" sz="1800" dirty="0" smtClean="0">
                <a:solidFill>
                  <a:srgbClr val="C00000"/>
                </a:solidFill>
                <a:latin typeface="微软雅黑" pitchFamily="34" charset="-122"/>
                <a:ea typeface="微软雅黑" pitchFamily="34" charset="-122"/>
              </a:rPr>
              <a:t>◣</a:t>
            </a:r>
            <a:r>
              <a:rPr kumimoji="1" lang="zh-CN" altLang="en-US" sz="1400" dirty="0" smtClean="0">
                <a:latin typeface="微软雅黑" pitchFamily="34" charset="-122"/>
                <a:ea typeface="微软雅黑" pitchFamily="34" charset="-122"/>
              </a:rPr>
              <a:t>浙江大学档案馆、海宁市博物馆联合举办</a:t>
            </a:r>
            <a:r>
              <a:rPr kumimoji="1" lang="en-US" altLang="zh-CN" sz="1400" dirty="0" smtClean="0">
                <a:latin typeface="微软雅黑" pitchFamily="34" charset="-122"/>
                <a:ea typeface="微软雅黑" pitchFamily="34" charset="-122"/>
              </a:rPr>
              <a:t>《</a:t>
            </a:r>
            <a:r>
              <a:rPr kumimoji="1" lang="zh-CN" altLang="en-US" sz="1400" dirty="0" smtClean="0">
                <a:latin typeface="微软雅黑" pitchFamily="34" charset="-122"/>
                <a:ea typeface="微软雅黑" pitchFamily="34" charset="-122"/>
              </a:rPr>
              <a:t>兵学泰斗文化先驱</a:t>
            </a:r>
            <a:r>
              <a:rPr kumimoji="1" lang="en-US" altLang="zh-CN" sz="1400" dirty="0" smtClean="0">
                <a:latin typeface="微软雅黑" pitchFamily="34" charset="-122"/>
                <a:ea typeface="微软雅黑" pitchFamily="34" charset="-122"/>
              </a:rPr>
              <a:t>——</a:t>
            </a:r>
            <a:r>
              <a:rPr kumimoji="1" lang="zh-CN" altLang="en-US" sz="1400" dirty="0" smtClean="0">
                <a:latin typeface="微软雅黑" pitchFamily="34" charset="-122"/>
                <a:ea typeface="微软雅黑" pitchFamily="34" charset="-122"/>
              </a:rPr>
              <a:t>蒋百里生平展</a:t>
            </a:r>
            <a:r>
              <a:rPr kumimoji="1" lang="en-US" altLang="zh-CN" sz="1400" dirty="0" smtClean="0">
                <a:latin typeface="微软雅黑" pitchFamily="34" charset="-122"/>
                <a:ea typeface="微软雅黑" pitchFamily="34" charset="-122"/>
              </a:rPr>
              <a:t>》</a:t>
            </a:r>
            <a:endParaRPr kumimoji="1" lang="zh-CN" altLang="en-US" sz="1400" dirty="0">
              <a:latin typeface="微软雅黑" pitchFamily="34" charset="-122"/>
              <a:ea typeface="微软雅黑" pitchFamily="34" charset="-122"/>
            </a:endParaRPr>
          </a:p>
        </p:txBody>
      </p:sp>
      <p:sp>
        <p:nvSpPr>
          <p:cNvPr id="11" name="文本框 10"/>
          <p:cNvSpPr txBox="1"/>
          <p:nvPr/>
        </p:nvSpPr>
        <p:spPr>
          <a:xfrm>
            <a:off x="436235" y="6162543"/>
            <a:ext cx="3055645" cy="307777"/>
          </a:xfrm>
          <a:prstGeom prst="rect">
            <a:avLst/>
          </a:prstGeom>
          <a:noFill/>
        </p:spPr>
        <p:txBody>
          <a:bodyPr wrap="none" rtlCol="0">
            <a:spAutoFit/>
          </a:bodyPr>
          <a:lstStyle/>
          <a:p>
            <a:r>
              <a:rPr kumimoji="1" lang="zh-CN" altLang="en-US" sz="1400" dirty="0">
                <a:solidFill>
                  <a:srgbClr val="C00000"/>
                </a:solidFill>
                <a:latin typeface="微软雅黑" pitchFamily="34" charset="-122"/>
                <a:ea typeface="微软雅黑" pitchFamily="34" charset="-122"/>
              </a:rPr>
              <a:t>▲</a:t>
            </a:r>
            <a:r>
              <a:rPr kumimoji="1" lang="zh-CN" altLang="en-US" sz="1400" dirty="0" smtClean="0">
                <a:latin typeface="微软雅黑" pitchFamily="34" charset="-122"/>
                <a:ea typeface="微软雅黑" pitchFamily="34" charset="-122"/>
              </a:rPr>
              <a:t>蒋百里学术研讨会在浙江大学召开</a:t>
            </a:r>
            <a:endParaRPr kumimoji="1" lang="zh-CN" altLang="en-US" sz="1400" dirty="0">
              <a:latin typeface="微软雅黑" pitchFamily="34" charset="-122"/>
              <a:ea typeface="微软雅黑" pitchFamily="34" charset="-122"/>
            </a:endParaRPr>
          </a:p>
        </p:txBody>
      </p:sp>
      <p:pic>
        <p:nvPicPr>
          <p:cNvPr id="3" name="图片 2" descr="144290077211.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6459687" cy="3789040"/>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xmlns="" val="47039008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PPT背景.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12" y="0"/>
            <a:ext cx="9144000" cy="6850063"/>
          </a:xfrm>
          <a:prstGeom prst="rect">
            <a:avLst/>
          </a:prstGeom>
          <a:noFill/>
          <a:ln w="9525">
            <a:noFill/>
            <a:miter lim="800000"/>
            <a:headEnd/>
            <a:tailEnd/>
          </a:ln>
        </p:spPr>
      </p:pic>
      <p:sp>
        <p:nvSpPr>
          <p:cNvPr id="8" name="内容占位符 2"/>
          <p:cNvSpPr txBox="1">
            <a:spLocks/>
          </p:cNvSpPr>
          <p:nvPr/>
        </p:nvSpPr>
        <p:spPr bwMode="auto">
          <a:xfrm>
            <a:off x="3174323" y="1850504"/>
            <a:ext cx="5862173" cy="1434480"/>
          </a:xfrm>
          <a:prstGeom prst="rect">
            <a:avLst/>
          </a:prstGeom>
          <a:noFill/>
          <a:ln w="9525">
            <a:noFill/>
            <a:miter lim="800000"/>
            <a:headEnd/>
            <a:tailEnd/>
          </a:ln>
          <a:effectLst/>
        </p:spPr>
        <p:txBody>
          <a:bodyPr/>
          <a:lstStyle/>
          <a:p>
            <a:pPr marL="0" lvl="1">
              <a:spcBef>
                <a:spcPts val="0"/>
              </a:spcBef>
              <a:buClr>
                <a:srgbClr val="3CA051"/>
              </a:buClr>
              <a:defRPr/>
            </a:pPr>
            <a:r>
              <a:rPr lang="zh-CN" altLang="en-US" kern="0" dirty="0" smtClean="0">
                <a:latin typeface="微软雅黑" pitchFamily="34" charset="-122"/>
                <a:ea typeface="微软雅黑" pitchFamily="34" charset="-122"/>
              </a:rPr>
              <a:t>       周有光</a:t>
            </a:r>
            <a:r>
              <a:rPr lang="zh-CN" altLang="en-US" kern="0" dirty="0">
                <a:latin typeface="微软雅黑" pitchFamily="34" charset="-122"/>
                <a:ea typeface="微软雅黑" pitchFamily="34" charset="-122"/>
              </a:rPr>
              <a:t>弟子北京大学苏培成教授</a:t>
            </a:r>
            <a:r>
              <a:rPr lang="zh-CN" altLang="en-US" kern="0" dirty="0" smtClean="0">
                <a:latin typeface="微软雅黑" pitchFamily="34" charset="-122"/>
                <a:ea typeface="微软雅黑" pitchFamily="34" charset="-122"/>
              </a:rPr>
              <a:t>将与</a:t>
            </a:r>
            <a:r>
              <a:rPr lang="zh-CN" altLang="en-US" kern="0" dirty="0">
                <a:latin typeface="微软雅黑" pitchFamily="34" charset="-122"/>
                <a:ea typeface="微软雅黑" pitchFamily="34" charset="-122"/>
              </a:rPr>
              <a:t>周有光先生来往的</a:t>
            </a:r>
            <a:r>
              <a:rPr lang="en-US" altLang="zh-CN" kern="0" dirty="0">
                <a:latin typeface="微软雅黑" pitchFamily="34" charset="-122"/>
                <a:ea typeface="微软雅黑" pitchFamily="34" charset="-122"/>
              </a:rPr>
              <a:t>110</a:t>
            </a:r>
            <a:r>
              <a:rPr lang="zh-CN" altLang="en-US" kern="0" dirty="0">
                <a:latin typeface="微软雅黑" pitchFamily="34" charset="-122"/>
                <a:ea typeface="微软雅黑" pitchFamily="34" charset="-122"/>
              </a:rPr>
              <a:t>余封信件全部赠予浙江大学档案馆。周有光外甥女毛晓园女士向浙江大学捐赠了周有光先生的资料、信件。</a:t>
            </a:r>
            <a:endParaRPr lang="en-US" altLang="zh-CN" kern="0" dirty="0">
              <a:latin typeface="微软雅黑" pitchFamily="34" charset="-122"/>
              <a:ea typeface="微软雅黑" pitchFamily="34" charset="-122"/>
            </a:endParaRPr>
          </a:p>
        </p:txBody>
      </p:sp>
      <p:cxnSp>
        <p:nvCxnSpPr>
          <p:cNvPr id="7" name="直接连接符 6"/>
          <p:cNvCxnSpPr>
            <a:cxnSpLocks noChangeShapeType="1"/>
          </p:cNvCxnSpPr>
          <p:nvPr/>
        </p:nvCxnSpPr>
        <p:spPr bwMode="auto">
          <a:xfrm flipV="1">
            <a:off x="684213" y="1556792"/>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2" name="矩形 1"/>
          <p:cNvSpPr/>
          <p:nvPr/>
        </p:nvSpPr>
        <p:spPr>
          <a:xfrm>
            <a:off x="179512" y="1052736"/>
            <a:ext cx="8964488" cy="523220"/>
          </a:xfrm>
          <a:prstGeom prst="rect">
            <a:avLst/>
          </a:prstGeom>
        </p:spPr>
        <p:txBody>
          <a:bodyPr wrap="square">
            <a:spAutoFit/>
          </a:bodyPr>
          <a:lstStyle/>
          <a:p>
            <a:r>
              <a:rPr lang="zh-CN" altLang="en-US" sz="2800" b="1" dirty="0">
                <a:solidFill>
                  <a:srgbClr val="C70202"/>
                </a:solidFill>
                <a:latin typeface="华文行楷"/>
                <a:ea typeface="华文行楷"/>
                <a:cs typeface="华文行楷"/>
              </a:rPr>
              <a:t>“</a:t>
            </a:r>
            <a:r>
              <a:rPr lang="en-US" altLang="zh-CN" sz="2800" b="1" dirty="0">
                <a:solidFill>
                  <a:srgbClr val="C70202"/>
                </a:solidFill>
                <a:latin typeface="华文行楷"/>
                <a:ea typeface="华文行楷"/>
                <a:cs typeface="华文行楷"/>
              </a:rPr>
              <a:t>111</a:t>
            </a:r>
            <a:r>
              <a:rPr lang="zh-CN" altLang="en-US" sz="2800" b="1" dirty="0">
                <a:solidFill>
                  <a:srgbClr val="C70202"/>
                </a:solidFill>
                <a:latin typeface="华文行楷"/>
                <a:ea typeface="华文行楷"/>
                <a:cs typeface="华文行楷"/>
              </a:rPr>
              <a:t>岁的文化巨匠”</a:t>
            </a:r>
            <a:r>
              <a:rPr lang="en-US" altLang="zh-CN" sz="2800" b="1" dirty="0">
                <a:solidFill>
                  <a:srgbClr val="C70202"/>
                </a:solidFill>
                <a:latin typeface="华文行楷"/>
                <a:ea typeface="华文行楷"/>
                <a:cs typeface="华文行楷"/>
              </a:rPr>
              <a:t>——</a:t>
            </a:r>
            <a:r>
              <a:rPr lang="zh-CN" altLang="en-US" sz="2800" b="1" dirty="0">
                <a:solidFill>
                  <a:srgbClr val="C70202"/>
                </a:solidFill>
                <a:latin typeface="华文行楷"/>
                <a:ea typeface="华文行楷"/>
                <a:cs typeface="华文行楷"/>
              </a:rPr>
              <a:t>周有光档案史料入</a:t>
            </a:r>
            <a:r>
              <a:rPr lang="zh-CN" altLang="en-US" sz="2800" b="1" dirty="0" smtClean="0">
                <a:solidFill>
                  <a:srgbClr val="C70202"/>
                </a:solidFill>
                <a:latin typeface="华文行楷"/>
                <a:ea typeface="华文行楷"/>
                <a:cs typeface="华文行楷"/>
              </a:rPr>
              <a:t>藏</a:t>
            </a:r>
            <a:endParaRPr lang="zh-CN" altLang="en-US" sz="2800" dirty="0">
              <a:solidFill>
                <a:srgbClr val="C70202"/>
              </a:solidFill>
              <a:latin typeface="华文行楷"/>
              <a:ea typeface="华文行楷"/>
              <a:cs typeface="华文行楷"/>
            </a:endParaRPr>
          </a:p>
        </p:txBody>
      </p:sp>
      <p:pic>
        <p:nvPicPr>
          <p:cNvPr id="10" name="图片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9552" y="1700808"/>
            <a:ext cx="2664296" cy="19982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074" name="Picture 2" descr="D:\编展资料保存\馆刊光盘资料\2015年馆刊\“浙江档案馆3.18”文件夹\Links\2015年1月，罗卫东副校长赴京向周有光父子颁聘书.tif"/>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211960" y="3284984"/>
            <a:ext cx="4087862" cy="2625503"/>
          </a:xfrm>
          <a:prstGeom prst="rect">
            <a:avLst/>
          </a:prstGeom>
          <a:noFill/>
        </p:spPr>
      </p:pic>
      <p:sp>
        <p:nvSpPr>
          <p:cNvPr id="11" name="TextBox 10"/>
          <p:cNvSpPr txBox="1"/>
          <p:nvPr/>
        </p:nvSpPr>
        <p:spPr>
          <a:xfrm>
            <a:off x="4139952" y="5877272"/>
            <a:ext cx="3594254" cy="307777"/>
          </a:xfrm>
          <a:prstGeom prst="rect">
            <a:avLst/>
          </a:prstGeom>
          <a:noFill/>
        </p:spPr>
        <p:txBody>
          <a:bodyPr wrap="none" rtlCol="0">
            <a:spAutoFit/>
          </a:bodyPr>
          <a:lstStyle/>
          <a:p>
            <a:r>
              <a:rPr kumimoji="1" lang="zh-CN" altLang="en-US" sz="1400" dirty="0" smtClean="0">
                <a:solidFill>
                  <a:srgbClr val="C00000"/>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罗卫东副校长赴京向周有光父子颁发聘书</a:t>
            </a:r>
            <a:endParaRPr lang="zh-CN" altLang="en-US" sz="1400" dirty="0">
              <a:latin typeface="微软雅黑" pitchFamily="34" charset="-122"/>
              <a:ea typeface="微软雅黑" pitchFamily="34" charset="-122"/>
            </a:endParaRPr>
          </a:p>
        </p:txBody>
      </p:sp>
      <p:pic>
        <p:nvPicPr>
          <p:cNvPr id="13"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57158" y="3786190"/>
            <a:ext cx="2334180" cy="2854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矩形 13"/>
          <p:cNvSpPr/>
          <p:nvPr/>
        </p:nvSpPr>
        <p:spPr>
          <a:xfrm>
            <a:off x="2786050" y="4071942"/>
            <a:ext cx="1169876" cy="1815882"/>
          </a:xfrm>
          <a:prstGeom prst="rect">
            <a:avLst/>
          </a:prstGeom>
        </p:spPr>
        <p:txBody>
          <a:bodyPr wrap="square">
            <a:spAutoFit/>
          </a:bodyPr>
          <a:lstStyle/>
          <a:p>
            <a:r>
              <a:rPr lang="zh-CN" altLang="en-US" sz="1400" dirty="0" smtClean="0">
                <a:solidFill>
                  <a:srgbClr val="C00000"/>
                </a:solidFill>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中国社会科学院研究员张森根、</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周有光文集</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编辑叶芳向浙大捐赠周有光史料</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xmlns="" val="4669420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714520" y="188640"/>
            <a:ext cx="7105952" cy="29563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srcRect/>
          <a:stretch>
            <a:fillRect/>
          </a:stretch>
        </p:blipFill>
        <p:spPr bwMode="auto">
          <a:xfrm>
            <a:off x="166348" y="2564904"/>
            <a:ext cx="3037958" cy="4293096"/>
          </a:xfrm>
          <a:prstGeom prst="rect">
            <a:avLst/>
          </a:prstGeom>
          <a:noFill/>
          <a:ln w="9525">
            <a:noFill/>
            <a:miter lim="800000"/>
            <a:headEnd/>
            <a:tailEnd/>
          </a:ln>
          <a:effectLst>
            <a:glow rad="1397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矩形 2"/>
          <p:cNvSpPr/>
          <p:nvPr/>
        </p:nvSpPr>
        <p:spPr>
          <a:xfrm>
            <a:off x="179512" y="502801"/>
            <a:ext cx="1505265" cy="2062103"/>
          </a:xfrm>
          <a:prstGeom prst="rect">
            <a:avLst/>
          </a:prstGeom>
        </p:spPr>
        <p:txBody>
          <a:bodyPr wrap="square">
            <a:spAutoFit/>
          </a:bodyPr>
          <a:lstStyle/>
          <a:p>
            <a:r>
              <a:rPr lang="zh-CN" altLang="en-US" sz="1600" dirty="0" smtClean="0">
                <a:solidFill>
                  <a:srgbClr val="C00000"/>
                </a:solidFill>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浙江大学</a:t>
            </a:r>
            <a:r>
              <a:rPr lang="zh-CN" altLang="en-US" sz="1400" dirty="0">
                <a:latin typeface="微软雅黑" pitchFamily="34" charset="-122"/>
                <a:ea typeface="微软雅黑" pitchFamily="34" charset="-122"/>
              </a:rPr>
              <a:t>周有光语言文字学研究中心</a:t>
            </a:r>
            <a:r>
              <a:rPr lang="zh-CN" altLang="en-US" sz="1400" dirty="0" smtClean="0">
                <a:latin typeface="微软雅黑" pitchFamily="34" charset="-122"/>
                <a:ea typeface="微软雅黑" pitchFamily="34" charset="-122"/>
              </a:rPr>
              <a:t>成立，致力于传承发扬周有光先生</a:t>
            </a:r>
            <a:r>
              <a:rPr lang="zh-CN" altLang="en-US" sz="1400" dirty="0">
                <a:latin typeface="微软雅黑" pitchFamily="34" charset="-122"/>
                <a:ea typeface="微软雅黑" pitchFamily="34" charset="-122"/>
              </a:rPr>
              <a:t>的学术精神和治学态度</a:t>
            </a:r>
            <a:r>
              <a:rPr lang="zh-CN" altLang="en-US" sz="1400" dirty="0" smtClean="0">
                <a:latin typeface="微软雅黑" pitchFamily="34" charset="-122"/>
                <a:ea typeface="微软雅黑" pitchFamily="34" charset="-122"/>
              </a:rPr>
              <a:t>，推动</a:t>
            </a:r>
            <a:r>
              <a:rPr lang="zh-CN" altLang="en-US" sz="1400" dirty="0">
                <a:latin typeface="微软雅黑" pitchFamily="34" charset="-122"/>
                <a:ea typeface="微软雅黑" pitchFamily="34" charset="-122"/>
              </a:rPr>
              <a:t>中国语文现代化事业的繁荣发展。</a:t>
            </a:r>
          </a:p>
        </p:txBody>
      </p:sp>
      <p:pic>
        <p:nvPicPr>
          <p:cNvPr id="4099" name="Picture 3"/>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3650276" y="3395571"/>
            <a:ext cx="1670856" cy="2625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351296" y="6074132"/>
            <a:ext cx="2372832" cy="523220"/>
          </a:xfrm>
          <a:prstGeom prst="rect">
            <a:avLst/>
          </a:prstGeom>
          <a:noFill/>
        </p:spPr>
        <p:txBody>
          <a:bodyPr wrap="square" rtlCol="0">
            <a:spAutoFit/>
          </a:bodyPr>
          <a:lstStyle/>
          <a:p>
            <a:r>
              <a:rPr lang="zh-CN" altLang="en-US" sz="1400" dirty="0">
                <a:solidFill>
                  <a:srgbClr val="C00000"/>
                </a:solidFill>
                <a:latin typeface="微软雅黑" pitchFamily="34" charset="-122"/>
                <a:ea typeface="微软雅黑" pitchFamily="34" charset="-122"/>
              </a:rPr>
              <a:t>▲</a:t>
            </a:r>
            <a:r>
              <a:rPr lang="zh-CN" altLang="en-US" sz="1400" dirty="0">
                <a:latin typeface="微软雅黑" pitchFamily="34" charset="-122"/>
                <a:ea typeface="微软雅黑" pitchFamily="34" charset="-122"/>
              </a:rPr>
              <a:t>浙江大学出版社</a:t>
            </a:r>
            <a:r>
              <a:rPr lang="zh-CN" altLang="en-US" sz="1400" dirty="0" smtClean="0">
                <a:latin typeface="微软雅黑" pitchFamily="34" charset="-122"/>
                <a:ea typeface="微软雅黑" pitchFamily="34" charset="-122"/>
              </a:rPr>
              <a:t>出版</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逝年</a:t>
            </a:r>
            <a:r>
              <a:rPr lang="zh-CN" altLang="en-US" sz="1400" dirty="0">
                <a:latin typeface="微软雅黑" pitchFamily="34" charset="-122"/>
                <a:ea typeface="微软雅黑" pitchFamily="34" charset="-122"/>
              </a:rPr>
              <a:t>如</a:t>
            </a:r>
            <a:r>
              <a:rPr lang="zh-CN" altLang="en-US" sz="1400" dirty="0" smtClean="0">
                <a:latin typeface="微软雅黑" pitchFamily="34" charset="-122"/>
                <a:ea typeface="微软雅黑" pitchFamily="34" charset="-122"/>
              </a:rPr>
              <a:t>水</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周有光</a:t>
            </a:r>
            <a:r>
              <a:rPr lang="zh-CN" altLang="en-US" sz="1400" dirty="0">
                <a:latin typeface="微软雅黑" pitchFamily="34" charset="-122"/>
                <a:ea typeface="微软雅黑" pitchFamily="34" charset="-122"/>
              </a:rPr>
              <a:t>百年口述</a:t>
            </a:r>
            <a:r>
              <a:rPr lang="en-US" alt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pic>
        <p:nvPicPr>
          <p:cNvPr id="10" name="图片 9"/>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5857884" y="2714620"/>
            <a:ext cx="2520280" cy="2735074"/>
          </a:xfrm>
          <a:prstGeom prst="rect">
            <a:avLst/>
          </a:prstGeom>
          <a:effectLst>
            <a:innerShdw blurRad="114300">
              <a:prstClr val="black"/>
            </a:innerShdw>
          </a:effectLst>
        </p:spPr>
      </p:pic>
      <p:pic>
        <p:nvPicPr>
          <p:cNvPr id="11" name="图片 10" descr="语文书简：周有光与苏培成通信集   立体书影.jp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7429520" y="4857760"/>
            <a:ext cx="1357322" cy="1928826"/>
          </a:xfrm>
          <a:prstGeom prst="rect">
            <a:avLst/>
          </a:prstGeom>
          <a:ln>
            <a:noFill/>
          </a:ln>
          <a:effectLst>
            <a:outerShdw blurRad="190500" algn="tl" rotWithShape="0">
              <a:srgbClr val="000000">
                <a:alpha val="70000"/>
              </a:srgbClr>
            </a:outerShdw>
          </a:effectLst>
        </p:spPr>
      </p:pic>
      <p:sp>
        <p:nvSpPr>
          <p:cNvPr id="12" name="矩形 11"/>
          <p:cNvSpPr/>
          <p:nvPr/>
        </p:nvSpPr>
        <p:spPr>
          <a:xfrm>
            <a:off x="6143636" y="5572140"/>
            <a:ext cx="1143008" cy="954107"/>
          </a:xfrm>
          <a:prstGeom prst="rect">
            <a:avLst/>
          </a:prstGeom>
        </p:spPr>
        <p:txBody>
          <a:bodyPr wrap="square">
            <a:spAutoFit/>
          </a:bodyPr>
          <a:lstStyle/>
          <a:p>
            <a:r>
              <a:rPr kumimoji="1" lang="zh-CN" altLang="en-US" sz="1400" dirty="0" smtClean="0">
                <a:solidFill>
                  <a:srgbClr val="C00000"/>
                </a:solidFill>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苏培成教授捐赠周有书信史料，现已出版</a:t>
            </a:r>
            <a:endParaRPr lang="zh-CN" altLang="en-US" sz="1400" dirty="0"/>
          </a:p>
        </p:txBody>
      </p:sp>
    </p:spTree>
    <p:extLst>
      <p:ext uri="{BB962C8B-B14F-4D97-AF65-F5344CB8AC3E}">
        <p14:creationId xmlns:p14="http://schemas.microsoft.com/office/powerpoint/2010/main" xmlns="" val="345223830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PPT背景.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12" y="0"/>
            <a:ext cx="9144000" cy="6850063"/>
          </a:xfrm>
          <a:prstGeom prst="rect">
            <a:avLst/>
          </a:prstGeom>
          <a:noFill/>
          <a:ln w="9525">
            <a:noFill/>
            <a:miter lim="800000"/>
            <a:headEnd/>
            <a:tailEnd/>
          </a:ln>
        </p:spPr>
      </p:pic>
      <p:sp>
        <p:nvSpPr>
          <p:cNvPr id="8" name="内容占位符 2"/>
          <p:cNvSpPr txBox="1">
            <a:spLocks/>
          </p:cNvSpPr>
          <p:nvPr/>
        </p:nvSpPr>
        <p:spPr bwMode="auto">
          <a:xfrm>
            <a:off x="582035" y="1728374"/>
            <a:ext cx="7950405" cy="2514600"/>
          </a:xfrm>
          <a:prstGeom prst="rect">
            <a:avLst/>
          </a:prstGeom>
          <a:noFill/>
          <a:ln w="9525">
            <a:noFill/>
            <a:miter lim="800000"/>
            <a:headEnd/>
            <a:tailEnd/>
          </a:ln>
          <a:effectLst/>
        </p:spPr>
        <p:txBody>
          <a:bodyPr/>
          <a:lstStyle/>
          <a:p>
            <a:pPr marL="0" lvl="1">
              <a:spcBef>
                <a:spcPts val="0"/>
              </a:spcBef>
              <a:buClr>
                <a:srgbClr val="3CA051"/>
              </a:buClr>
              <a:defRPr/>
            </a:pPr>
            <a:r>
              <a:rPr lang="en-US" altLang="zh-CN" b="1" dirty="0" smtClean="0"/>
              <a:t>      </a:t>
            </a:r>
            <a:r>
              <a:rPr lang="zh-CN" altLang="zh-CN" b="1" dirty="0" smtClean="0"/>
              <a:t>李崧峻</a:t>
            </a:r>
            <a:r>
              <a:rPr lang="zh-CN" altLang="zh-CN" b="1" dirty="0"/>
              <a:t>先生将其祖父李辅燿手稿日记共六十二本及其他</a:t>
            </a:r>
            <a:r>
              <a:rPr lang="zh-CN" altLang="zh-CN" b="1" dirty="0" smtClean="0"/>
              <a:t>手稿</a:t>
            </a:r>
            <a:r>
              <a:rPr lang="zh-CN" altLang="en-US" b="1" dirty="0" smtClean="0"/>
              <a:t>近百件</a:t>
            </a:r>
            <a:r>
              <a:rPr lang="zh-CN" altLang="zh-CN" b="1" dirty="0" smtClean="0"/>
              <a:t>捐</a:t>
            </a:r>
            <a:r>
              <a:rPr lang="zh-CN" altLang="en-US" b="1" dirty="0" smtClean="0"/>
              <a:t>赠</a:t>
            </a:r>
            <a:r>
              <a:rPr lang="zh-CN" altLang="zh-CN" b="1" dirty="0" smtClean="0"/>
              <a:t>给</a:t>
            </a:r>
            <a:r>
              <a:rPr lang="zh-CN" altLang="zh-CN" b="1" dirty="0"/>
              <a:t>浙江大学档案馆</a:t>
            </a:r>
            <a:r>
              <a:rPr lang="zh-CN" altLang="zh-CN" b="1" dirty="0" smtClean="0"/>
              <a:t>，于</a:t>
            </a:r>
            <a:r>
              <a:rPr lang="zh-CN" altLang="zh-CN" b="1" dirty="0"/>
              <a:t>当年</a:t>
            </a:r>
            <a:r>
              <a:rPr lang="en-US" altLang="zh-CN" b="1" dirty="0"/>
              <a:t>12</a:t>
            </a:r>
            <a:r>
              <a:rPr lang="zh-CN" altLang="zh-CN" b="1" dirty="0"/>
              <a:t>月影印出版《李辅燿日记》，举行出版首发仪式。</a:t>
            </a:r>
            <a:endParaRPr lang="en-US" altLang="zh-CN" b="1" kern="0" dirty="0">
              <a:latin typeface="微软雅黑" pitchFamily="34" charset="-122"/>
              <a:ea typeface="微软雅黑" pitchFamily="34" charset="-122"/>
            </a:endParaRPr>
          </a:p>
        </p:txBody>
      </p:sp>
      <p:cxnSp>
        <p:nvCxnSpPr>
          <p:cNvPr id="7" name="直接连接符 6"/>
          <p:cNvCxnSpPr>
            <a:cxnSpLocks noChangeShapeType="1"/>
          </p:cNvCxnSpPr>
          <p:nvPr/>
        </p:nvCxnSpPr>
        <p:spPr bwMode="auto">
          <a:xfrm flipV="1">
            <a:off x="107504" y="1556792"/>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2" name="矩形 1"/>
          <p:cNvSpPr/>
          <p:nvPr/>
        </p:nvSpPr>
        <p:spPr>
          <a:xfrm>
            <a:off x="-36512" y="1052736"/>
            <a:ext cx="9145016" cy="523220"/>
          </a:xfrm>
          <a:prstGeom prst="rect">
            <a:avLst/>
          </a:prstGeom>
        </p:spPr>
        <p:txBody>
          <a:bodyPr wrap="square">
            <a:spAutoFit/>
          </a:bodyPr>
          <a:lstStyle/>
          <a:p>
            <a:r>
              <a:rPr lang="zh-CN" altLang="en-US" sz="2800" b="1" dirty="0">
                <a:solidFill>
                  <a:srgbClr val="C70202"/>
                </a:solidFill>
                <a:latin typeface="华文行楷"/>
                <a:ea typeface="华文行楷"/>
                <a:cs typeface="华文行楷"/>
              </a:rPr>
              <a:t>近百本日记汇聚浙江情怀”</a:t>
            </a:r>
            <a:r>
              <a:rPr lang="en-US" altLang="zh-CN" sz="2800" b="1" dirty="0">
                <a:solidFill>
                  <a:srgbClr val="C70202"/>
                </a:solidFill>
                <a:latin typeface="华文行楷"/>
                <a:ea typeface="华文行楷"/>
                <a:cs typeface="华文行楷"/>
              </a:rPr>
              <a:t>——</a:t>
            </a:r>
            <a:r>
              <a:rPr lang="zh-CN" altLang="en-US" sz="2800" b="1" dirty="0">
                <a:solidFill>
                  <a:srgbClr val="C70202"/>
                </a:solidFill>
                <a:latin typeface="华文行楷"/>
                <a:ea typeface="华文行楷"/>
                <a:cs typeface="华文行楷"/>
              </a:rPr>
              <a:t>晚清官员李辅</a:t>
            </a:r>
            <a:r>
              <a:rPr lang="zh-CN" altLang="en-US" sz="2800" b="1" dirty="0">
                <a:solidFill>
                  <a:srgbClr val="C70202"/>
                </a:solidFill>
                <a:latin typeface="楷体" pitchFamily="49" charset="-122"/>
                <a:ea typeface="楷体" pitchFamily="49" charset="-122"/>
                <a:cs typeface="华文行楷"/>
              </a:rPr>
              <a:t>燿</a:t>
            </a:r>
            <a:r>
              <a:rPr lang="zh-CN" altLang="en-US" sz="2800" b="1" dirty="0">
                <a:solidFill>
                  <a:srgbClr val="C70202"/>
                </a:solidFill>
                <a:latin typeface="华文行楷"/>
                <a:ea typeface="华文行楷"/>
                <a:cs typeface="华文行楷"/>
              </a:rPr>
              <a:t>日记入藏</a:t>
            </a:r>
            <a:endParaRPr lang="zh-CN" altLang="en-US" sz="2800" dirty="0">
              <a:solidFill>
                <a:srgbClr val="C70202"/>
              </a:solidFill>
              <a:latin typeface="华文行楷"/>
              <a:ea typeface="华文行楷"/>
              <a:cs typeface="华文行楷"/>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512" y="2985674"/>
            <a:ext cx="9151614" cy="3012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70190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PPT背景.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12" y="0"/>
            <a:ext cx="9144000" cy="6850063"/>
          </a:xfrm>
          <a:prstGeom prst="rect">
            <a:avLst/>
          </a:prstGeom>
          <a:noFill/>
          <a:ln w="9525">
            <a:noFill/>
            <a:miter lim="800000"/>
            <a:headEnd/>
            <a:tailEnd/>
          </a:ln>
        </p:spPr>
      </p:pic>
      <p:sp>
        <p:nvSpPr>
          <p:cNvPr id="8" name="内容占位符 2"/>
          <p:cNvSpPr txBox="1">
            <a:spLocks/>
          </p:cNvSpPr>
          <p:nvPr/>
        </p:nvSpPr>
        <p:spPr bwMode="auto">
          <a:xfrm>
            <a:off x="582035" y="1778496"/>
            <a:ext cx="7950405" cy="2514600"/>
          </a:xfrm>
          <a:prstGeom prst="rect">
            <a:avLst/>
          </a:prstGeom>
          <a:noFill/>
          <a:ln w="9525">
            <a:noFill/>
            <a:miter lim="800000"/>
            <a:headEnd/>
            <a:tailEnd/>
          </a:ln>
          <a:effectLst/>
        </p:spPr>
        <p:txBody>
          <a:bodyPr/>
          <a:lstStyle/>
          <a:p>
            <a:pPr marL="0" lvl="1">
              <a:spcBef>
                <a:spcPts val="0"/>
              </a:spcBef>
              <a:buClr>
                <a:srgbClr val="3CA051"/>
              </a:buClr>
              <a:defRPr/>
            </a:pPr>
            <a:r>
              <a:rPr lang="zh-CN" altLang="en-US" b="1" dirty="0" smtClean="0"/>
              <a:t>         浙江大学档案馆现存</a:t>
            </a:r>
            <a:r>
              <a:rPr lang="zh-CN" altLang="en-US" b="1" dirty="0"/>
              <a:t>李浩培用过的珍贵法学工具书近</a:t>
            </a:r>
            <a:r>
              <a:rPr lang="en-US" altLang="zh-CN" b="1" dirty="0" smtClean="0"/>
              <a:t>3000</a:t>
            </a:r>
            <a:r>
              <a:rPr lang="zh-CN" altLang="en-US" b="1" dirty="0" smtClean="0"/>
              <a:t>余册</a:t>
            </a:r>
            <a:r>
              <a:rPr lang="zh-CN" altLang="en-US" b="1" dirty="0"/>
              <a:t>，</a:t>
            </a:r>
            <a:r>
              <a:rPr lang="en-US" altLang="zh-CN" b="1" dirty="0"/>
              <a:t>《</a:t>
            </a:r>
            <a:r>
              <a:rPr lang="zh-CN" altLang="en-US" b="1" dirty="0"/>
              <a:t>国际私法</a:t>
            </a:r>
            <a:r>
              <a:rPr lang="en-US" altLang="zh-CN" b="1" dirty="0"/>
              <a:t>》</a:t>
            </a:r>
            <a:r>
              <a:rPr lang="zh-CN" altLang="en-US" b="1" dirty="0"/>
              <a:t>、</a:t>
            </a:r>
            <a:r>
              <a:rPr lang="en-US" altLang="zh-CN" b="1" dirty="0"/>
              <a:t>《</a:t>
            </a:r>
            <a:r>
              <a:rPr lang="zh-CN" altLang="en-US" b="1" dirty="0"/>
              <a:t>条约法概论</a:t>
            </a:r>
            <a:r>
              <a:rPr lang="en-US" altLang="zh-CN" b="1" dirty="0"/>
              <a:t>》</a:t>
            </a:r>
            <a:r>
              <a:rPr lang="zh-CN" altLang="en-US" b="1" dirty="0"/>
              <a:t>等手稿、信件</a:t>
            </a:r>
            <a:r>
              <a:rPr lang="en-US" altLang="zh-CN" b="1" dirty="0"/>
              <a:t>5000</a:t>
            </a:r>
            <a:r>
              <a:rPr lang="zh-CN" altLang="en-US" b="1" dirty="0"/>
              <a:t>余页。学校为其立像、建立个人网站、独立名人展厅。</a:t>
            </a:r>
            <a:endParaRPr lang="en-US" altLang="zh-CN" b="1" kern="0" dirty="0">
              <a:latin typeface="微软雅黑" pitchFamily="34" charset="-122"/>
              <a:ea typeface="微软雅黑" pitchFamily="34" charset="-122"/>
            </a:endParaRPr>
          </a:p>
        </p:txBody>
      </p:sp>
      <p:cxnSp>
        <p:nvCxnSpPr>
          <p:cNvPr id="7" name="直接连接符 6"/>
          <p:cNvCxnSpPr>
            <a:cxnSpLocks noChangeShapeType="1"/>
          </p:cNvCxnSpPr>
          <p:nvPr/>
        </p:nvCxnSpPr>
        <p:spPr bwMode="auto">
          <a:xfrm flipV="1">
            <a:off x="107504" y="1556792"/>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2" name="矩形 1"/>
          <p:cNvSpPr/>
          <p:nvPr/>
        </p:nvSpPr>
        <p:spPr>
          <a:xfrm>
            <a:off x="-36512" y="1052736"/>
            <a:ext cx="9145016" cy="523220"/>
          </a:xfrm>
          <a:prstGeom prst="rect">
            <a:avLst/>
          </a:prstGeom>
        </p:spPr>
        <p:txBody>
          <a:bodyPr wrap="square">
            <a:spAutoFit/>
          </a:bodyPr>
          <a:lstStyle/>
          <a:p>
            <a:r>
              <a:rPr lang="zh-CN" altLang="en-US" sz="2800" b="1" dirty="0">
                <a:solidFill>
                  <a:srgbClr val="C70202"/>
                </a:solidFill>
                <a:latin typeface="华文行楷"/>
                <a:ea typeface="华文行楷"/>
                <a:cs typeface="华文行楷"/>
              </a:rPr>
              <a:t>国际法学家</a:t>
            </a:r>
            <a:r>
              <a:rPr lang="en-US" altLang="zh-CN" sz="2800" b="1" dirty="0">
                <a:solidFill>
                  <a:srgbClr val="C70202"/>
                </a:solidFill>
                <a:latin typeface="华文行楷"/>
                <a:ea typeface="华文行楷"/>
                <a:cs typeface="华文行楷"/>
              </a:rPr>
              <a:t>——</a:t>
            </a:r>
            <a:r>
              <a:rPr lang="zh-CN" altLang="en-US" sz="2800" b="1" dirty="0">
                <a:solidFill>
                  <a:srgbClr val="C70202"/>
                </a:solidFill>
                <a:latin typeface="华文行楷"/>
                <a:ea typeface="华文行楷"/>
                <a:cs typeface="华文行楷"/>
              </a:rPr>
              <a:t>李浩培档案史料入藏</a:t>
            </a:r>
            <a:endParaRPr lang="zh-CN" altLang="en-US" sz="2800" dirty="0">
              <a:solidFill>
                <a:srgbClr val="C70202"/>
              </a:solidFill>
              <a:latin typeface="华文行楷"/>
              <a:ea typeface="华文行楷"/>
              <a:cs typeface="华文行楷"/>
            </a:endParaRPr>
          </a:p>
        </p:txBody>
      </p:sp>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149346" y="2780928"/>
            <a:ext cx="2777130" cy="3816424"/>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组合 11"/>
          <p:cNvGrpSpPr/>
          <p:nvPr/>
        </p:nvGrpSpPr>
        <p:grpSpPr>
          <a:xfrm>
            <a:off x="2627784" y="3573016"/>
            <a:ext cx="6408712" cy="2245166"/>
            <a:chOff x="2699792" y="3573016"/>
            <a:chExt cx="6408712" cy="2245166"/>
          </a:xfrm>
        </p:grpSpPr>
        <p:pic>
          <p:nvPicPr>
            <p:cNvPr id="9"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699792" y="3573016"/>
              <a:ext cx="3026297" cy="22451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Picture 3" descr="C:\Users\Administrator\Desktop\照片\DSC00113.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760133" y="3573016"/>
              <a:ext cx="3348371" cy="2232248"/>
            </a:xfrm>
            <a:prstGeom prst="rect">
              <a:avLst/>
            </a:prstGeom>
            <a:noFill/>
          </p:spPr>
        </p:pic>
      </p:grpSp>
      <p:sp>
        <p:nvSpPr>
          <p:cNvPr id="13" name="TextBox 12"/>
          <p:cNvSpPr txBox="1"/>
          <p:nvPr/>
        </p:nvSpPr>
        <p:spPr>
          <a:xfrm>
            <a:off x="5724128" y="5805264"/>
            <a:ext cx="1980029"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李浩培个人史料陈列室</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xmlns="" val="88811956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0062"/>
          </a:xfrm>
          <a:prstGeom prst="rect">
            <a:avLst/>
          </a:prstGeom>
          <a:solidFill>
            <a:srgbClr val="FF3300"/>
          </a:solidFill>
          <a:ln w="9525">
            <a:noFill/>
            <a:miter lim="800000"/>
            <a:headEnd/>
            <a:tailEnd/>
          </a:ln>
        </p:spPr>
      </p:pic>
      <p:sp>
        <p:nvSpPr>
          <p:cNvPr id="8" name="Text Box 14"/>
          <p:cNvSpPr txBox="1">
            <a:spLocks noChangeArrowheads="1"/>
          </p:cNvSpPr>
          <p:nvPr/>
        </p:nvSpPr>
        <p:spPr bwMode="auto">
          <a:xfrm>
            <a:off x="0" y="6338888"/>
            <a:ext cx="3552825" cy="519112"/>
          </a:xfrm>
          <a:prstGeom prst="rect">
            <a:avLst/>
          </a:prstGeom>
          <a:noFill/>
          <a:ln w="9525">
            <a:noFill/>
            <a:miter lim="800000"/>
            <a:headEnd/>
            <a:tailEnd/>
          </a:ln>
        </p:spPr>
        <p:txBody>
          <a:bodyPr wrap="none">
            <a:spAutoFit/>
          </a:bodyPr>
          <a:lstStyle/>
          <a:p>
            <a:r>
              <a:rPr lang="zh-CN" altLang="en-US" sz="2800" b="1" dirty="0">
                <a:solidFill>
                  <a:srgbClr val="990000"/>
                </a:solidFill>
                <a:latin typeface="华文行楷" pitchFamily="2" charset="-122"/>
                <a:ea typeface="华文行楷" pitchFamily="2" charset="-122"/>
              </a:rPr>
              <a:t>精诚  联动  汇聚  传承</a:t>
            </a:r>
          </a:p>
        </p:txBody>
      </p:sp>
      <p:sp>
        <p:nvSpPr>
          <p:cNvPr id="9" name="TextBox 8"/>
          <p:cNvSpPr txBox="1">
            <a:spLocks noChangeArrowheads="1"/>
          </p:cNvSpPr>
          <p:nvPr/>
        </p:nvSpPr>
        <p:spPr bwMode="auto">
          <a:xfrm>
            <a:off x="0" y="5764233"/>
            <a:ext cx="1692275" cy="522287"/>
          </a:xfrm>
          <a:prstGeom prst="rect">
            <a:avLst/>
          </a:prstGeom>
          <a:noFill/>
          <a:ln w="9525">
            <a:noFill/>
            <a:miter lim="800000"/>
            <a:headEnd/>
            <a:tailEnd/>
          </a:ln>
        </p:spPr>
        <p:txBody>
          <a:bodyPr>
            <a:spAutoFit/>
          </a:bodyPr>
          <a:lstStyle/>
          <a:p>
            <a:r>
              <a:rPr lang="zh-CN" altLang="en-US" sz="1400">
                <a:latin typeface="微软雅黑" pitchFamily="34" charset="-122"/>
                <a:ea typeface="微软雅黑" pitchFamily="34" charset="-122"/>
              </a:rPr>
              <a:t>档案馆工作人员整理胡建雄工作笔记</a:t>
            </a:r>
          </a:p>
        </p:txBody>
      </p:sp>
      <p:pic>
        <p:nvPicPr>
          <p:cNvPr id="10" name="Picture 2" descr="C:\Users\Administrator\Desktop\照片\DSC00112.JPG"/>
          <p:cNvPicPr>
            <a:picLocks noChangeAspect="1" noChangeArrowheads="1"/>
          </p:cNvPicPr>
          <p:nvPr/>
        </p:nvPicPr>
        <p:blipFill>
          <a:blip r:embed="rId3" cstate="email">
            <a:extLst>
              <a:ext uri="{28A0092B-C50C-407E-A947-70E740481C1C}">
                <a14:useLocalDpi xmlns:a14="http://schemas.microsoft.com/office/drawing/2010/main" xmlns=""/>
              </a:ext>
            </a:extLst>
          </a:blip>
          <a:srcRect t="-3333" b="-3333"/>
          <a:stretch>
            <a:fillRect/>
          </a:stretch>
        </p:blipFill>
        <p:spPr bwMode="auto">
          <a:xfrm>
            <a:off x="6210957" y="3687592"/>
            <a:ext cx="2951150" cy="2079473"/>
          </a:xfrm>
          <a:prstGeom prst="rect">
            <a:avLst/>
          </a:prstGeom>
          <a:ln>
            <a:noFill/>
          </a:ln>
          <a:effectLst>
            <a:outerShdw blurRad="292100" dist="139700" dir="2700000" algn="tl" rotWithShape="0">
              <a:srgbClr val="333333">
                <a:alpha val="65000"/>
              </a:srgbClr>
            </a:outerShdw>
          </a:effectLst>
        </p:spPr>
      </p:pic>
      <p:sp>
        <p:nvSpPr>
          <p:cNvPr id="11" name="TextBox 11"/>
          <p:cNvSpPr txBox="1">
            <a:spLocks noChangeArrowheads="1"/>
          </p:cNvSpPr>
          <p:nvPr/>
        </p:nvSpPr>
        <p:spPr bwMode="auto">
          <a:xfrm>
            <a:off x="1763713" y="5764233"/>
            <a:ext cx="2016125" cy="307975"/>
          </a:xfrm>
          <a:prstGeom prst="rect">
            <a:avLst/>
          </a:prstGeom>
          <a:noFill/>
          <a:ln w="9525">
            <a:noFill/>
            <a:miter lim="800000"/>
            <a:headEnd/>
            <a:tailEnd/>
          </a:ln>
        </p:spPr>
        <p:txBody>
          <a:bodyPr>
            <a:spAutoFit/>
          </a:bodyPr>
          <a:lstStyle/>
          <a:p>
            <a:r>
              <a:rPr lang="zh-CN" altLang="en-US" sz="1400">
                <a:latin typeface="微软雅黑" pitchFamily="34" charset="-122"/>
                <a:ea typeface="微软雅黑" pitchFamily="34" charset="-122"/>
              </a:rPr>
              <a:t>路甬祥捐赠的个人档案</a:t>
            </a:r>
          </a:p>
        </p:txBody>
      </p:sp>
      <p:sp>
        <p:nvSpPr>
          <p:cNvPr id="12" name="TextBox 12"/>
          <p:cNvSpPr txBox="1">
            <a:spLocks noChangeArrowheads="1"/>
          </p:cNvSpPr>
          <p:nvPr/>
        </p:nvSpPr>
        <p:spPr bwMode="auto">
          <a:xfrm>
            <a:off x="6516688" y="5672158"/>
            <a:ext cx="2627312" cy="523875"/>
          </a:xfrm>
          <a:prstGeom prst="rect">
            <a:avLst/>
          </a:prstGeom>
          <a:noFill/>
          <a:ln w="9525">
            <a:noFill/>
            <a:miter lim="800000"/>
            <a:headEnd/>
            <a:tailEnd/>
          </a:ln>
        </p:spPr>
        <p:txBody>
          <a:bodyPr>
            <a:spAutoFit/>
          </a:bodyPr>
          <a:lstStyle/>
          <a:p>
            <a:r>
              <a:rPr lang="zh-CN" altLang="en-US" sz="1400">
                <a:latin typeface="微软雅黑" pitchFamily="34" charset="-122"/>
                <a:ea typeface="微软雅黑" pitchFamily="34" charset="-122"/>
              </a:rPr>
              <a:t>浙大档案馆设立的谈家桢院士史料陈列室</a:t>
            </a:r>
          </a:p>
        </p:txBody>
      </p:sp>
      <p:pic>
        <p:nvPicPr>
          <p:cNvPr id="13" name="Picture 5" descr="H:\展览资料\2016.5两弹一星展览\展览照片素材\王淦昌\13.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72000" y="3748135"/>
            <a:ext cx="1554801" cy="1943073"/>
          </a:xfrm>
          <a:prstGeom prst="rect">
            <a:avLst/>
          </a:prstGeom>
          <a:ln>
            <a:noFill/>
          </a:ln>
          <a:effectLst>
            <a:outerShdw blurRad="292100" dist="139700" dir="2700000" algn="tl" rotWithShape="0">
              <a:srgbClr val="333333">
                <a:alpha val="65000"/>
              </a:srgbClr>
            </a:outerShdw>
          </a:effectLst>
        </p:spPr>
      </p:pic>
      <p:sp>
        <p:nvSpPr>
          <p:cNvPr id="14" name="TextBox 16"/>
          <p:cNvSpPr txBox="1">
            <a:spLocks noChangeArrowheads="1"/>
          </p:cNvSpPr>
          <p:nvPr/>
        </p:nvSpPr>
        <p:spPr bwMode="auto">
          <a:xfrm>
            <a:off x="4500563" y="5691208"/>
            <a:ext cx="1800225" cy="523875"/>
          </a:xfrm>
          <a:prstGeom prst="rect">
            <a:avLst/>
          </a:prstGeom>
          <a:noFill/>
          <a:ln w="9525">
            <a:noFill/>
            <a:miter lim="800000"/>
            <a:headEnd/>
            <a:tailEnd/>
          </a:ln>
        </p:spPr>
        <p:txBody>
          <a:bodyPr>
            <a:spAutoFit/>
          </a:bodyPr>
          <a:lstStyle/>
          <a:p>
            <a:r>
              <a:rPr lang="zh-CN" altLang="en-US" sz="1400">
                <a:latin typeface="微软雅黑" pitchFamily="34" charset="-122"/>
                <a:ea typeface="微软雅黑" pitchFamily="34" charset="-122"/>
              </a:rPr>
              <a:t>王淦昌“两弹一星功勋”奖章进馆收藏</a:t>
            </a:r>
          </a:p>
        </p:txBody>
      </p:sp>
      <p:pic>
        <p:nvPicPr>
          <p:cNvPr id="15"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593118" y="3746009"/>
            <a:ext cx="2857520" cy="1973421"/>
          </a:xfrm>
          <a:prstGeom prst="rect">
            <a:avLst/>
          </a:prstGeom>
          <a:ln>
            <a:noFill/>
          </a:ln>
          <a:effectLst>
            <a:outerShdw blurRad="292100" dist="139700" dir="2700000" algn="tl" rotWithShape="0">
              <a:srgbClr val="333333">
                <a:alpha val="65000"/>
              </a:srgbClr>
            </a:outerShdw>
          </a:effectLst>
        </p:spPr>
      </p:pic>
      <p:sp>
        <p:nvSpPr>
          <p:cNvPr id="16" name="TextBox 13"/>
          <p:cNvSpPr txBox="1">
            <a:spLocks noChangeArrowheads="1"/>
          </p:cNvSpPr>
          <p:nvPr/>
        </p:nvSpPr>
        <p:spPr bwMode="auto">
          <a:xfrm>
            <a:off x="468313" y="1214423"/>
            <a:ext cx="8424862" cy="2208297"/>
          </a:xfrm>
          <a:prstGeom prst="rect">
            <a:avLst/>
          </a:prstGeom>
          <a:noFill/>
          <a:ln w="9525">
            <a:noFill/>
            <a:miter lim="800000"/>
            <a:headEnd/>
            <a:tailEnd/>
          </a:ln>
        </p:spPr>
        <p:txBody>
          <a:bodyPr wrap="square">
            <a:spAutoFit/>
          </a:bodyPr>
          <a:lstStyle/>
          <a:p>
            <a:pPr>
              <a:lnSpc>
                <a:spcPct val="125000"/>
              </a:lnSpc>
            </a:pPr>
            <a:r>
              <a:rPr lang="zh-CN" altLang="en-US" sz="2000" b="1" dirty="0">
                <a:solidFill>
                  <a:srgbClr val="CC0000"/>
                </a:solidFill>
                <a:latin typeface="Calibri" pitchFamily="34" charset="0"/>
              </a:rPr>
              <a:t> ●</a:t>
            </a:r>
            <a:r>
              <a:rPr lang="zh-CN" altLang="en-US" sz="2200" dirty="0">
                <a:latin typeface="微软雅黑" pitchFamily="34" charset="-122"/>
                <a:ea typeface="微软雅黑" pitchFamily="34" charset="-122"/>
              </a:rPr>
              <a:t>浙江大学原常务副校长胡建雄将</a:t>
            </a:r>
            <a:r>
              <a:rPr lang="en-US" altLang="zh-CN" sz="2200" dirty="0">
                <a:latin typeface="微软雅黑" pitchFamily="34" charset="-122"/>
                <a:ea typeface="微软雅黑" pitchFamily="34" charset="-122"/>
              </a:rPr>
              <a:t>46</a:t>
            </a:r>
            <a:r>
              <a:rPr lang="zh-CN" altLang="en-US" sz="2200" dirty="0">
                <a:latin typeface="微软雅黑" pitchFamily="34" charset="-122"/>
                <a:ea typeface="微软雅黑" pitchFamily="34" charset="-122"/>
              </a:rPr>
              <a:t>本工作笔记捐赠档案馆</a:t>
            </a:r>
            <a:endParaRPr lang="en-US" altLang="zh-CN" sz="2200" dirty="0">
              <a:latin typeface="微软雅黑" pitchFamily="34" charset="-122"/>
              <a:ea typeface="微软雅黑" pitchFamily="34" charset="-122"/>
            </a:endParaRPr>
          </a:p>
          <a:p>
            <a:pPr>
              <a:lnSpc>
                <a:spcPct val="125000"/>
              </a:lnSpc>
            </a:pPr>
            <a:r>
              <a:rPr lang="zh-CN" altLang="en-US" sz="2200" b="1" dirty="0">
                <a:solidFill>
                  <a:srgbClr val="CC0000"/>
                </a:solidFill>
                <a:latin typeface="Calibri" pitchFamily="34" charset="0"/>
              </a:rPr>
              <a:t> ●</a:t>
            </a:r>
            <a:r>
              <a:rPr lang="zh-CN" altLang="en-US" sz="2200" dirty="0">
                <a:latin typeface="微软雅黑" pitchFamily="34" charset="-122"/>
                <a:ea typeface="微软雅黑" pitchFamily="34" charset="-122"/>
              </a:rPr>
              <a:t>浙江大学原校长、全国人大常委会原副委员长路甬祥向档案馆捐赠其</a:t>
            </a:r>
            <a:r>
              <a:rPr lang="zh-CN" altLang="en-US" sz="2200" dirty="0" smtClean="0">
                <a:latin typeface="微软雅黑" pitchFamily="34" charset="-122"/>
                <a:ea typeface="微软雅黑" pitchFamily="34" charset="-122"/>
              </a:rPr>
              <a:t>个人声像和实物档案</a:t>
            </a:r>
            <a:endParaRPr lang="en-US" altLang="zh-CN" sz="2200" dirty="0">
              <a:latin typeface="微软雅黑" pitchFamily="34" charset="-122"/>
              <a:ea typeface="微软雅黑" pitchFamily="34" charset="-122"/>
            </a:endParaRPr>
          </a:p>
          <a:p>
            <a:pPr>
              <a:lnSpc>
                <a:spcPct val="125000"/>
              </a:lnSpc>
            </a:pPr>
            <a:r>
              <a:rPr lang="zh-CN" altLang="en-US" sz="2200" b="1" dirty="0">
                <a:solidFill>
                  <a:srgbClr val="CC0000"/>
                </a:solidFill>
                <a:latin typeface="Calibri" pitchFamily="34" charset="0"/>
              </a:rPr>
              <a:t> ●</a:t>
            </a:r>
            <a:r>
              <a:rPr lang="zh-CN" altLang="en-US" sz="2200" dirty="0">
                <a:latin typeface="微软雅黑" pitchFamily="34" charset="-122"/>
                <a:ea typeface="微软雅黑" pitchFamily="34" charset="-122"/>
              </a:rPr>
              <a:t>两弹一星元勋王淦昌子女捐赠王淦昌“两弹一星功勋”奖章</a:t>
            </a:r>
            <a:endParaRPr lang="en-US" altLang="zh-CN" sz="2200" dirty="0">
              <a:latin typeface="微软雅黑" pitchFamily="34" charset="-122"/>
              <a:ea typeface="微软雅黑" pitchFamily="34" charset="-122"/>
            </a:endParaRPr>
          </a:p>
          <a:p>
            <a:pPr>
              <a:lnSpc>
                <a:spcPct val="125000"/>
              </a:lnSpc>
            </a:pPr>
            <a:r>
              <a:rPr lang="zh-CN" altLang="en-US" sz="2200" b="1" dirty="0">
                <a:solidFill>
                  <a:srgbClr val="CC0000"/>
                </a:solidFill>
                <a:latin typeface="Calibri" pitchFamily="34" charset="0"/>
              </a:rPr>
              <a:t> ●</a:t>
            </a:r>
            <a:r>
              <a:rPr lang="zh-CN" altLang="en-US" sz="2200" dirty="0">
                <a:latin typeface="微软雅黑" pitchFamily="34" charset="-122"/>
                <a:ea typeface="微软雅黑" pitchFamily="34" charset="-122"/>
              </a:rPr>
              <a:t>著名遗传学家谈家桢院士家属捐赠</a:t>
            </a:r>
            <a:r>
              <a:rPr lang="zh-CN" altLang="en-US" sz="2200" dirty="0" smtClean="0">
                <a:latin typeface="微软雅黑" pitchFamily="34" charset="-122"/>
                <a:ea typeface="微软雅黑" pitchFamily="34" charset="-122"/>
              </a:rPr>
              <a:t>谈家桢</a:t>
            </a:r>
            <a:r>
              <a:rPr lang="en-US" altLang="zh-CN" sz="2200" dirty="0" smtClean="0">
                <a:latin typeface="微软雅黑" pitchFamily="34" charset="-122"/>
                <a:ea typeface="微软雅黑" pitchFamily="34" charset="-122"/>
              </a:rPr>
              <a:t>400</a:t>
            </a:r>
            <a:r>
              <a:rPr lang="zh-CN" altLang="en-US" sz="2200" dirty="0" smtClean="0">
                <a:latin typeface="微软雅黑" pitchFamily="34" charset="-122"/>
                <a:ea typeface="微软雅黑" pitchFamily="34" charset="-122"/>
              </a:rPr>
              <a:t>余件史料</a:t>
            </a:r>
            <a:endParaRPr lang="zh-CN" altLang="en-US" sz="2200" dirty="0">
              <a:latin typeface="Calibri" pitchFamily="34" charset="0"/>
            </a:endParaRPr>
          </a:p>
        </p:txBody>
      </p:sp>
      <p:pic>
        <p:nvPicPr>
          <p:cNvPr id="17" name="Picture 2" descr="C:\Users\Administrator\Desktop\IMG_0227.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0" y="3746476"/>
            <a:ext cx="1500165" cy="1944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551902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7938"/>
            <a:ext cx="9144000" cy="6850062"/>
          </a:xfrm>
          <a:prstGeom prst="rect">
            <a:avLst/>
          </a:prstGeom>
          <a:solidFill>
            <a:srgbClr val="FF3300"/>
          </a:solidFill>
          <a:ln w="9525">
            <a:noFill/>
            <a:miter lim="800000"/>
            <a:headEnd/>
            <a:tailEnd/>
          </a:ln>
        </p:spPr>
      </p:pic>
      <p:sp>
        <p:nvSpPr>
          <p:cNvPr id="34819" name="Rectangle 2"/>
          <p:cNvSpPr txBox="1">
            <a:spLocks noChangeArrowheads="1"/>
          </p:cNvSpPr>
          <p:nvPr/>
        </p:nvSpPr>
        <p:spPr bwMode="auto">
          <a:xfrm>
            <a:off x="611188" y="1628800"/>
            <a:ext cx="7748587" cy="682625"/>
          </a:xfrm>
          <a:prstGeom prst="rect">
            <a:avLst/>
          </a:prstGeom>
          <a:noFill/>
          <a:ln w="9525">
            <a:noFill/>
            <a:miter lim="800000"/>
            <a:headEnd/>
            <a:tailEnd/>
          </a:ln>
        </p:spPr>
        <p:txBody>
          <a:bodyPr anchor="ctr"/>
          <a:lstStyle/>
          <a:p>
            <a:pPr>
              <a:lnSpc>
                <a:spcPct val="80000"/>
              </a:lnSpc>
            </a:pPr>
            <a:r>
              <a:rPr lang="zh-CN" altLang="en-US" sz="3600" b="1" dirty="0">
                <a:solidFill>
                  <a:srgbClr val="CC0000"/>
                </a:solidFill>
                <a:effectLst>
                  <a:outerShdw blurRad="38100" dist="38100" dir="2700000" algn="tl">
                    <a:srgbClr val="C0C0C0"/>
                  </a:outerShdw>
                </a:effectLst>
                <a:latin typeface="华文行楷" pitchFamily="2" charset="-122"/>
                <a:ea typeface="华文行楷" pitchFamily="2" charset="-122"/>
              </a:rPr>
              <a:t>名人</a:t>
            </a:r>
            <a:r>
              <a:rPr lang="zh-CN" altLang="en-US" sz="3600" b="1" dirty="0" smtClean="0">
                <a:solidFill>
                  <a:srgbClr val="CC0000"/>
                </a:solidFill>
                <a:effectLst>
                  <a:outerShdw blurRad="38100" dist="38100" dir="2700000" algn="tl">
                    <a:srgbClr val="C0C0C0"/>
                  </a:outerShdw>
                </a:effectLst>
                <a:latin typeface="华文行楷" pitchFamily="2" charset="-122"/>
                <a:ea typeface="华文行楷" pitchFamily="2" charset="-122"/>
              </a:rPr>
              <a:t>史料传承典藏体系</a:t>
            </a:r>
            <a:endParaRPr lang="zh-CN" altLang="en-US" sz="3600" b="1" dirty="0">
              <a:solidFill>
                <a:srgbClr val="CC0000"/>
              </a:solidFill>
              <a:latin typeface="隶书" pitchFamily="49" charset="-122"/>
              <a:ea typeface="隶书" pitchFamily="49" charset="-122"/>
            </a:endParaRPr>
          </a:p>
        </p:txBody>
      </p:sp>
      <p:sp>
        <p:nvSpPr>
          <p:cNvPr id="34826" name="Rectangle 10"/>
          <p:cNvSpPr>
            <a:spLocks noChangeArrowheads="1"/>
          </p:cNvSpPr>
          <p:nvPr/>
        </p:nvSpPr>
        <p:spPr bwMode="auto">
          <a:xfrm>
            <a:off x="3681412" y="2708275"/>
            <a:ext cx="5499100" cy="2560638"/>
          </a:xfrm>
          <a:prstGeom prst="rect">
            <a:avLst/>
          </a:prstGeom>
          <a:noFill/>
          <a:ln w="9525">
            <a:noFill/>
            <a:miter lim="800000"/>
            <a:headEnd/>
            <a:tailEnd/>
          </a:ln>
          <a:effectLst/>
        </p:spPr>
        <p:txBody>
          <a:bodyPr wrap="none" anchor="ctr">
            <a:spAutoFit/>
          </a:bodyPr>
          <a:lstStyle/>
          <a:p>
            <a:pPr>
              <a:lnSpc>
                <a:spcPct val="135000"/>
              </a:lnSpc>
              <a:buFontTx/>
              <a:buChar char="•"/>
            </a:pPr>
            <a:r>
              <a:rPr lang="zh-CN" altLang="en-US" sz="2400" b="1" dirty="0">
                <a:ea typeface="微软雅黑" pitchFamily="34" charset="-122"/>
              </a:rPr>
              <a:t>收集名人史料，典藏</a:t>
            </a:r>
            <a:r>
              <a:rPr lang="zh-CN" altLang="en-US" sz="2400" b="1" dirty="0">
                <a:latin typeface="微软雅黑"/>
                <a:ea typeface="微软雅黑" pitchFamily="34" charset="-122"/>
              </a:rPr>
              <a:t>“</a:t>
            </a:r>
            <a:r>
              <a:rPr lang="zh-CN" altLang="en-US" sz="2400" b="1" dirty="0">
                <a:ea typeface="微软雅黑" pitchFamily="34" charset="-122"/>
              </a:rPr>
              <a:t>孤本</a:t>
            </a:r>
            <a:r>
              <a:rPr lang="zh-CN" altLang="en-US" sz="2400" b="1" dirty="0">
                <a:latin typeface="微软雅黑"/>
                <a:ea typeface="微软雅黑" pitchFamily="34" charset="-122"/>
              </a:rPr>
              <a:t>”</a:t>
            </a:r>
            <a:r>
              <a:rPr lang="zh-CN" altLang="en-US" sz="2400" b="1" dirty="0">
                <a:ea typeface="微软雅黑" pitchFamily="34" charset="-122"/>
              </a:rPr>
              <a:t>珍档</a:t>
            </a:r>
          </a:p>
          <a:p>
            <a:pPr>
              <a:lnSpc>
                <a:spcPct val="135000"/>
              </a:lnSpc>
              <a:buFontTx/>
              <a:buChar char="•"/>
            </a:pPr>
            <a:r>
              <a:rPr lang="zh-CN" altLang="en-US" sz="2400" b="1" dirty="0">
                <a:ea typeface="微软雅黑" pitchFamily="34" charset="-122"/>
              </a:rPr>
              <a:t>借助学科力量，组建研究团队</a:t>
            </a:r>
          </a:p>
          <a:p>
            <a:pPr>
              <a:lnSpc>
                <a:spcPct val="135000"/>
              </a:lnSpc>
              <a:buFontTx/>
              <a:buChar char="•"/>
            </a:pPr>
            <a:r>
              <a:rPr lang="zh-CN" altLang="en-US" sz="2400" b="1" dirty="0">
                <a:ea typeface="微软雅黑" pitchFamily="34" charset="-122"/>
              </a:rPr>
              <a:t>筹设研究基金，建立研究中心</a:t>
            </a:r>
          </a:p>
          <a:p>
            <a:pPr>
              <a:lnSpc>
                <a:spcPct val="135000"/>
              </a:lnSpc>
              <a:buFontTx/>
              <a:buChar char="•"/>
            </a:pPr>
            <a:r>
              <a:rPr lang="zh-CN" altLang="en-US" sz="2400" b="1" dirty="0" smtClean="0">
                <a:ea typeface="微软雅黑" pitchFamily="34" charset="-122"/>
              </a:rPr>
              <a:t>研究名人思想，策划</a:t>
            </a:r>
            <a:r>
              <a:rPr lang="zh-CN" altLang="en-US" sz="2400" b="1" dirty="0">
                <a:ea typeface="微软雅黑" pitchFamily="34" charset="-122"/>
              </a:rPr>
              <a:t>展览</a:t>
            </a:r>
            <a:r>
              <a:rPr lang="zh-CN" altLang="en-US" sz="2400" b="1" dirty="0" smtClean="0">
                <a:ea typeface="微软雅黑" pitchFamily="34" charset="-122"/>
              </a:rPr>
              <a:t>出版</a:t>
            </a:r>
            <a:endParaRPr lang="zh-CN" altLang="en-US" sz="2400" b="1" dirty="0">
              <a:ea typeface="微软雅黑" pitchFamily="34" charset="-122"/>
            </a:endParaRPr>
          </a:p>
          <a:p>
            <a:pPr>
              <a:lnSpc>
                <a:spcPct val="135000"/>
              </a:lnSpc>
              <a:buFontTx/>
              <a:buChar char="•"/>
            </a:pPr>
            <a:r>
              <a:rPr lang="zh-CN" altLang="en-US" sz="2400" b="1" dirty="0">
                <a:ea typeface="微软雅黑" pitchFamily="34" charset="-122"/>
              </a:rPr>
              <a:t>传播科技人文精神，积累浙大文化高度</a:t>
            </a:r>
          </a:p>
        </p:txBody>
      </p:sp>
      <p:pic>
        <p:nvPicPr>
          <p:cNvPr id="34828" name="Picture 12" descr="浙大记忆你我珍爱"/>
          <p:cNvPicPr>
            <a:picLocks noChangeAspect="1" noChangeArrowheads="1"/>
          </p:cNvPicPr>
          <p:nvPr/>
        </p:nvPicPr>
        <p:blipFill>
          <a:blip r:embed="rId3" cstate="email">
            <a:clrChange>
              <a:clrFrom>
                <a:srgbClr val="DA9F8F"/>
              </a:clrFrom>
              <a:clrTo>
                <a:srgbClr val="DA9F8F">
                  <a:alpha val="0"/>
                </a:srgbClr>
              </a:clrTo>
            </a:clrChange>
            <a:extLst>
              <a:ext uri="{28A0092B-C50C-407E-A947-70E740481C1C}">
                <a14:useLocalDpi xmlns:a14="http://schemas.microsoft.com/office/drawing/2010/main" xmlns=""/>
              </a:ext>
            </a:extLst>
          </a:blip>
          <a:srcRect/>
          <a:stretch>
            <a:fillRect/>
          </a:stretch>
        </p:blipFill>
        <p:spPr bwMode="auto">
          <a:xfrm rot="-43200000">
            <a:off x="72527" y="2493963"/>
            <a:ext cx="3635376" cy="3671887"/>
          </a:xfrm>
          <a:prstGeom prst="rect">
            <a:avLst/>
          </a:prstGeom>
          <a:noFill/>
          <a:effectLst>
            <a:outerShdw blurRad="50800" dist="38100" algn="l" rotWithShape="0">
              <a:prstClr val="black">
                <a:alpha val="40000"/>
              </a:prstClr>
            </a:outerShdw>
            <a:softEdge rad="31750"/>
          </a:effectLst>
        </p:spPr>
      </p:pic>
      <p:sp>
        <p:nvSpPr>
          <p:cNvPr id="34829" name="Line 13"/>
          <p:cNvSpPr>
            <a:spLocks noChangeShapeType="1"/>
          </p:cNvSpPr>
          <p:nvPr/>
        </p:nvSpPr>
        <p:spPr bwMode="auto">
          <a:xfrm>
            <a:off x="755650" y="2205038"/>
            <a:ext cx="5616575" cy="0"/>
          </a:xfrm>
          <a:prstGeom prst="line">
            <a:avLst/>
          </a:prstGeom>
          <a:noFill/>
          <a:ln w="38100">
            <a:solidFill>
              <a:srgbClr val="CC0000"/>
            </a:solidFill>
            <a:round/>
            <a:headEnd/>
            <a:tailEnd/>
          </a:ln>
          <a:effectLst/>
        </p:spPr>
        <p:txBody>
          <a:bodyPr/>
          <a:lstStyle/>
          <a:p>
            <a:endParaRPr lang="zh-CN" altLang="en-US"/>
          </a:p>
        </p:txBody>
      </p:sp>
      <p:sp>
        <p:nvSpPr>
          <p:cNvPr id="34830" name="Text Box 14"/>
          <p:cNvSpPr txBox="1">
            <a:spLocks noChangeArrowheads="1"/>
          </p:cNvSpPr>
          <p:nvPr/>
        </p:nvSpPr>
        <p:spPr bwMode="auto">
          <a:xfrm>
            <a:off x="5364163" y="5516563"/>
            <a:ext cx="3552825" cy="519112"/>
          </a:xfrm>
          <a:prstGeom prst="rect">
            <a:avLst/>
          </a:prstGeom>
          <a:noFill/>
          <a:ln w="9525">
            <a:noFill/>
            <a:miter lim="800000"/>
            <a:headEnd/>
            <a:tailEnd/>
          </a:ln>
          <a:effectLst/>
        </p:spPr>
        <p:txBody>
          <a:bodyPr wrap="none">
            <a:spAutoFit/>
          </a:bodyPr>
          <a:lstStyle/>
          <a:p>
            <a:r>
              <a:rPr lang="zh-CN" altLang="en-US" sz="2800" b="1">
                <a:solidFill>
                  <a:srgbClr val="990000"/>
                </a:solidFill>
                <a:latin typeface="华文行楷" pitchFamily="2" charset="-122"/>
                <a:ea typeface="华文行楷" pitchFamily="2" charset="-122"/>
              </a:rPr>
              <a:t>精诚  联动  汇聚  传承</a:t>
            </a:r>
          </a:p>
        </p:txBody>
      </p:sp>
    </p:spTree>
    <p:extLst>
      <p:ext uri="{BB962C8B-B14F-4D97-AF65-F5344CB8AC3E}">
        <p14:creationId xmlns:p14="http://schemas.microsoft.com/office/powerpoint/2010/main" xmlns="" val="855190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PT背景.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8562"/>
            <a:ext cx="9144000" cy="6849438"/>
          </a:xfrm>
          <a:prstGeom prst="rect">
            <a:avLst/>
          </a:prstGeom>
        </p:spPr>
      </p:pic>
      <p:pic>
        <p:nvPicPr>
          <p:cNvPr id="7" name="Picture 5"/>
          <p:cNvPicPr>
            <a:picLocks noChangeAspect="1" noChangeArrowheads="1"/>
          </p:cNvPicPr>
          <p:nvPr/>
        </p:nvPicPr>
        <p:blipFill>
          <a:blip r:embed="rId3"/>
          <a:srcRect/>
          <a:stretch>
            <a:fillRect/>
          </a:stretch>
        </p:blipFill>
        <p:spPr bwMode="auto">
          <a:xfrm>
            <a:off x="0" y="2928934"/>
            <a:ext cx="9144000" cy="3929090"/>
          </a:xfrm>
          <a:prstGeom prst="rect">
            <a:avLst/>
          </a:prstGeom>
          <a:noFill/>
          <a:ln w="9525">
            <a:noFill/>
            <a:miter lim="800000"/>
            <a:headEnd/>
            <a:tailEnd/>
          </a:ln>
        </p:spPr>
      </p:pic>
      <p:sp>
        <p:nvSpPr>
          <p:cNvPr id="8" name="矩形 7"/>
          <p:cNvSpPr/>
          <p:nvPr/>
        </p:nvSpPr>
        <p:spPr>
          <a:xfrm>
            <a:off x="1428728" y="1428736"/>
            <a:ext cx="6715172" cy="2585323"/>
          </a:xfrm>
          <a:prstGeom prst="rect">
            <a:avLst/>
          </a:prstGeom>
        </p:spPr>
        <p:txBody>
          <a:bodyPr wrap="square">
            <a:spAutoFit/>
          </a:bodyPr>
          <a:lstStyle/>
          <a:p>
            <a:pPr lvl="0" algn="ctr" fontAlgn="base">
              <a:spcBef>
                <a:spcPct val="0"/>
              </a:spcBef>
              <a:spcAft>
                <a:spcPct val="0"/>
              </a:spcAft>
            </a:pPr>
            <a:r>
              <a:rPr lang="zh-CN" altLang="en-US" sz="5400" b="1" dirty="0" smtClean="0">
                <a:solidFill>
                  <a:srgbClr val="17375E"/>
                </a:solidFill>
                <a:latin typeface="华文隶书" pitchFamily="2" charset="-122"/>
                <a:ea typeface="华文隶书" pitchFamily="2" charset="-122"/>
              </a:rPr>
              <a:t>敬请各位批评指正。</a:t>
            </a:r>
            <a:r>
              <a:rPr lang="en-US" altLang="zh-CN" sz="5400" b="1" dirty="0" smtClean="0">
                <a:solidFill>
                  <a:srgbClr val="FF0000"/>
                </a:solidFill>
                <a:latin typeface="华文隶书" pitchFamily="2" charset="-122"/>
                <a:ea typeface="华文隶书" pitchFamily="2" charset="-122"/>
              </a:rPr>
              <a:t/>
            </a:r>
            <a:br>
              <a:rPr lang="en-US" altLang="zh-CN" sz="5400" b="1" dirty="0" smtClean="0">
                <a:solidFill>
                  <a:srgbClr val="FF0000"/>
                </a:solidFill>
                <a:latin typeface="华文隶书" pitchFamily="2" charset="-122"/>
                <a:ea typeface="华文隶书" pitchFamily="2" charset="-122"/>
              </a:rPr>
            </a:br>
            <a:endParaRPr lang="en-US" altLang="zh-CN" sz="2800" b="1" dirty="0" smtClean="0">
              <a:solidFill>
                <a:srgbClr val="FF0000"/>
              </a:solidFill>
              <a:latin typeface="华文隶书" pitchFamily="2" charset="-122"/>
              <a:ea typeface="华文隶书" pitchFamily="2" charset="-122"/>
            </a:endParaRPr>
          </a:p>
          <a:p>
            <a:pPr lvl="0" algn="ctr" fontAlgn="base">
              <a:spcBef>
                <a:spcPct val="0"/>
              </a:spcBef>
              <a:spcAft>
                <a:spcPct val="0"/>
              </a:spcAft>
            </a:pPr>
            <a:r>
              <a:rPr lang="zh-CN" altLang="en-US" sz="8000" b="1" dirty="0" smtClean="0">
                <a:solidFill>
                  <a:srgbClr val="FF0000"/>
                </a:solidFill>
                <a:latin typeface="华文隶书" pitchFamily="2" charset="-122"/>
                <a:ea typeface="华文隶书" pitchFamily="2" charset="-122"/>
              </a:rPr>
              <a:t>谢   谢</a:t>
            </a:r>
            <a:r>
              <a:rPr lang="en-US" altLang="zh-CN" sz="8000" b="1" dirty="0" smtClean="0">
                <a:solidFill>
                  <a:srgbClr val="FF0000"/>
                </a:solidFill>
                <a:latin typeface="华文隶书" pitchFamily="2" charset="-122"/>
                <a:ea typeface="华文隶书" pitchFamily="2" charset="-122"/>
              </a:rPr>
              <a:t>!</a:t>
            </a:r>
            <a:endParaRPr lang="en-US" altLang="zh-CN" sz="8000" b="1" dirty="0">
              <a:solidFill>
                <a:srgbClr val="FF0000"/>
              </a:solidFill>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7937"/>
            <a:ext cx="9144000" cy="6850063"/>
          </a:xfrm>
          <a:prstGeom prst="rect">
            <a:avLst/>
          </a:prstGeom>
          <a:noFill/>
          <a:ln w="9525">
            <a:noFill/>
            <a:miter lim="800000"/>
            <a:headEnd/>
            <a:tailEnd/>
          </a:ln>
        </p:spPr>
      </p:pic>
      <p:sp>
        <p:nvSpPr>
          <p:cNvPr id="15362" name="Rectangle 2"/>
          <p:cNvSpPr txBox="1">
            <a:spLocks noChangeArrowheads="1"/>
          </p:cNvSpPr>
          <p:nvPr/>
        </p:nvSpPr>
        <p:spPr bwMode="auto">
          <a:xfrm>
            <a:off x="684213" y="1558925"/>
            <a:ext cx="7748587" cy="682625"/>
          </a:xfrm>
          <a:prstGeom prst="rect">
            <a:avLst/>
          </a:prstGeom>
          <a:noFill/>
          <a:ln w="9525">
            <a:noFill/>
            <a:miter lim="800000"/>
            <a:headEnd/>
            <a:tailEnd/>
          </a:ln>
        </p:spPr>
        <p:txBody>
          <a:bodyPr anchor="ctr"/>
          <a:lstStyle/>
          <a:p>
            <a:pPr>
              <a:lnSpc>
                <a:spcPct val="80000"/>
              </a:lnSpc>
            </a:pPr>
            <a:r>
              <a:rPr lang="zh-CN" altLang="en-US" sz="3600" b="1" dirty="0">
                <a:solidFill>
                  <a:srgbClr val="CC0000"/>
                </a:solidFill>
                <a:latin typeface="华文行楷" pitchFamily="2" charset="-122"/>
                <a:ea typeface="华文行楷" pitchFamily="2" charset="-122"/>
              </a:rPr>
              <a:t>高校档案馆的职能拓展</a:t>
            </a:r>
            <a:endParaRPr lang="en-US" altLang="zh-CN" sz="3600" b="1" dirty="0">
              <a:solidFill>
                <a:srgbClr val="CC0000"/>
              </a:solidFill>
              <a:latin typeface="华文行楷" pitchFamily="2" charset="-122"/>
              <a:ea typeface="华文行楷" pitchFamily="2" charset="-122"/>
            </a:endParaRPr>
          </a:p>
          <a:p>
            <a:pPr>
              <a:lnSpc>
                <a:spcPct val="80000"/>
              </a:lnSpc>
            </a:pPr>
            <a:r>
              <a:rPr lang="en-US" altLang="zh-CN" sz="3600" b="1" dirty="0">
                <a:latin typeface="隶书" pitchFamily="49" charset="-122"/>
                <a:ea typeface="隶书" pitchFamily="49" charset="-122"/>
              </a:rPr>
              <a:t>              </a:t>
            </a:r>
            <a:endParaRPr lang="zh-CN" altLang="en-US" sz="3600" b="1" dirty="0">
              <a:latin typeface="隶书" pitchFamily="49" charset="-122"/>
              <a:ea typeface="隶书" pitchFamily="49" charset="-122"/>
            </a:endParaRPr>
          </a:p>
        </p:txBody>
      </p:sp>
      <p:sp>
        <p:nvSpPr>
          <p:cNvPr id="15373" name="矩形 7"/>
          <p:cNvSpPr>
            <a:spLocks noChangeArrowheads="1"/>
          </p:cNvSpPr>
          <p:nvPr/>
        </p:nvSpPr>
        <p:spPr bwMode="auto">
          <a:xfrm>
            <a:off x="1260474" y="4187824"/>
            <a:ext cx="6913563" cy="519113"/>
          </a:xfrm>
          <a:prstGeom prst="rect">
            <a:avLst/>
          </a:prstGeom>
          <a:noFill/>
          <a:ln w="9525">
            <a:noFill/>
            <a:miter lim="800000"/>
            <a:headEnd/>
            <a:tailEnd/>
          </a:ln>
        </p:spPr>
        <p:txBody>
          <a:bodyPr>
            <a:spAutoFit/>
          </a:bodyPr>
          <a:lstStyle/>
          <a:p>
            <a:r>
              <a:rPr lang="zh-CN" altLang="en-US" sz="2800" b="1" dirty="0">
                <a:solidFill>
                  <a:srgbClr val="CC0000"/>
                </a:solidFill>
                <a:latin typeface="华文行楷" pitchFamily="2" charset="-122"/>
                <a:ea typeface="华文行楷" pitchFamily="2" charset="-122"/>
              </a:rPr>
              <a:t>● </a:t>
            </a:r>
            <a:r>
              <a:rPr lang="zh-CN" altLang="en-US" sz="2800" b="1" dirty="0">
                <a:latin typeface="华文行楷" pitchFamily="2" charset="-122"/>
                <a:ea typeface="华文行楷" pitchFamily="2" charset="-122"/>
              </a:rPr>
              <a:t>高校档案馆面临的新机遇</a:t>
            </a:r>
            <a:endParaRPr lang="en-US" altLang="zh-CN" sz="2800" b="1" dirty="0">
              <a:latin typeface="华文行楷" pitchFamily="2" charset="-122"/>
              <a:ea typeface="华文行楷" pitchFamily="2" charset="-122"/>
            </a:endParaRPr>
          </a:p>
        </p:txBody>
      </p:sp>
      <p:sp>
        <p:nvSpPr>
          <p:cNvPr id="15377" name="矩形 7"/>
          <p:cNvSpPr>
            <a:spLocks noChangeArrowheads="1"/>
          </p:cNvSpPr>
          <p:nvPr/>
        </p:nvSpPr>
        <p:spPr bwMode="auto">
          <a:xfrm>
            <a:off x="1260474" y="3322637"/>
            <a:ext cx="6913563" cy="519112"/>
          </a:xfrm>
          <a:prstGeom prst="rect">
            <a:avLst/>
          </a:prstGeom>
          <a:noFill/>
          <a:ln w="9525">
            <a:noFill/>
            <a:miter lim="800000"/>
            <a:headEnd/>
            <a:tailEnd/>
          </a:ln>
        </p:spPr>
        <p:txBody>
          <a:bodyPr>
            <a:spAutoFit/>
          </a:bodyPr>
          <a:lstStyle/>
          <a:p>
            <a:r>
              <a:rPr lang="zh-CN" altLang="en-US" sz="2800" b="1" dirty="0">
                <a:solidFill>
                  <a:srgbClr val="CC0000"/>
                </a:solidFill>
              </a:rPr>
              <a:t>● </a:t>
            </a:r>
            <a:r>
              <a:rPr lang="zh-CN" altLang="en-US" sz="2800" b="1" dirty="0" smtClean="0">
                <a:latin typeface="华文行楷" pitchFamily="2" charset="-122"/>
                <a:ea typeface="华文行楷" pitchFamily="2" charset="-122"/>
              </a:rPr>
              <a:t>档案人的使命</a:t>
            </a:r>
            <a:r>
              <a:rPr lang="zh-CN" altLang="en-US" sz="2800" b="1" dirty="0">
                <a:latin typeface="华文行楷" pitchFamily="2" charset="-122"/>
                <a:ea typeface="华文行楷" pitchFamily="2" charset="-122"/>
              </a:rPr>
              <a:t>：守护、传承、创新文化</a:t>
            </a:r>
            <a:endParaRPr lang="en-US" altLang="zh-CN" sz="2800" b="1" dirty="0">
              <a:latin typeface="华文行楷" pitchFamily="2" charset="-122"/>
              <a:ea typeface="华文行楷" pitchFamily="2" charset="-122"/>
            </a:endParaRPr>
          </a:p>
        </p:txBody>
      </p:sp>
      <p:sp>
        <p:nvSpPr>
          <p:cNvPr id="15385" name="Rectangle 25"/>
          <p:cNvSpPr>
            <a:spLocks noChangeArrowheads="1"/>
          </p:cNvSpPr>
          <p:nvPr/>
        </p:nvSpPr>
        <p:spPr bwMode="auto">
          <a:xfrm>
            <a:off x="1214414" y="2571744"/>
            <a:ext cx="7172156" cy="523220"/>
          </a:xfrm>
          <a:prstGeom prst="rect">
            <a:avLst/>
          </a:prstGeom>
          <a:noFill/>
          <a:ln w="9525">
            <a:noFill/>
            <a:miter lim="800000"/>
            <a:headEnd/>
            <a:tailEnd/>
          </a:ln>
          <a:effectLst/>
        </p:spPr>
        <p:txBody>
          <a:bodyPr wrap="none" anchor="ctr">
            <a:spAutoFit/>
          </a:bodyPr>
          <a:lstStyle/>
          <a:p>
            <a:r>
              <a:rPr lang="zh-CN" altLang="en-US" sz="2800" b="1" dirty="0">
                <a:solidFill>
                  <a:srgbClr val="CC0000"/>
                </a:solidFill>
              </a:rPr>
              <a:t> ● </a:t>
            </a:r>
            <a:r>
              <a:rPr lang="zh-CN" altLang="en-US" sz="2800" b="1" dirty="0" smtClean="0">
                <a:latin typeface="华文行楷" pitchFamily="2" charset="-122"/>
                <a:ea typeface="华文行楷" pitchFamily="2" charset="-122"/>
              </a:rPr>
              <a:t>十三五：创新</a:t>
            </a:r>
            <a:r>
              <a:rPr lang="zh-CN" altLang="en-US" sz="2800" b="1" dirty="0">
                <a:latin typeface="华文行楷" pitchFamily="2" charset="-122"/>
                <a:ea typeface="华文行楷" pitchFamily="2" charset="-122"/>
              </a:rPr>
              <a:t>、协调、绿色、开放、</a:t>
            </a:r>
            <a:r>
              <a:rPr lang="zh-CN" altLang="en-US" sz="2800" b="1" dirty="0" smtClean="0">
                <a:latin typeface="华文行楷" pitchFamily="2" charset="-122"/>
                <a:ea typeface="华文行楷" pitchFamily="2" charset="-122"/>
              </a:rPr>
              <a:t>共享</a:t>
            </a:r>
            <a:endParaRPr lang="zh-CN" altLang="en-US" sz="2800" b="1" dirty="0">
              <a:latin typeface="华文行楷" pitchFamily="2" charset="-122"/>
              <a:ea typeface="华文行楷" pitchFamily="2" charset="-122"/>
            </a:endParaRPr>
          </a:p>
        </p:txBody>
      </p:sp>
      <p:sp>
        <p:nvSpPr>
          <p:cNvPr id="15389" name="Line 29"/>
          <p:cNvSpPr>
            <a:spLocks noChangeShapeType="1"/>
          </p:cNvSpPr>
          <p:nvPr/>
        </p:nvSpPr>
        <p:spPr bwMode="auto">
          <a:xfrm>
            <a:off x="755650" y="1989138"/>
            <a:ext cx="5616575" cy="0"/>
          </a:xfrm>
          <a:prstGeom prst="line">
            <a:avLst/>
          </a:prstGeom>
          <a:noFill/>
          <a:ln w="38100">
            <a:solidFill>
              <a:srgbClr val="CC0000"/>
            </a:solidFill>
            <a:round/>
            <a:headEnd/>
            <a:tailEnd/>
          </a:ln>
          <a:effectLst/>
        </p:spPr>
        <p:txBody>
          <a:bodyPr/>
          <a:lstStyle/>
          <a:p>
            <a:endParaRPr lang="zh-CN" altLang="en-US"/>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12" y="4949472"/>
            <a:ext cx="7200800" cy="1791896"/>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7938"/>
            <a:ext cx="9144000" cy="6850062"/>
          </a:xfrm>
          <a:prstGeom prst="rect">
            <a:avLst/>
          </a:prstGeom>
          <a:solidFill>
            <a:srgbClr val="FF3300"/>
          </a:solidFill>
          <a:ln w="9525">
            <a:noFill/>
            <a:miter lim="800000"/>
            <a:headEnd/>
            <a:tailEnd/>
          </a:ln>
        </p:spPr>
      </p:pic>
      <p:sp>
        <p:nvSpPr>
          <p:cNvPr id="28675" name="Rectangle 2"/>
          <p:cNvSpPr txBox="1">
            <a:spLocks noChangeArrowheads="1"/>
          </p:cNvSpPr>
          <p:nvPr/>
        </p:nvSpPr>
        <p:spPr bwMode="auto">
          <a:xfrm>
            <a:off x="611188" y="1738313"/>
            <a:ext cx="7748587" cy="682625"/>
          </a:xfrm>
          <a:prstGeom prst="rect">
            <a:avLst/>
          </a:prstGeom>
          <a:noFill/>
          <a:ln w="9525">
            <a:noFill/>
            <a:miter lim="800000"/>
            <a:headEnd/>
            <a:tailEnd/>
          </a:ln>
        </p:spPr>
        <p:txBody>
          <a:bodyPr anchor="ctr"/>
          <a:lstStyle/>
          <a:p>
            <a:pPr>
              <a:lnSpc>
                <a:spcPct val="80000"/>
              </a:lnSpc>
            </a:pPr>
            <a:r>
              <a:rPr lang="zh-CN" altLang="en-US" sz="3600" b="1">
                <a:solidFill>
                  <a:srgbClr val="CC0000"/>
                </a:solidFill>
                <a:latin typeface="华文行楷" pitchFamily="2" charset="-122"/>
                <a:ea typeface="华文行楷" pitchFamily="2" charset="-122"/>
              </a:rPr>
              <a:t>高校档案馆的职能拓展</a:t>
            </a:r>
            <a:endParaRPr lang="en-US" altLang="zh-CN" sz="3600" b="1">
              <a:solidFill>
                <a:srgbClr val="CC0000"/>
              </a:solidFill>
              <a:latin typeface="华文行楷" pitchFamily="2" charset="-122"/>
              <a:ea typeface="华文行楷" pitchFamily="2" charset="-122"/>
            </a:endParaRPr>
          </a:p>
          <a:p>
            <a:pPr>
              <a:lnSpc>
                <a:spcPct val="80000"/>
              </a:lnSpc>
            </a:pPr>
            <a:r>
              <a:rPr lang="en-US" altLang="zh-CN" sz="3600" b="1">
                <a:solidFill>
                  <a:srgbClr val="CC0000"/>
                </a:solidFill>
                <a:latin typeface="隶书" pitchFamily="49" charset="-122"/>
                <a:ea typeface="隶书" pitchFamily="49" charset="-122"/>
              </a:rPr>
              <a:t>              </a:t>
            </a:r>
            <a:endParaRPr lang="zh-CN" altLang="en-US" sz="3600" b="1">
              <a:solidFill>
                <a:srgbClr val="CC0000"/>
              </a:solidFill>
              <a:latin typeface="隶书" pitchFamily="49" charset="-122"/>
              <a:ea typeface="隶书" pitchFamily="49" charset="-122"/>
            </a:endParaRPr>
          </a:p>
        </p:txBody>
      </p:sp>
      <p:pic>
        <p:nvPicPr>
          <p:cNvPr id="2867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5536" y="2686832"/>
            <a:ext cx="3932433" cy="1904752"/>
          </a:xfrm>
          <a:prstGeom prst="rect">
            <a:avLst/>
          </a:prstGeom>
          <a:noFill/>
          <a:ln w="9525">
            <a:noFill/>
            <a:miter lim="800000"/>
            <a:headEnd/>
            <a:tailEnd/>
          </a:ln>
        </p:spPr>
      </p:pic>
      <p:grpSp>
        <p:nvGrpSpPr>
          <p:cNvPr id="2" name="组合 1"/>
          <p:cNvGrpSpPr/>
          <p:nvPr/>
        </p:nvGrpSpPr>
        <p:grpSpPr>
          <a:xfrm>
            <a:off x="467544" y="3944088"/>
            <a:ext cx="1008038" cy="421015"/>
            <a:chOff x="755650" y="3861048"/>
            <a:chExt cx="1223963" cy="503237"/>
          </a:xfrm>
        </p:grpSpPr>
        <p:sp>
          <p:nvSpPr>
            <p:cNvPr id="28680" name="AutoShape 8"/>
            <p:cNvSpPr>
              <a:spLocks noChangeArrowheads="1"/>
            </p:cNvSpPr>
            <p:nvPr/>
          </p:nvSpPr>
          <p:spPr bwMode="auto">
            <a:xfrm>
              <a:off x="827088" y="3861048"/>
              <a:ext cx="1152525" cy="503237"/>
            </a:xfrm>
            <a:prstGeom prst="roundRect">
              <a:avLst>
                <a:gd name="adj" fmla="val 16667"/>
              </a:avLst>
            </a:prstGeom>
            <a:solidFill>
              <a:srgbClr val="FF3300"/>
            </a:solidFill>
            <a:ln w="9525">
              <a:solidFill>
                <a:schemeClr val="tx1"/>
              </a:solidFill>
              <a:round/>
              <a:headEnd/>
              <a:tailEnd/>
            </a:ln>
            <a:effectLst/>
          </p:spPr>
          <p:txBody>
            <a:bodyPr wrap="none" anchor="ctr"/>
            <a:lstStyle/>
            <a:p>
              <a:pPr algn="ctr"/>
              <a:endParaRPr lang="zh-CN" altLang="en-US" sz="1800">
                <a:ea typeface="宋体" charset="-122"/>
              </a:endParaRPr>
            </a:p>
          </p:txBody>
        </p:sp>
        <p:sp>
          <p:nvSpPr>
            <p:cNvPr id="28682" name="Text Box 10"/>
            <p:cNvSpPr txBox="1">
              <a:spLocks noChangeArrowheads="1"/>
            </p:cNvSpPr>
            <p:nvPr/>
          </p:nvSpPr>
          <p:spPr bwMode="auto">
            <a:xfrm>
              <a:off x="755650" y="4005064"/>
              <a:ext cx="1203110" cy="276999"/>
            </a:xfrm>
            <a:prstGeom prst="rect">
              <a:avLst/>
            </a:prstGeom>
            <a:noFill/>
            <a:ln w="9525">
              <a:noFill/>
              <a:miter lim="800000"/>
              <a:headEnd/>
              <a:tailEnd/>
            </a:ln>
            <a:effectLst/>
          </p:spPr>
          <p:txBody>
            <a:bodyPr wrap="none">
              <a:spAutoFit/>
            </a:bodyPr>
            <a:lstStyle/>
            <a:p>
              <a:r>
                <a:rPr lang="zh-CN" altLang="en-US" sz="1200" dirty="0">
                  <a:ea typeface="宋体" charset="-122"/>
                </a:rPr>
                <a:t>名人史料典藏</a:t>
              </a:r>
            </a:p>
          </p:txBody>
        </p:sp>
      </p:grpSp>
      <p:sp>
        <p:nvSpPr>
          <p:cNvPr id="28690" name="Rectangle 18"/>
          <p:cNvSpPr>
            <a:spLocks noChangeArrowheads="1"/>
          </p:cNvSpPr>
          <p:nvPr/>
        </p:nvSpPr>
        <p:spPr bwMode="auto">
          <a:xfrm>
            <a:off x="5580112" y="2643088"/>
            <a:ext cx="3132138" cy="3416320"/>
          </a:xfrm>
          <a:prstGeom prst="rect">
            <a:avLst/>
          </a:prstGeom>
          <a:noFill/>
          <a:ln w="9525">
            <a:noFill/>
            <a:miter lim="800000"/>
            <a:headEnd/>
            <a:tailEnd/>
          </a:ln>
          <a:effectLst/>
        </p:spPr>
        <p:txBody>
          <a:bodyPr anchor="ctr">
            <a:spAutoFit/>
          </a:bodyPr>
          <a:lstStyle/>
          <a:p>
            <a:r>
              <a:rPr lang="zh-CN" altLang="en-US" sz="2400" dirty="0">
                <a:latin typeface="仿宋" pitchFamily="49" charset="-122"/>
              </a:rPr>
              <a:t>    </a:t>
            </a:r>
            <a:r>
              <a:rPr lang="zh-CN" altLang="en-US" sz="2400" dirty="0">
                <a:latin typeface="华文行楷" pitchFamily="2" charset="-122"/>
                <a:ea typeface="华文行楷" pitchFamily="2" charset="-122"/>
              </a:rPr>
              <a:t>近</a:t>
            </a:r>
            <a:r>
              <a:rPr lang="zh-CN" altLang="en-US" sz="2400" dirty="0" smtClean="0">
                <a:latin typeface="华文行楷" pitchFamily="2" charset="-122"/>
                <a:ea typeface="华文行楷" pitchFamily="2" charset="-122"/>
              </a:rPr>
              <a:t>现代中国</a:t>
            </a:r>
            <a:r>
              <a:rPr lang="zh-CN" altLang="en-US" sz="2400" dirty="0">
                <a:latin typeface="华文行楷" pitchFamily="2" charset="-122"/>
                <a:ea typeface="华文行楷" pitchFamily="2" charset="-122"/>
              </a:rPr>
              <a:t>涌现灿若群星的各类名士大家，他们深邃的思想丰富和影响着人们的精神世界，他们遗留下来的史料，是研究我国近现代思想、文化起因和发展的基础素材。 </a:t>
            </a:r>
          </a:p>
        </p:txBody>
      </p:sp>
      <p:sp>
        <p:nvSpPr>
          <p:cNvPr id="28691" name="Rectangle 19"/>
          <p:cNvSpPr>
            <a:spLocks noChangeArrowheads="1"/>
          </p:cNvSpPr>
          <p:nvPr/>
        </p:nvSpPr>
        <p:spPr bwMode="auto">
          <a:xfrm>
            <a:off x="442516" y="2502166"/>
            <a:ext cx="5331909" cy="369332"/>
          </a:xfrm>
          <a:prstGeom prst="rect">
            <a:avLst/>
          </a:prstGeom>
          <a:noFill/>
          <a:ln w="9525">
            <a:noFill/>
            <a:miter lim="800000"/>
            <a:headEnd/>
            <a:tailEnd/>
          </a:ln>
          <a:effectLst/>
        </p:spPr>
        <p:txBody>
          <a:bodyPr wrap="none" anchor="ctr">
            <a:spAutoFit/>
          </a:bodyPr>
          <a:lstStyle/>
          <a:p>
            <a:r>
              <a:rPr lang="zh-CN" altLang="en-US" sz="1800" b="1" dirty="0">
                <a:latin typeface="微软雅黑" pitchFamily="34" charset="-122"/>
                <a:ea typeface="微软雅黑" pitchFamily="34" charset="-122"/>
              </a:rPr>
              <a:t>名人</a:t>
            </a:r>
            <a:r>
              <a:rPr lang="zh-CN" altLang="en-US" sz="1800" b="1" dirty="0" smtClean="0">
                <a:latin typeface="微软雅黑" pitchFamily="34" charset="-122"/>
                <a:ea typeface="微软雅黑" pitchFamily="34" charset="-122"/>
              </a:rPr>
              <a:t>史料传承典藏，将成为</a:t>
            </a:r>
            <a:r>
              <a:rPr lang="zh-CN" altLang="en-US" sz="1800" b="1" dirty="0">
                <a:latin typeface="微软雅黑" pitchFamily="34" charset="-122"/>
                <a:ea typeface="微软雅黑" pitchFamily="34" charset="-122"/>
              </a:rPr>
              <a:t>档案工作新的生长点。 </a:t>
            </a:r>
          </a:p>
        </p:txBody>
      </p:sp>
      <p:sp>
        <p:nvSpPr>
          <p:cNvPr id="28692" name="Line 20"/>
          <p:cNvSpPr>
            <a:spLocks noChangeShapeType="1"/>
          </p:cNvSpPr>
          <p:nvPr/>
        </p:nvSpPr>
        <p:spPr bwMode="auto">
          <a:xfrm>
            <a:off x="755650" y="2256727"/>
            <a:ext cx="5616575" cy="0"/>
          </a:xfrm>
          <a:prstGeom prst="line">
            <a:avLst/>
          </a:prstGeom>
          <a:noFill/>
          <a:ln w="38100">
            <a:solidFill>
              <a:srgbClr val="CC0000"/>
            </a:solidFill>
            <a:round/>
            <a:headEnd/>
            <a:tailEnd/>
          </a:ln>
          <a:effectLst/>
        </p:spPr>
        <p:txBody>
          <a:bodyPr/>
          <a:lstStyle/>
          <a:p>
            <a:endParaRPr lang="zh-CN" altLang="en-US"/>
          </a:p>
        </p:txBody>
      </p:sp>
      <p:sp>
        <p:nvSpPr>
          <p:cNvPr id="4" name="圆角矩形 3"/>
          <p:cNvSpPr/>
          <p:nvPr/>
        </p:nvSpPr>
        <p:spPr>
          <a:xfrm>
            <a:off x="442516" y="5301208"/>
            <a:ext cx="3860425" cy="88003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5536" y="4718174"/>
            <a:ext cx="5235632" cy="1538883"/>
          </a:xfrm>
          <a:prstGeom prst="rect">
            <a:avLst/>
          </a:prstGeom>
        </p:spPr>
        <p:txBody>
          <a:bodyPr wrap="square">
            <a:spAutoFit/>
          </a:bodyPr>
          <a:lstStyle/>
          <a:p>
            <a:r>
              <a:rPr lang="zh-CN" altLang="en-US" sz="1800" b="1" dirty="0" smtClean="0">
                <a:latin typeface="微软雅黑" pitchFamily="34" charset="-122"/>
                <a:ea typeface="微软雅黑" pitchFamily="34" charset="-122"/>
              </a:rPr>
              <a:t>名人史料十大类：</a:t>
            </a:r>
            <a:endParaRPr lang="en-US" altLang="zh-CN" sz="1800"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生平类</a:t>
            </a:r>
            <a:r>
              <a:rPr lang="en-US" altLang="zh-CN" sz="1800" dirty="0">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著作类   手稿类    证件类</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声像类    评价类   实物类    悼念类   </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口述</a:t>
            </a:r>
            <a:r>
              <a:rPr lang="zh-CN" altLang="en-US" sz="1800" dirty="0">
                <a:latin typeface="微软雅黑" pitchFamily="34" charset="-122"/>
                <a:ea typeface="微软雅黑" pitchFamily="34" charset="-122"/>
              </a:rPr>
              <a:t>历史</a:t>
            </a:r>
            <a:r>
              <a:rPr lang="zh-CN" altLang="en-US" sz="1800" dirty="0" smtClean="0">
                <a:latin typeface="微软雅黑" pitchFamily="34" charset="-122"/>
                <a:ea typeface="微软雅黑" pitchFamily="34" charset="-122"/>
              </a:rPr>
              <a:t>资料       其他类</a:t>
            </a:r>
            <a:endParaRPr lang="zh-CN" altLang="en-US" sz="1800"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7938"/>
            <a:ext cx="9144000" cy="6850062"/>
          </a:xfrm>
          <a:prstGeom prst="rect">
            <a:avLst/>
          </a:prstGeom>
          <a:noFill/>
          <a:ln w="9525">
            <a:noFill/>
            <a:miter lim="800000"/>
            <a:headEnd/>
            <a:tailEnd/>
          </a:ln>
        </p:spPr>
      </p:pic>
      <p:sp>
        <p:nvSpPr>
          <p:cNvPr id="9" name="Rectangle 2"/>
          <p:cNvSpPr txBox="1">
            <a:spLocks noChangeArrowheads="1"/>
          </p:cNvSpPr>
          <p:nvPr/>
        </p:nvSpPr>
        <p:spPr bwMode="auto">
          <a:xfrm>
            <a:off x="642938" y="1000125"/>
            <a:ext cx="7748587" cy="682625"/>
          </a:xfrm>
          <a:prstGeom prst="rect">
            <a:avLst/>
          </a:prstGeom>
          <a:noFill/>
          <a:ln w="9525">
            <a:noFill/>
            <a:miter lim="800000"/>
            <a:headEnd/>
            <a:tailEnd/>
          </a:ln>
        </p:spPr>
        <p:txBody>
          <a:bodyPr anchor="ctr"/>
          <a:lstStyle/>
          <a:p>
            <a:pPr fontAlgn="auto">
              <a:lnSpc>
                <a:spcPct val="80000"/>
              </a:lnSpc>
              <a:spcBef>
                <a:spcPts val="0"/>
              </a:spcBef>
              <a:spcAft>
                <a:spcPts val="0"/>
              </a:spcAft>
              <a:defRPr/>
            </a:pPr>
            <a:r>
              <a:rPr lang="zh-CN" altLang="en-US" sz="2800" b="1" dirty="0" smtClean="0">
                <a:solidFill>
                  <a:srgbClr val="C00000"/>
                </a:solidFill>
                <a:latin typeface="华文行楷" pitchFamily="2" charset="-122"/>
                <a:ea typeface="华文行楷" pitchFamily="2" charset="-122"/>
              </a:rPr>
              <a:t>构建名人史料传承典藏的“生态体系”</a:t>
            </a:r>
            <a:endParaRPr kumimoji="1" lang="zh-CN" altLang="en-US" sz="2800" dirty="0">
              <a:solidFill>
                <a:srgbClr val="C00000"/>
              </a:solidFill>
              <a:latin typeface="华文行楷" pitchFamily="2" charset="-122"/>
              <a:ea typeface="华文行楷" pitchFamily="2" charset="-122"/>
            </a:endParaRPr>
          </a:p>
        </p:txBody>
      </p:sp>
      <p:cxnSp>
        <p:nvCxnSpPr>
          <p:cNvPr id="11" name="直接连接符 10"/>
          <p:cNvCxnSpPr>
            <a:cxnSpLocks noChangeShapeType="1"/>
          </p:cNvCxnSpPr>
          <p:nvPr/>
        </p:nvCxnSpPr>
        <p:spPr bwMode="auto">
          <a:xfrm flipV="1">
            <a:off x="684213" y="1643063"/>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2" name="矩形 1"/>
          <p:cNvSpPr/>
          <p:nvPr/>
        </p:nvSpPr>
        <p:spPr>
          <a:xfrm>
            <a:off x="345864" y="1776879"/>
            <a:ext cx="8114568" cy="1508105"/>
          </a:xfrm>
          <a:prstGeom prst="rect">
            <a:avLst/>
          </a:prstGeom>
        </p:spPr>
        <p:txBody>
          <a:bodyPr wrap="square">
            <a:spAutoFit/>
          </a:bodyPr>
          <a:lstStyle/>
          <a:p>
            <a:r>
              <a:rPr lang="zh-CN" altLang="en-US" dirty="0" smtClean="0">
                <a:latin typeface="微软雅黑" pitchFamily="34" charset="-122"/>
                <a:ea typeface="微软雅黑" pitchFamily="34" charset="-122"/>
              </a:rPr>
              <a:t>     </a:t>
            </a:r>
            <a:r>
              <a:rPr lang="zh-CN" altLang="en-US" dirty="0" smtClean="0">
                <a:solidFill>
                  <a:srgbClr val="C00000"/>
                </a:solidFill>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在学校领导重视下，院系、部门积极参与，搭建了一</a:t>
            </a:r>
            <a:r>
              <a:rPr lang="zh-CN" altLang="en-US" sz="1800" dirty="0">
                <a:latin typeface="微软雅黑" pitchFamily="34" charset="-122"/>
                <a:ea typeface="微软雅黑" pitchFamily="34" charset="-122"/>
              </a:rPr>
              <a:t>个典藏和研究名人的工作平台，制定征集名人史料的长效规划，不断创新模式，借助院系专业研究力量，吸引名人档案捐赠，逐步建立了收藏、研究、展览、出版一体的名人</a:t>
            </a:r>
            <a:r>
              <a:rPr lang="zh-CN" altLang="en-US" sz="1800" dirty="0" smtClean="0">
                <a:latin typeface="微软雅黑" pitchFamily="34" charset="-122"/>
                <a:ea typeface="微软雅黑" pitchFamily="34" charset="-122"/>
              </a:rPr>
              <a:t>档案传承典</a:t>
            </a:r>
            <a:r>
              <a:rPr lang="zh-CN" altLang="en-US" sz="1800" dirty="0">
                <a:latin typeface="微软雅黑" pitchFamily="34" charset="-122"/>
                <a:ea typeface="微软雅黑" pitchFamily="34" charset="-122"/>
              </a:rPr>
              <a:t>藏建设体系。通过珍贵</a:t>
            </a:r>
            <a:r>
              <a:rPr lang="zh-CN" altLang="en-US" sz="1800" dirty="0" smtClean="0">
                <a:latin typeface="微软雅黑" pitchFamily="34" charset="-122"/>
                <a:ea typeface="微软雅黑" pitchFamily="34" charset="-122"/>
              </a:rPr>
              <a:t>史料的典藏和</a:t>
            </a:r>
            <a:r>
              <a:rPr lang="zh-CN" altLang="en-US" sz="1800" dirty="0">
                <a:latin typeface="微软雅黑" pitchFamily="34" charset="-122"/>
                <a:ea typeface="微软雅黑" pitchFamily="34" charset="-122"/>
              </a:rPr>
              <a:t>保护，成果的展示利用，有力提升档案馆的社会影响力和为公众服务的能力。</a:t>
            </a:r>
          </a:p>
        </p:txBody>
      </p:sp>
      <p:pic>
        <p:nvPicPr>
          <p:cNvPr id="4" name="图片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93464" y="3356992"/>
            <a:ext cx="4382992" cy="2496947"/>
          </a:xfrm>
          <a:prstGeom prst="rect">
            <a:avLst/>
          </a:prstGeom>
        </p:spPr>
      </p:pic>
      <p:grpSp>
        <p:nvGrpSpPr>
          <p:cNvPr id="5" name="组合 4"/>
          <p:cNvGrpSpPr/>
          <p:nvPr/>
        </p:nvGrpSpPr>
        <p:grpSpPr>
          <a:xfrm>
            <a:off x="807782" y="3432969"/>
            <a:ext cx="2756106" cy="2948359"/>
            <a:chOff x="4283968" y="3068960"/>
            <a:chExt cx="2880320" cy="3270421"/>
          </a:xfrm>
        </p:grpSpPr>
        <p:sp>
          <p:nvSpPr>
            <p:cNvPr id="14" name="圆角矩形 13"/>
            <p:cNvSpPr/>
            <p:nvPr/>
          </p:nvSpPr>
          <p:spPr>
            <a:xfrm>
              <a:off x="4283968" y="3510622"/>
              <a:ext cx="756084" cy="179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smtClean="0">
                  <a:solidFill>
                    <a:schemeClr val="tx1"/>
                  </a:solidFill>
                </a:rPr>
                <a:t>名人史料传承典藏计划领导小组</a:t>
              </a:r>
              <a:endParaRPr lang="zh-CN" altLang="en-US" sz="1200" dirty="0">
                <a:solidFill>
                  <a:schemeClr val="tx1"/>
                </a:solidFill>
              </a:endParaRPr>
            </a:p>
          </p:txBody>
        </p:sp>
        <p:sp>
          <p:nvSpPr>
            <p:cNvPr id="15" name="圆角矩形 14"/>
            <p:cNvSpPr/>
            <p:nvPr/>
          </p:nvSpPr>
          <p:spPr>
            <a:xfrm>
              <a:off x="5508104" y="3068960"/>
              <a:ext cx="133614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社会科学研究院</a:t>
              </a:r>
              <a:endParaRPr lang="zh-CN" altLang="en-US" sz="1100" dirty="0">
                <a:solidFill>
                  <a:schemeClr val="tx1"/>
                </a:solidFill>
              </a:endParaRPr>
            </a:p>
          </p:txBody>
        </p:sp>
        <p:sp>
          <p:nvSpPr>
            <p:cNvPr id="16" name="圆角矩形 15"/>
            <p:cNvSpPr/>
            <p:nvPr/>
          </p:nvSpPr>
          <p:spPr>
            <a:xfrm>
              <a:off x="5508104" y="3510622"/>
              <a:ext cx="1656184" cy="4944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档案馆</a:t>
              </a:r>
            </a:p>
          </p:txBody>
        </p:sp>
        <p:sp>
          <p:nvSpPr>
            <p:cNvPr id="17" name="圆角矩形 16"/>
            <p:cNvSpPr/>
            <p:nvPr/>
          </p:nvSpPr>
          <p:spPr>
            <a:xfrm>
              <a:off x="5508104" y="5013176"/>
              <a:ext cx="1336147"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法律事务办</a:t>
              </a:r>
              <a:endParaRPr lang="zh-CN" altLang="en-US" sz="1100" dirty="0">
                <a:solidFill>
                  <a:schemeClr val="tx1"/>
                </a:solidFill>
              </a:endParaRPr>
            </a:p>
          </p:txBody>
        </p:sp>
        <p:sp>
          <p:nvSpPr>
            <p:cNvPr id="19" name="圆角矩形 18"/>
            <p:cNvSpPr/>
            <p:nvPr/>
          </p:nvSpPr>
          <p:spPr>
            <a:xfrm>
              <a:off x="5508102" y="4509120"/>
              <a:ext cx="1336148"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出版社</a:t>
              </a:r>
              <a:endParaRPr lang="zh-CN" altLang="en-US" sz="1100" dirty="0">
                <a:solidFill>
                  <a:schemeClr val="tx1"/>
                </a:solidFill>
              </a:endParaRPr>
            </a:p>
          </p:txBody>
        </p:sp>
        <p:sp>
          <p:nvSpPr>
            <p:cNvPr id="20" name="圆角矩形 19"/>
            <p:cNvSpPr/>
            <p:nvPr/>
          </p:nvSpPr>
          <p:spPr>
            <a:xfrm>
              <a:off x="5505635" y="4100014"/>
              <a:ext cx="1338617" cy="3010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教育基金会</a:t>
              </a:r>
              <a:endParaRPr lang="zh-CN" altLang="en-US" sz="1100" dirty="0">
                <a:solidFill>
                  <a:schemeClr val="tx1"/>
                </a:solidFill>
              </a:endParaRPr>
            </a:p>
          </p:txBody>
        </p:sp>
        <p:sp>
          <p:nvSpPr>
            <p:cNvPr id="21" name="圆角矩形 20"/>
            <p:cNvSpPr/>
            <p:nvPr/>
          </p:nvSpPr>
          <p:spPr>
            <a:xfrm>
              <a:off x="5508104" y="5519496"/>
              <a:ext cx="1336147"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院</a:t>
              </a:r>
              <a:r>
                <a:rPr lang="zh-CN" altLang="en-US" sz="1100" dirty="0" smtClean="0">
                  <a:solidFill>
                    <a:schemeClr val="tx1"/>
                  </a:solidFill>
                </a:rPr>
                <a:t>系 研究所</a:t>
              </a:r>
              <a:endParaRPr lang="zh-CN" altLang="en-US" sz="1100" dirty="0">
                <a:solidFill>
                  <a:schemeClr val="tx1"/>
                </a:solidFill>
              </a:endParaRPr>
            </a:p>
          </p:txBody>
        </p:sp>
        <p:sp>
          <p:nvSpPr>
            <p:cNvPr id="22" name="圆角矩形 21"/>
            <p:cNvSpPr/>
            <p:nvPr/>
          </p:nvSpPr>
          <p:spPr>
            <a:xfrm>
              <a:off x="5506104" y="6051349"/>
              <a:ext cx="1438160"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特聘研究员 顾问</a:t>
              </a:r>
              <a:endParaRPr lang="zh-CN" altLang="en-US" sz="1100" dirty="0">
                <a:solidFill>
                  <a:schemeClr val="tx1"/>
                </a:solidFill>
              </a:endParaRPr>
            </a:p>
          </p:txBody>
        </p:sp>
        <p:cxnSp>
          <p:nvCxnSpPr>
            <p:cNvPr id="23" name="直接连接符 22"/>
            <p:cNvCxnSpPr>
              <a:endCxn id="15" idx="1"/>
            </p:cNvCxnSpPr>
            <p:nvPr/>
          </p:nvCxnSpPr>
          <p:spPr>
            <a:xfrm>
              <a:off x="5220072" y="3212976"/>
              <a:ext cx="288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20072" y="375303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20072" y="425709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932040" y="465313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220072" y="515719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20072" y="566124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20072" y="616530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20072" y="3212976"/>
              <a:ext cx="0" cy="295232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3563888" y="4081224"/>
            <a:ext cx="7295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48472" y="5743662"/>
            <a:ext cx="4572000" cy="523220"/>
          </a:xfrm>
          <a:prstGeom prst="rect">
            <a:avLst/>
          </a:prstGeom>
        </p:spPr>
        <p:txBody>
          <a:bodyPr>
            <a:spAutoFit/>
          </a:bodyPr>
          <a:lstStyle/>
          <a:p>
            <a:r>
              <a:rPr lang="zh-CN" altLang="en-US" sz="1400" dirty="0">
                <a:latin typeface="微软雅黑" pitchFamily="34" charset="-122"/>
                <a:ea typeface="微软雅黑" pitchFamily="34" charset="-122"/>
              </a:rPr>
              <a:t>名人</a:t>
            </a:r>
            <a:r>
              <a:rPr lang="zh-CN" altLang="en-US" sz="1400" dirty="0" smtClean="0">
                <a:latin typeface="微软雅黑" pitchFamily="34" charset="-122"/>
                <a:ea typeface="微软雅黑" pitchFamily="34" charset="-122"/>
              </a:rPr>
              <a:t>史料传承典藏体系是</a:t>
            </a:r>
            <a:r>
              <a:rPr lang="zh-CN" altLang="en-US" sz="1400" dirty="0">
                <a:latin typeface="微软雅黑" pitchFamily="34" charset="-122"/>
                <a:ea typeface="微软雅黑" pitchFamily="34" charset="-122"/>
              </a:rPr>
              <a:t>一项系统工程，在档案与档案工作“八大业务”的有机整体中实现其良好效应。</a:t>
            </a:r>
          </a:p>
        </p:txBody>
      </p:sp>
    </p:spTree>
    <p:extLst>
      <p:ext uri="{BB962C8B-B14F-4D97-AF65-F5344CB8AC3E}">
        <p14:creationId xmlns:p14="http://schemas.microsoft.com/office/powerpoint/2010/main" xmlns="" val="324151113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0063"/>
          </a:xfrm>
          <a:prstGeom prst="rect">
            <a:avLst/>
          </a:prstGeom>
          <a:noFill/>
          <a:ln w="9525">
            <a:noFill/>
            <a:miter lim="800000"/>
            <a:headEnd/>
            <a:tailEnd/>
          </a:ln>
        </p:spPr>
      </p:pic>
      <p:sp>
        <p:nvSpPr>
          <p:cNvPr id="9" name="Rectangle 2"/>
          <p:cNvSpPr txBox="1">
            <a:spLocks noChangeArrowheads="1"/>
          </p:cNvSpPr>
          <p:nvPr/>
        </p:nvSpPr>
        <p:spPr bwMode="auto">
          <a:xfrm>
            <a:off x="642938" y="1000125"/>
            <a:ext cx="8072437" cy="682625"/>
          </a:xfrm>
          <a:prstGeom prst="rect">
            <a:avLst/>
          </a:prstGeom>
          <a:noFill/>
          <a:ln w="9525">
            <a:noFill/>
            <a:miter lim="800000"/>
            <a:headEnd/>
            <a:tailEnd/>
          </a:ln>
        </p:spPr>
        <p:txBody>
          <a:bodyPr anchor="ctr"/>
          <a:lstStyle/>
          <a:p>
            <a:pPr fontAlgn="auto">
              <a:lnSpc>
                <a:spcPct val="80000"/>
              </a:lnSpc>
              <a:spcBef>
                <a:spcPts val="0"/>
              </a:spcBef>
              <a:spcAft>
                <a:spcPts val="0"/>
              </a:spcAft>
              <a:defRPr/>
            </a:pPr>
            <a:endParaRPr kumimoji="1" lang="zh-CN" altLang="en-US" sz="4000" dirty="0">
              <a:solidFill>
                <a:schemeClr val="tx2">
                  <a:lumMod val="75000"/>
                </a:schemeClr>
              </a:solidFill>
              <a:latin typeface="华文新魏" pitchFamily="2" charset="-122"/>
              <a:ea typeface="华文新魏" pitchFamily="2" charset="-122"/>
            </a:endParaRPr>
          </a:p>
        </p:txBody>
      </p:sp>
      <p:cxnSp>
        <p:nvCxnSpPr>
          <p:cNvPr id="11" name="直接连接符 10"/>
          <p:cNvCxnSpPr>
            <a:cxnSpLocks noChangeShapeType="1"/>
          </p:cNvCxnSpPr>
          <p:nvPr/>
        </p:nvCxnSpPr>
        <p:spPr bwMode="auto">
          <a:xfrm flipV="1">
            <a:off x="684213" y="1643063"/>
            <a:ext cx="6459537" cy="19050"/>
          </a:xfrm>
          <a:prstGeom prst="line">
            <a:avLst/>
          </a:prstGeom>
          <a:noFill/>
          <a:ln w="38100">
            <a:solidFill>
              <a:srgbClr val="FF0000"/>
            </a:solidFill>
            <a:round/>
            <a:headEnd/>
            <a:tailEnd/>
          </a:ln>
          <a:effectLst>
            <a:outerShdw blurRad="63500" dist="23000" dir="5400000" rotWithShape="0">
              <a:srgbClr val="000000">
                <a:alpha val="34999"/>
              </a:srgbClr>
            </a:outerShdw>
          </a:effectLst>
          <a:extLst/>
        </p:spPr>
      </p:cxnSp>
      <p:sp>
        <p:nvSpPr>
          <p:cNvPr id="10" name="内容占位符 2"/>
          <p:cNvSpPr txBox="1">
            <a:spLocks/>
          </p:cNvSpPr>
          <p:nvPr/>
        </p:nvSpPr>
        <p:spPr bwMode="auto">
          <a:xfrm>
            <a:off x="533400" y="2009775"/>
            <a:ext cx="8229600" cy="4419600"/>
          </a:xfrm>
          <a:prstGeom prst="rect">
            <a:avLst/>
          </a:prstGeom>
          <a:noFill/>
          <a:ln w="9525">
            <a:noFill/>
            <a:miter lim="800000"/>
            <a:headEnd/>
            <a:tailEnd/>
          </a:ln>
          <a:effectLst/>
        </p:spPr>
        <p:txBody>
          <a:bodyPr>
            <a:normAutofit/>
          </a:bodyPr>
          <a:lstStyle/>
          <a:p>
            <a:pPr marL="342900" indent="-342900">
              <a:spcBef>
                <a:spcPts val="1200"/>
              </a:spcBef>
              <a:buClr>
                <a:srgbClr val="3CA051"/>
              </a:buClr>
              <a:buFont typeface="Wingdings" pitchFamily="2" charset="2"/>
              <a:buChar char=""/>
              <a:defRPr/>
            </a:pPr>
            <a:endParaRPr lang="en-US" altLang="zh-CN" sz="2400" b="1" kern="0" dirty="0">
              <a:solidFill>
                <a:srgbClr val="002060"/>
              </a:solidFill>
              <a:latin typeface="宋体" pitchFamily="2" charset="-122"/>
              <a:ea typeface="宋体" pitchFamily="2" charset="-122"/>
            </a:endParaRPr>
          </a:p>
        </p:txBody>
      </p:sp>
      <p:sp>
        <p:nvSpPr>
          <p:cNvPr id="8" name="Rectangle 2"/>
          <p:cNvSpPr txBox="1">
            <a:spLocks noChangeArrowheads="1"/>
          </p:cNvSpPr>
          <p:nvPr/>
        </p:nvSpPr>
        <p:spPr bwMode="auto">
          <a:xfrm>
            <a:off x="642938" y="1000125"/>
            <a:ext cx="7748587" cy="682625"/>
          </a:xfrm>
          <a:prstGeom prst="rect">
            <a:avLst/>
          </a:prstGeom>
          <a:noFill/>
          <a:ln w="9525">
            <a:noFill/>
            <a:miter lim="800000"/>
            <a:headEnd/>
            <a:tailEnd/>
          </a:ln>
        </p:spPr>
        <p:txBody>
          <a:bodyPr anchor="ctr"/>
          <a:lstStyle/>
          <a:p>
            <a:pPr fontAlgn="auto">
              <a:lnSpc>
                <a:spcPct val="80000"/>
              </a:lnSpc>
              <a:spcBef>
                <a:spcPts val="0"/>
              </a:spcBef>
              <a:spcAft>
                <a:spcPts val="0"/>
              </a:spcAft>
              <a:defRPr/>
            </a:pPr>
            <a:endParaRPr kumimoji="1" lang="zh-CN" altLang="en-US" sz="3600" dirty="0">
              <a:solidFill>
                <a:schemeClr val="tx2">
                  <a:lumMod val="75000"/>
                </a:schemeClr>
              </a:solidFill>
              <a:latin typeface="隶书" pitchFamily="49" charset="-122"/>
              <a:ea typeface="隶书" pitchFamily="49" charset="-122"/>
            </a:endParaRPr>
          </a:p>
        </p:txBody>
      </p:sp>
      <p:cxnSp>
        <p:nvCxnSpPr>
          <p:cNvPr id="13" name="直接连接符 12"/>
          <p:cNvCxnSpPr/>
          <p:nvPr/>
        </p:nvCxnSpPr>
        <p:spPr>
          <a:xfrm rot="16200000" flipH="1">
            <a:off x="-197643" y="3806031"/>
            <a:ext cx="3657600" cy="238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内容占位符 2"/>
          <p:cNvSpPr txBox="1">
            <a:spLocks/>
          </p:cNvSpPr>
          <p:nvPr/>
        </p:nvSpPr>
        <p:spPr bwMode="auto">
          <a:xfrm>
            <a:off x="4932363" y="1844824"/>
            <a:ext cx="4139952" cy="2049678"/>
          </a:xfrm>
          <a:prstGeom prst="rect">
            <a:avLst/>
          </a:prstGeom>
          <a:noFill/>
          <a:ln w="9525">
            <a:noFill/>
            <a:miter lim="800000"/>
            <a:headEnd/>
            <a:tailEnd/>
          </a:ln>
          <a:effectLst/>
        </p:spPr>
        <p:txBody>
          <a:bodyPr>
            <a:normAutofit fontScale="47500" lnSpcReduction="20000"/>
          </a:bodyPr>
          <a:lstStyle/>
          <a:p>
            <a:pPr marL="342900" indent="-342900">
              <a:spcBef>
                <a:spcPts val="1200"/>
              </a:spcBef>
              <a:buClr>
                <a:srgbClr val="3CA051"/>
              </a:buClr>
              <a:defRPr/>
            </a:pPr>
            <a:endParaRPr lang="en-US" altLang="zh-CN" sz="2900" kern="0" dirty="0" smtClean="0">
              <a:latin typeface="微软雅黑" pitchFamily="34" charset="-122"/>
              <a:ea typeface="微软雅黑" pitchFamily="34" charset="-122"/>
            </a:endParaRPr>
          </a:p>
          <a:p>
            <a:pPr marL="342900" indent="-342900">
              <a:lnSpc>
                <a:spcPct val="170000"/>
              </a:lnSpc>
              <a:spcBef>
                <a:spcPts val="1200"/>
              </a:spcBef>
              <a:buClr>
                <a:srgbClr val="3CA051"/>
              </a:buClr>
              <a:defRPr/>
            </a:pPr>
            <a:r>
              <a:rPr lang="en-US" altLang="zh-CN" sz="2900" kern="0" dirty="0">
                <a:latin typeface="微软雅黑" pitchFamily="34" charset="-122"/>
                <a:ea typeface="微软雅黑" pitchFamily="34" charset="-122"/>
              </a:rPr>
              <a:t> </a:t>
            </a:r>
            <a:r>
              <a:rPr lang="en-US" altLang="zh-CN" sz="2900" kern="0" dirty="0" smtClean="0">
                <a:latin typeface="微软雅黑" pitchFamily="34" charset="-122"/>
                <a:ea typeface="微软雅黑" pitchFamily="34" charset="-122"/>
              </a:rPr>
              <a:t>          </a:t>
            </a:r>
            <a:r>
              <a:rPr lang="zh-CN" altLang="en-US" sz="2900" kern="0" dirty="0" smtClean="0">
                <a:latin typeface="微软雅黑" pitchFamily="34" charset="-122"/>
                <a:ea typeface="微软雅黑" pitchFamily="34" charset="-122"/>
              </a:rPr>
              <a:t>名人史料传承典藏的实施</a:t>
            </a:r>
            <a:r>
              <a:rPr lang="zh-CN" altLang="en-US" sz="2900" kern="0" dirty="0">
                <a:latin typeface="微软雅黑" pitchFamily="34" charset="-122"/>
                <a:ea typeface="微软雅黑" pitchFamily="34" charset="-122"/>
              </a:rPr>
              <a:t>过程，正是在档案管理与服务体系的有机体中进行，整合了档案业务的各个要素和环节，涵盖了档案史料从产生，到积聚、传递，再到研发、利用等各个环节，是一个</a:t>
            </a:r>
            <a:r>
              <a:rPr lang="zh-CN" altLang="en-US" sz="2900" kern="0" dirty="0">
                <a:solidFill>
                  <a:srgbClr val="C00000"/>
                </a:solidFill>
                <a:latin typeface="微软雅黑" pitchFamily="34" charset="-122"/>
                <a:ea typeface="微软雅黑" pitchFamily="34" charset="-122"/>
              </a:rPr>
              <a:t>螺旋式发展的文化生态工程</a:t>
            </a:r>
            <a:r>
              <a:rPr lang="zh-CN" altLang="en-US" sz="2900" kern="0" dirty="0" smtClean="0">
                <a:solidFill>
                  <a:srgbClr val="C00000"/>
                </a:solidFill>
                <a:latin typeface="微软雅黑" pitchFamily="34" charset="-122"/>
                <a:ea typeface="微软雅黑" pitchFamily="34" charset="-122"/>
              </a:rPr>
              <a:t>。</a:t>
            </a:r>
            <a:endParaRPr lang="en-US" altLang="zh-CN" sz="2900" b="1" kern="0" dirty="0">
              <a:solidFill>
                <a:srgbClr val="C00000"/>
              </a:solidFill>
              <a:latin typeface="微软雅黑" pitchFamily="34" charset="-122"/>
              <a:ea typeface="微软雅黑" pitchFamily="34" charset="-122"/>
            </a:endParaRPr>
          </a:p>
          <a:p>
            <a:pPr marL="342900" indent="-342900">
              <a:spcBef>
                <a:spcPts val="1200"/>
              </a:spcBef>
              <a:buClr>
                <a:srgbClr val="3CA051"/>
              </a:buClr>
              <a:defRPr/>
            </a:pPr>
            <a:endParaRPr lang="en-US" altLang="zh-CN" sz="2400" b="1" kern="0" dirty="0">
              <a:solidFill>
                <a:srgbClr val="002060"/>
              </a:solidFill>
              <a:latin typeface="宋体" pitchFamily="2" charset="-122"/>
              <a:ea typeface="宋体" pitchFamily="2" charset="-122"/>
            </a:endParaRPr>
          </a:p>
        </p:txBody>
      </p:sp>
      <p:grpSp>
        <p:nvGrpSpPr>
          <p:cNvPr id="3" name="组合 2"/>
          <p:cNvGrpSpPr/>
          <p:nvPr/>
        </p:nvGrpSpPr>
        <p:grpSpPr>
          <a:xfrm>
            <a:off x="428596" y="2000240"/>
            <a:ext cx="4483447" cy="4299243"/>
            <a:chOff x="160160" y="1870224"/>
            <a:chExt cx="4751883" cy="4429259"/>
          </a:xfrm>
        </p:grpSpPr>
        <p:pic>
          <p:nvPicPr>
            <p:cNvPr id="18440" name="Picture 2" descr="模型图"/>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60160" y="1870224"/>
              <a:ext cx="4751883" cy="4429259"/>
            </a:xfrm>
            <a:prstGeom prst="rect">
              <a:avLst/>
            </a:prstGeom>
            <a:noFill/>
            <a:ln w="9525">
              <a:noFill/>
              <a:miter lim="800000"/>
              <a:headEnd/>
              <a:tailEnd/>
            </a:ln>
          </p:spPr>
        </p:pic>
        <p:sp>
          <p:nvSpPr>
            <p:cNvPr id="2" name="矩形 1"/>
            <p:cNvSpPr/>
            <p:nvPr/>
          </p:nvSpPr>
          <p:spPr>
            <a:xfrm>
              <a:off x="899592" y="3425031"/>
              <a:ext cx="936104" cy="219993"/>
            </a:xfrm>
            <a:prstGeom prst="rect">
              <a:avLst/>
            </a:prstGeom>
            <a:solidFill>
              <a:srgbClr val="DE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latin typeface="楷体" pitchFamily="49" charset="-122"/>
                  <a:ea typeface="楷体" pitchFamily="49" charset="-122"/>
                </a:rPr>
                <a:t>收集、征集</a:t>
              </a:r>
              <a:endParaRPr lang="zh-CN" altLang="en-US" sz="1050" dirty="0">
                <a:solidFill>
                  <a:schemeClr val="tx1"/>
                </a:solidFill>
                <a:latin typeface="楷体" pitchFamily="49" charset="-122"/>
                <a:ea typeface="楷体" pitchFamily="49" charset="-122"/>
              </a:endParaRPr>
            </a:p>
          </p:txBody>
        </p:sp>
        <p:sp>
          <p:nvSpPr>
            <p:cNvPr id="18" name="矩形 17"/>
            <p:cNvSpPr/>
            <p:nvPr/>
          </p:nvSpPr>
          <p:spPr>
            <a:xfrm>
              <a:off x="2965685" y="3425030"/>
              <a:ext cx="936104" cy="219993"/>
            </a:xfrm>
            <a:prstGeom prst="rect">
              <a:avLst/>
            </a:prstGeom>
            <a:solidFill>
              <a:srgbClr val="DE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latin typeface="楷体" pitchFamily="49" charset="-122"/>
                  <a:ea typeface="楷体" pitchFamily="49" charset="-122"/>
                </a:rPr>
                <a:t>整理、鉴定</a:t>
              </a:r>
              <a:endParaRPr lang="zh-CN" altLang="en-US" sz="1050" dirty="0">
                <a:solidFill>
                  <a:schemeClr val="tx1"/>
                </a:solidFill>
                <a:latin typeface="楷体" pitchFamily="49" charset="-122"/>
                <a:ea typeface="楷体" pitchFamily="49" charset="-122"/>
              </a:endParaRPr>
            </a:p>
          </p:txBody>
        </p:sp>
        <p:sp>
          <p:nvSpPr>
            <p:cNvPr id="19" name="矩形 18"/>
            <p:cNvSpPr/>
            <p:nvPr/>
          </p:nvSpPr>
          <p:spPr>
            <a:xfrm>
              <a:off x="468116" y="4564967"/>
              <a:ext cx="936104" cy="219993"/>
            </a:xfrm>
            <a:prstGeom prst="rect">
              <a:avLst/>
            </a:prstGeom>
            <a:solidFill>
              <a:srgbClr val="DE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latin typeface="楷体" pitchFamily="49" charset="-122"/>
                  <a:ea typeface="楷体" pitchFamily="49" charset="-122"/>
                </a:rPr>
                <a:t>展览、出版</a:t>
              </a:r>
              <a:endParaRPr lang="zh-CN" altLang="en-US" sz="1050" dirty="0">
                <a:solidFill>
                  <a:schemeClr val="tx1"/>
                </a:solidFill>
                <a:latin typeface="楷体" pitchFamily="49" charset="-122"/>
                <a:ea typeface="楷体" pitchFamily="49" charset="-122"/>
              </a:endParaRPr>
            </a:p>
          </p:txBody>
        </p:sp>
        <p:sp>
          <p:nvSpPr>
            <p:cNvPr id="20" name="矩形 19"/>
            <p:cNvSpPr/>
            <p:nvPr/>
          </p:nvSpPr>
          <p:spPr>
            <a:xfrm>
              <a:off x="3568935" y="4674963"/>
              <a:ext cx="936104" cy="219993"/>
            </a:xfrm>
            <a:prstGeom prst="rect">
              <a:avLst/>
            </a:prstGeom>
            <a:solidFill>
              <a:srgbClr val="DE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latin typeface="楷体" pitchFamily="49" charset="-122"/>
                  <a:ea typeface="楷体" pitchFamily="49" charset="-122"/>
                </a:rPr>
                <a:t>研究、利用</a:t>
              </a:r>
              <a:endParaRPr lang="zh-CN" altLang="en-US" sz="1050" dirty="0">
                <a:solidFill>
                  <a:schemeClr val="tx1"/>
                </a:solidFill>
                <a:latin typeface="楷体" pitchFamily="49" charset="-122"/>
                <a:ea typeface="楷体" pitchFamily="49" charset="-122"/>
              </a:endParaRPr>
            </a:p>
          </p:txBody>
        </p:sp>
        <p:sp>
          <p:nvSpPr>
            <p:cNvPr id="21" name="矩形 20"/>
            <p:cNvSpPr/>
            <p:nvPr/>
          </p:nvSpPr>
          <p:spPr>
            <a:xfrm>
              <a:off x="2092681" y="4085194"/>
              <a:ext cx="848619" cy="327534"/>
            </a:xfrm>
            <a:prstGeom prst="rect">
              <a:avLst/>
            </a:prstGeom>
            <a:solidFill>
              <a:srgbClr val="DE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rPr>
                <a:t>名人史料典藏传承</a:t>
              </a:r>
              <a:endParaRPr lang="zh-CN" altLang="en-US" sz="1050" dirty="0">
                <a:solidFill>
                  <a:schemeClr val="tx1"/>
                </a:solidFill>
              </a:endParaRPr>
            </a:p>
          </p:txBody>
        </p:sp>
      </p:grpSp>
      <p:pic>
        <p:nvPicPr>
          <p:cNvPr id="1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74516" y="3817937"/>
            <a:ext cx="4138468"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
          <p:cNvSpPr txBox="1">
            <a:spLocks noChangeArrowheads="1"/>
          </p:cNvSpPr>
          <p:nvPr/>
        </p:nvSpPr>
        <p:spPr bwMode="auto">
          <a:xfrm>
            <a:off x="795338" y="1152525"/>
            <a:ext cx="7748587" cy="682625"/>
          </a:xfrm>
          <a:prstGeom prst="rect">
            <a:avLst/>
          </a:prstGeom>
          <a:noFill/>
          <a:ln w="9525">
            <a:noFill/>
            <a:miter lim="800000"/>
            <a:headEnd/>
            <a:tailEnd/>
          </a:ln>
        </p:spPr>
        <p:txBody>
          <a:bodyPr anchor="ctr"/>
          <a:lstStyle/>
          <a:p>
            <a:pPr fontAlgn="auto">
              <a:lnSpc>
                <a:spcPct val="80000"/>
              </a:lnSpc>
              <a:spcBef>
                <a:spcPts val="0"/>
              </a:spcBef>
              <a:spcAft>
                <a:spcPts val="0"/>
              </a:spcAft>
              <a:defRPr/>
            </a:pPr>
            <a:r>
              <a:rPr lang="zh-CN" altLang="en-US" sz="2800" b="1" dirty="0" smtClean="0">
                <a:solidFill>
                  <a:srgbClr val="C00000"/>
                </a:solidFill>
                <a:latin typeface="华文行楷" pitchFamily="2" charset="-122"/>
                <a:ea typeface="华文行楷" pitchFamily="2" charset="-122"/>
              </a:rPr>
              <a:t>构建名人史料传承典藏的“生态体系”</a:t>
            </a:r>
            <a:endParaRPr kumimoji="1" lang="zh-CN" altLang="en-US" sz="2800" dirty="0">
              <a:solidFill>
                <a:srgbClr val="C00000"/>
              </a:solidFill>
              <a:latin typeface="华文行楷" pitchFamily="2" charset="-122"/>
              <a:ea typeface="华文行楷" pitchFamily="2" charset="-122"/>
            </a:endParaRPr>
          </a:p>
        </p:txBody>
      </p:sp>
    </p:spTree>
    <p:extLst>
      <p:ext uri="{BB962C8B-B14F-4D97-AF65-F5344CB8AC3E}">
        <p14:creationId xmlns:p14="http://schemas.microsoft.com/office/powerpoint/2010/main" xmlns="" val="17996136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7937"/>
            <a:ext cx="9144000" cy="6850063"/>
          </a:xfrm>
          <a:prstGeom prst="rect">
            <a:avLst/>
          </a:prstGeom>
          <a:noFill/>
          <a:ln w="9525">
            <a:noFill/>
            <a:miter lim="800000"/>
            <a:headEnd/>
            <a:tailEnd/>
          </a:ln>
        </p:spPr>
      </p:pic>
      <p:sp>
        <p:nvSpPr>
          <p:cNvPr id="37898" name="Rectangle 10"/>
          <p:cNvSpPr>
            <a:spLocks noChangeArrowheads="1"/>
          </p:cNvSpPr>
          <p:nvPr/>
        </p:nvSpPr>
        <p:spPr bwMode="auto">
          <a:xfrm>
            <a:off x="0" y="1052513"/>
            <a:ext cx="7499350" cy="519112"/>
          </a:xfrm>
          <a:prstGeom prst="rect">
            <a:avLst/>
          </a:prstGeom>
          <a:noFill/>
          <a:ln w="9525">
            <a:noFill/>
            <a:miter lim="800000"/>
            <a:headEnd/>
            <a:tailEnd/>
          </a:ln>
          <a:effectLst/>
        </p:spPr>
        <p:txBody>
          <a:bodyPr wrap="none" anchor="ctr">
            <a:spAutoFit/>
          </a:bodyPr>
          <a:lstStyle/>
          <a:p>
            <a:r>
              <a:rPr lang="zh-CN" altLang="en-US" sz="2800" b="1" dirty="0">
                <a:solidFill>
                  <a:srgbClr val="CC0000"/>
                </a:solidFill>
                <a:latin typeface="仿宋"/>
                <a:ea typeface="华文行楷" pitchFamily="2" charset="-122"/>
              </a:rPr>
              <a:t>“</a:t>
            </a:r>
            <a:r>
              <a:rPr lang="zh-CN" altLang="en-US" sz="2800" b="1" dirty="0">
                <a:solidFill>
                  <a:srgbClr val="CC0000"/>
                </a:solidFill>
                <a:ea typeface="华文行楷" pitchFamily="2" charset="-122"/>
              </a:rPr>
              <a:t>国学大师，书法泰斗</a:t>
            </a:r>
            <a:r>
              <a:rPr lang="zh-CN" altLang="en-US" sz="2800" b="1" dirty="0">
                <a:solidFill>
                  <a:srgbClr val="CC0000"/>
                </a:solidFill>
                <a:latin typeface="仿宋"/>
                <a:ea typeface="华文行楷" pitchFamily="2" charset="-122"/>
              </a:rPr>
              <a:t>”</a:t>
            </a:r>
            <a:r>
              <a:rPr lang="en-US" altLang="zh-CN" sz="2800" b="1" dirty="0">
                <a:solidFill>
                  <a:srgbClr val="CC0000"/>
                </a:solidFill>
                <a:latin typeface="仿宋"/>
                <a:ea typeface="华文行楷" pitchFamily="2" charset="-122"/>
              </a:rPr>
              <a:t>——</a:t>
            </a:r>
            <a:r>
              <a:rPr lang="zh-CN" altLang="en-US" sz="2800" b="1" dirty="0">
                <a:solidFill>
                  <a:srgbClr val="CC0000"/>
                </a:solidFill>
                <a:ea typeface="华文行楷" pitchFamily="2" charset="-122"/>
              </a:rPr>
              <a:t>马一浮书作入藏</a:t>
            </a:r>
            <a:r>
              <a:rPr lang="zh-CN" altLang="en-US" sz="2800" b="1" dirty="0">
                <a:solidFill>
                  <a:srgbClr val="CC0000"/>
                </a:solidFill>
              </a:rPr>
              <a:t>  </a:t>
            </a:r>
          </a:p>
        </p:txBody>
      </p:sp>
      <p:sp>
        <p:nvSpPr>
          <p:cNvPr id="37899" name="Rectangle 11"/>
          <p:cNvSpPr>
            <a:spLocks noChangeArrowheads="1"/>
          </p:cNvSpPr>
          <p:nvPr/>
        </p:nvSpPr>
        <p:spPr bwMode="auto">
          <a:xfrm>
            <a:off x="3491880" y="1988840"/>
            <a:ext cx="4895850" cy="1015663"/>
          </a:xfrm>
          <a:prstGeom prst="rect">
            <a:avLst/>
          </a:prstGeom>
          <a:noFill/>
          <a:ln w="9525">
            <a:noFill/>
            <a:miter lim="800000"/>
            <a:headEnd/>
            <a:tailEnd/>
          </a:ln>
          <a:effectLst/>
        </p:spPr>
        <p:txBody>
          <a:bodyPr anchor="ctr">
            <a:spAutoFit/>
          </a:bodyPr>
          <a:lstStyle/>
          <a:p>
            <a:r>
              <a:rPr lang="zh-CN" altLang="en-US" b="1" dirty="0" smtClean="0"/>
              <a:t>      </a:t>
            </a:r>
            <a:r>
              <a:rPr lang="zh-CN" altLang="en-US" dirty="0" smtClean="0">
                <a:latin typeface="微软雅黑" pitchFamily="34" charset="-122"/>
                <a:ea typeface="微软雅黑" pitchFamily="34" charset="-122"/>
              </a:rPr>
              <a:t>马一</a:t>
            </a:r>
            <a:r>
              <a:rPr lang="zh-CN" altLang="en-US" dirty="0">
                <a:latin typeface="微软雅黑" pitchFamily="34" charset="-122"/>
                <a:ea typeface="微软雅黑" pitchFamily="34" charset="-122"/>
              </a:rPr>
              <a:t>浮先生的弥甥女丁敬涵女士将珍藏多年的马一浮先生书法作品、手稿等史料共计</a:t>
            </a:r>
            <a:r>
              <a:rPr lang="en-US" altLang="zh-CN" dirty="0">
                <a:latin typeface="微软雅黑" pitchFamily="34" charset="-122"/>
                <a:ea typeface="微软雅黑" pitchFamily="34" charset="-122"/>
              </a:rPr>
              <a:t>193</a:t>
            </a:r>
            <a:r>
              <a:rPr lang="zh-CN" altLang="en-US" dirty="0">
                <a:latin typeface="微软雅黑" pitchFamily="34" charset="-122"/>
                <a:ea typeface="微软雅黑" pitchFamily="34" charset="-122"/>
              </a:rPr>
              <a:t>件捐赠给浙大档案馆永久保存。</a:t>
            </a:r>
          </a:p>
        </p:txBody>
      </p:sp>
      <p:sp>
        <p:nvSpPr>
          <p:cNvPr id="37901" name="Line 13"/>
          <p:cNvSpPr>
            <a:spLocks noChangeShapeType="1"/>
          </p:cNvSpPr>
          <p:nvPr/>
        </p:nvSpPr>
        <p:spPr bwMode="auto">
          <a:xfrm>
            <a:off x="0" y="1556792"/>
            <a:ext cx="7524750" cy="0"/>
          </a:xfrm>
          <a:prstGeom prst="line">
            <a:avLst/>
          </a:prstGeom>
          <a:noFill/>
          <a:ln w="38100">
            <a:solidFill>
              <a:srgbClr val="CC0000"/>
            </a:solidFill>
            <a:round/>
            <a:headEnd/>
            <a:tailEnd/>
          </a:ln>
          <a:effectLst/>
        </p:spPr>
        <p:txBody>
          <a:bodyPr/>
          <a:lstStyle/>
          <a:p>
            <a:endParaRPr lang="zh-CN" alt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3666" y="1988840"/>
            <a:ext cx="3046764" cy="4313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3635896" y="5805264"/>
            <a:ext cx="4572000" cy="523220"/>
          </a:xfrm>
          <a:prstGeom prst="rect">
            <a:avLst/>
          </a:prstGeom>
        </p:spPr>
        <p:txBody>
          <a:bodyPr>
            <a:spAutoFit/>
          </a:bodyPr>
          <a:lstStyle/>
          <a:p>
            <a:r>
              <a:rPr lang="zh-CN" altLang="en-US" sz="1400" b="1" dirty="0" smtClean="0">
                <a:solidFill>
                  <a:srgbClr val="C00000"/>
                </a:solidFill>
              </a:rPr>
              <a:t>▲</a:t>
            </a:r>
            <a:r>
              <a:rPr lang="zh-CN" altLang="en-US" sz="1400" dirty="0" smtClean="0">
                <a:latin typeface="微软雅黑" pitchFamily="34" charset="-122"/>
                <a:ea typeface="微软雅黑" pitchFamily="34" charset="-122"/>
              </a:rPr>
              <a:t>浙江大学档案馆、浙江大学社会科学院工作人员与相关学科教师赴合肥，与丁敬涵联系捐赠事宜</a:t>
            </a:r>
            <a:endParaRPr lang="zh-CN" altLang="en-US" sz="1400" dirty="0">
              <a:latin typeface="微软雅黑" pitchFamily="34" charset="-122"/>
              <a:ea typeface="微软雅黑" pitchFamily="34" charset="-122"/>
            </a:endParaRPr>
          </a:p>
        </p:txBody>
      </p:sp>
      <p:pic>
        <p:nvPicPr>
          <p:cNvPr id="4098" name="Picture 2" descr="D:\编展资料保存\馆刊光盘资料\2012年馆刊\“2012浙大档案馆内文”文件夹\Links\2011年3月21日，浙江大学档案馆工作人员上合肥，和丁敬涵联系捐赠事宜.tif"/>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071934" y="3000372"/>
            <a:ext cx="3600400" cy="2700300"/>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6" name="Picture 14" descr="62976b1fx852223106579&amp;690"/>
          <p:cNvPicPr>
            <a:picLocks noChangeAspect="1" noChangeArrowheads="1"/>
          </p:cNvPicPr>
          <p:nvPr/>
        </p:nvPicPr>
        <p:blipFill>
          <a:blip r:embed="rId2" cstate="email">
            <a:lum bright="70000" contrast="-70000"/>
            <a:extLst>
              <a:ext uri="{28A0092B-C50C-407E-A947-70E740481C1C}">
                <a14:useLocalDpi xmlns:a14="http://schemas.microsoft.com/office/drawing/2010/main" xmlns=""/>
              </a:ext>
            </a:extLst>
          </a:blip>
          <a:srcRect/>
          <a:stretch>
            <a:fillRect/>
          </a:stretch>
        </p:blipFill>
        <p:spPr bwMode="auto">
          <a:xfrm>
            <a:off x="0" y="0"/>
            <a:ext cx="9140825" cy="6858000"/>
          </a:xfrm>
          <a:prstGeom prst="rect">
            <a:avLst/>
          </a:prstGeom>
          <a:noFill/>
        </p:spPr>
      </p:pic>
      <p:sp>
        <p:nvSpPr>
          <p:cNvPr id="38942" name="Text Box 30"/>
          <p:cNvSpPr txBox="1">
            <a:spLocks noChangeArrowheads="1"/>
          </p:cNvSpPr>
          <p:nvPr/>
        </p:nvSpPr>
        <p:spPr bwMode="auto">
          <a:xfrm>
            <a:off x="5001109" y="6041199"/>
            <a:ext cx="4139715" cy="523220"/>
          </a:xfrm>
          <a:prstGeom prst="rect">
            <a:avLst/>
          </a:prstGeom>
          <a:noFill/>
          <a:ln w="9525">
            <a:noFill/>
            <a:miter lim="800000"/>
            <a:headEnd/>
            <a:tailEnd/>
          </a:ln>
          <a:effectLst/>
        </p:spPr>
        <p:txBody>
          <a:bodyPr wrap="square">
            <a:spAutoFit/>
          </a:bodyPr>
          <a:lstStyle/>
          <a:p>
            <a:r>
              <a:rPr lang="zh-CN" altLang="en-US" sz="1200" b="1" dirty="0" smtClean="0">
                <a:solidFill>
                  <a:srgbClr val="C00000"/>
                </a:solidFill>
              </a:rPr>
              <a:t>▲</a:t>
            </a:r>
            <a:r>
              <a:rPr lang="zh-CN" altLang="en-US" sz="1400" dirty="0" smtClean="0">
                <a:ea typeface="微软雅黑" pitchFamily="34" charset="-122"/>
              </a:rPr>
              <a:t>国际马一浮人文研究中心在浙江大学成立</a:t>
            </a:r>
            <a:r>
              <a:rPr lang="zh-CN" altLang="en-US" sz="1400" dirty="0">
                <a:ea typeface="微软雅黑" pitchFamily="34" charset="-122"/>
              </a:rPr>
              <a:t>，</a:t>
            </a:r>
            <a:r>
              <a:rPr lang="zh-CN" altLang="en-US" sz="1400" dirty="0" smtClean="0">
                <a:ea typeface="微软雅黑" pitchFamily="34" charset="-122"/>
              </a:rPr>
              <a:t>举办马一浮先生诞辰</a:t>
            </a:r>
            <a:r>
              <a:rPr lang="en-US" altLang="zh-CN" sz="1400" dirty="0" smtClean="0">
                <a:ea typeface="微软雅黑" pitchFamily="34" charset="-122"/>
              </a:rPr>
              <a:t>130</a:t>
            </a:r>
            <a:r>
              <a:rPr lang="zh-CN" altLang="en-US" sz="1400" dirty="0" smtClean="0">
                <a:ea typeface="微软雅黑" pitchFamily="34" charset="-122"/>
              </a:rPr>
              <a:t>周年纪念大会暨国学研讨会</a:t>
            </a:r>
            <a:endParaRPr lang="zh-CN" altLang="en-US" sz="1400" dirty="0">
              <a:ea typeface="微软雅黑" pitchFamily="34" charset="-122"/>
            </a:endParaRPr>
          </a:p>
        </p:txBody>
      </p:sp>
      <p:pic>
        <p:nvPicPr>
          <p:cNvPr id="38934" name="Picture 22" descr="136669302411"/>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r="-8566"/>
          <a:stretch/>
        </p:blipFill>
        <p:spPr bwMode="auto">
          <a:xfrm>
            <a:off x="5110347" y="3240287"/>
            <a:ext cx="4142173" cy="2781001"/>
          </a:xfrm>
          <a:prstGeom prst="rect">
            <a:avLst/>
          </a:prstGeom>
          <a:noFill/>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23528" y="3871873"/>
            <a:ext cx="2160240" cy="279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427984" y="61339"/>
            <a:ext cx="4635375" cy="2860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625386" y="2932510"/>
            <a:ext cx="2339102" cy="307777"/>
          </a:xfrm>
          <a:prstGeom prst="rect">
            <a:avLst/>
          </a:prstGeom>
          <a:noFill/>
        </p:spPr>
        <p:txBody>
          <a:bodyPr wrap="none" rtlCol="0">
            <a:spAutoFit/>
          </a:bodyPr>
          <a:lstStyle/>
          <a:p>
            <a:r>
              <a:rPr lang="zh-CN" altLang="en-US" sz="1400" b="1" dirty="0" smtClean="0">
                <a:solidFill>
                  <a:srgbClr val="C00000"/>
                </a:solidFill>
              </a:rPr>
              <a:t>▲</a:t>
            </a:r>
            <a:r>
              <a:rPr lang="zh-CN" altLang="en-US" sz="1400" dirty="0" smtClean="0">
                <a:latin typeface="微软雅黑" pitchFamily="34" charset="-122"/>
                <a:ea typeface="微软雅黑" pitchFamily="34" charset="-122"/>
              </a:rPr>
              <a:t>档案馆举办马一浮书法展</a:t>
            </a:r>
            <a:endParaRPr lang="zh-CN" altLang="en-US" sz="1400" dirty="0">
              <a:latin typeface="微软雅黑" pitchFamily="34" charset="-122"/>
              <a:ea typeface="微软雅黑" pitchFamily="34" charset="-122"/>
            </a:endParaRPr>
          </a:p>
        </p:txBody>
      </p:sp>
      <p:pic>
        <p:nvPicPr>
          <p:cNvPr id="2" name="图片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56968" y="730824"/>
            <a:ext cx="3960865" cy="2719794"/>
          </a:xfrm>
          <a:prstGeom prst="rect">
            <a:avLst/>
          </a:prstGeom>
        </p:spPr>
      </p:pic>
      <p:sp>
        <p:nvSpPr>
          <p:cNvPr id="3" name="TextBox 2"/>
          <p:cNvSpPr txBox="1"/>
          <p:nvPr/>
        </p:nvSpPr>
        <p:spPr>
          <a:xfrm>
            <a:off x="107504" y="3450618"/>
            <a:ext cx="4852610" cy="307777"/>
          </a:xfrm>
          <a:prstGeom prst="rect">
            <a:avLst/>
          </a:prstGeom>
          <a:noFill/>
        </p:spPr>
        <p:txBody>
          <a:bodyPr wrap="none" rtlCol="0">
            <a:spAutoFit/>
          </a:bodyPr>
          <a:lstStyle/>
          <a:p>
            <a:r>
              <a:rPr lang="zh-CN" altLang="en-US" sz="1400" b="1" dirty="0" smtClean="0">
                <a:solidFill>
                  <a:srgbClr val="C00000"/>
                </a:solidFill>
              </a:rPr>
              <a:t>▲</a:t>
            </a:r>
            <a:r>
              <a:rPr lang="zh-CN" altLang="en-US" sz="1400" dirty="0" smtClean="0">
                <a:latin typeface="微软雅黑" pitchFamily="34" charset="-122"/>
                <a:ea typeface="微软雅黑" pitchFamily="34" charset="-122"/>
              </a:rPr>
              <a:t>人文学院艺术系师生参与办展，开展马一浮书法艺术研究</a:t>
            </a:r>
            <a:endParaRPr lang="zh-CN" altLang="en-US" sz="1400" dirty="0">
              <a:latin typeface="微软雅黑" pitchFamily="34" charset="-122"/>
              <a:ea typeface="微软雅黑" pitchFamily="34" charset="-122"/>
            </a:endParaRPr>
          </a:p>
        </p:txBody>
      </p:sp>
      <p:sp>
        <p:nvSpPr>
          <p:cNvPr id="5" name="TextBox 4"/>
          <p:cNvSpPr txBox="1"/>
          <p:nvPr/>
        </p:nvSpPr>
        <p:spPr>
          <a:xfrm>
            <a:off x="2339752" y="5087092"/>
            <a:ext cx="2448272" cy="1046440"/>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捐赠人丁敬涵编著，浙江大学档案馆主编的</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马一浮交往录</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，由浙江大学出版社出版</a:t>
            </a:r>
            <a:endParaRPr lang="zh-CN" altLang="en-US" sz="1400"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descr="PPT背景.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27384"/>
            <a:ext cx="9144000" cy="6850063"/>
          </a:xfrm>
          <a:prstGeom prst="rect">
            <a:avLst/>
          </a:prstGeom>
          <a:noFill/>
          <a:ln w="9525">
            <a:noFill/>
            <a:miter lim="800000"/>
            <a:headEnd/>
            <a:tailEnd/>
          </a:ln>
        </p:spPr>
      </p:pic>
      <p:sp>
        <p:nvSpPr>
          <p:cNvPr id="41987" name="Rectangle 3"/>
          <p:cNvSpPr>
            <a:spLocks noChangeArrowheads="1"/>
          </p:cNvSpPr>
          <p:nvPr/>
        </p:nvSpPr>
        <p:spPr bwMode="auto">
          <a:xfrm>
            <a:off x="0" y="1052513"/>
            <a:ext cx="8013700" cy="519112"/>
          </a:xfrm>
          <a:prstGeom prst="rect">
            <a:avLst/>
          </a:prstGeom>
          <a:noFill/>
          <a:ln w="9525">
            <a:noFill/>
            <a:miter lim="800000"/>
            <a:headEnd/>
            <a:tailEnd/>
          </a:ln>
          <a:effectLst/>
        </p:spPr>
        <p:txBody>
          <a:bodyPr wrap="none" anchor="ctr">
            <a:spAutoFit/>
          </a:bodyPr>
          <a:lstStyle/>
          <a:p>
            <a:r>
              <a:rPr lang="zh-CN" altLang="en-US" sz="2800" b="1">
                <a:solidFill>
                  <a:srgbClr val="CC0000"/>
                </a:solidFill>
                <a:latin typeface="仿宋"/>
                <a:ea typeface="华文行楷" pitchFamily="2" charset="-122"/>
              </a:rPr>
              <a:t>“</a:t>
            </a:r>
            <a:r>
              <a:rPr lang="zh-CN" altLang="en-US" sz="2800" b="1">
                <a:solidFill>
                  <a:srgbClr val="CC0000"/>
                </a:solidFill>
                <a:ea typeface="华文行楷" pitchFamily="2" charset="-122"/>
              </a:rPr>
              <a:t>傲雪梅花自在开</a:t>
            </a:r>
            <a:r>
              <a:rPr lang="zh-CN" altLang="en-US" sz="2800" b="1">
                <a:solidFill>
                  <a:srgbClr val="CC0000"/>
                </a:solidFill>
                <a:latin typeface="仿宋"/>
                <a:ea typeface="华文行楷" pitchFamily="2" charset="-122"/>
              </a:rPr>
              <a:t>”</a:t>
            </a:r>
            <a:r>
              <a:rPr lang="en-US" altLang="zh-CN" sz="2800" b="1">
                <a:solidFill>
                  <a:srgbClr val="CC0000"/>
                </a:solidFill>
                <a:latin typeface="仿宋"/>
                <a:ea typeface="华文行楷" pitchFamily="2" charset="-122"/>
              </a:rPr>
              <a:t>——</a:t>
            </a:r>
            <a:r>
              <a:rPr lang="zh-CN" altLang="en-US" sz="2800" b="1">
                <a:solidFill>
                  <a:srgbClr val="CC0000"/>
                </a:solidFill>
                <a:ea typeface="华文行楷" pitchFamily="2" charset="-122"/>
              </a:rPr>
              <a:t>陈香梅中文档案史料入藏</a:t>
            </a:r>
          </a:p>
        </p:txBody>
      </p:sp>
      <p:sp>
        <p:nvSpPr>
          <p:cNvPr id="41989" name="Line 5"/>
          <p:cNvSpPr>
            <a:spLocks noChangeShapeType="1"/>
          </p:cNvSpPr>
          <p:nvPr/>
        </p:nvSpPr>
        <p:spPr bwMode="auto">
          <a:xfrm>
            <a:off x="0" y="1557338"/>
            <a:ext cx="7524750" cy="0"/>
          </a:xfrm>
          <a:prstGeom prst="line">
            <a:avLst/>
          </a:prstGeom>
          <a:noFill/>
          <a:ln w="38100">
            <a:solidFill>
              <a:srgbClr val="CC0000"/>
            </a:solidFill>
            <a:round/>
            <a:headEnd/>
            <a:tailEnd/>
          </a:ln>
          <a:effectLst/>
        </p:spPr>
        <p:txBody>
          <a:bodyPr/>
          <a:lstStyle/>
          <a:p>
            <a:endParaRPr lang="zh-CN" altLang="en-US"/>
          </a:p>
        </p:txBody>
      </p:sp>
      <p:sp>
        <p:nvSpPr>
          <p:cNvPr id="41991" name="Text Box 7"/>
          <p:cNvSpPr txBox="1">
            <a:spLocks noChangeArrowheads="1"/>
          </p:cNvSpPr>
          <p:nvPr/>
        </p:nvSpPr>
        <p:spPr bwMode="auto">
          <a:xfrm>
            <a:off x="539750" y="6381750"/>
            <a:ext cx="246063" cy="396875"/>
          </a:xfrm>
          <a:prstGeom prst="rect">
            <a:avLst/>
          </a:prstGeom>
          <a:noFill/>
          <a:ln w="9525">
            <a:noFill/>
            <a:miter lim="800000"/>
            <a:headEnd/>
            <a:tailEnd/>
          </a:ln>
          <a:effectLst/>
        </p:spPr>
        <p:txBody>
          <a:bodyPr wrap="none">
            <a:spAutoFit/>
          </a:bodyPr>
          <a:lstStyle/>
          <a:p>
            <a:r>
              <a:rPr lang="zh-CN" altLang="en-US">
                <a:solidFill>
                  <a:srgbClr val="CC0000"/>
                </a:solidFill>
                <a:latin typeface="华文行楷" pitchFamily="2" charset="-122"/>
                <a:ea typeface="华文行楷" pitchFamily="2" charset="-122"/>
              </a:rPr>
              <a:t> </a:t>
            </a:r>
          </a:p>
        </p:txBody>
      </p:sp>
      <p:sp>
        <p:nvSpPr>
          <p:cNvPr id="41994" name="Rectangle 10"/>
          <p:cNvSpPr>
            <a:spLocks noChangeArrowheads="1"/>
          </p:cNvSpPr>
          <p:nvPr/>
        </p:nvSpPr>
        <p:spPr bwMode="auto">
          <a:xfrm>
            <a:off x="323528" y="5872300"/>
            <a:ext cx="4584186" cy="400110"/>
          </a:xfrm>
          <a:prstGeom prst="rect">
            <a:avLst/>
          </a:prstGeom>
          <a:noFill/>
          <a:ln w="9525">
            <a:noFill/>
            <a:miter lim="800000"/>
            <a:headEnd/>
            <a:tailEnd/>
          </a:ln>
          <a:effectLst/>
        </p:spPr>
        <p:txBody>
          <a:bodyPr wrap="square" anchor="ctr">
            <a:spAutoFit/>
          </a:bodyPr>
          <a:lstStyle/>
          <a:p>
            <a:r>
              <a:rPr lang="zh-CN" altLang="en-US" b="1" dirty="0" smtClean="0"/>
              <a:t>      </a:t>
            </a:r>
            <a:endParaRPr lang="zh-CN" altLang="en-US" b="1" dirty="0"/>
          </a:p>
        </p:txBody>
      </p:sp>
      <p:pic>
        <p:nvPicPr>
          <p:cNvPr id="1027" name="Picture 3" descr="D:\编展资料保存\馆刊光盘资料\2014年馆刊\“2014浙大档案馆内文”文件夹\Links\堆放在办公室内的各类材料.ti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156177" y="4221088"/>
            <a:ext cx="2520280" cy="2016224"/>
          </a:xfrm>
          <a:prstGeom prst="rect">
            <a:avLst/>
          </a:prstGeom>
          <a:noFill/>
        </p:spPr>
      </p:pic>
      <p:sp>
        <p:nvSpPr>
          <p:cNvPr id="15" name="TextBox 14"/>
          <p:cNvSpPr txBox="1"/>
          <p:nvPr/>
        </p:nvSpPr>
        <p:spPr>
          <a:xfrm>
            <a:off x="5292080" y="4636874"/>
            <a:ext cx="1008112" cy="1600438"/>
          </a:xfrm>
          <a:prstGeom prst="rect">
            <a:avLst/>
          </a:prstGeom>
          <a:noFill/>
        </p:spPr>
        <p:txBody>
          <a:bodyPr wrap="square" rtlCol="0">
            <a:spAutoFit/>
          </a:bodyPr>
          <a:lstStyle/>
          <a:p>
            <a:r>
              <a:rPr lang="zh-CN" altLang="en-US" sz="1400" dirty="0" smtClean="0">
                <a:solidFill>
                  <a:srgbClr val="C00000"/>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陈香梅办公室内的各类材料，档案馆工作组进行分类整理</a:t>
            </a:r>
            <a:endParaRPr lang="zh-CN" altLang="en-US" sz="1400" dirty="0">
              <a:latin typeface="微软雅黑" pitchFamily="34" charset="-122"/>
              <a:ea typeface="微软雅黑" pitchFamily="34" charset="-122"/>
            </a:endParaRPr>
          </a:p>
        </p:txBody>
      </p:sp>
      <p:pic>
        <p:nvPicPr>
          <p:cNvPr id="1028" name="Picture 4" descr="D:\编展资料保存\馆刊光盘资料\2014年馆刊\“2014浙大档案馆内文”文件夹\Links\2012年2月，由校历史系教授、考古艺术博物馆专家和档案馆工作人员组成的陈香梅项目工作团队见拜访陈香梅女士和郝福满先生.tif"/>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059832" y="1607542"/>
            <a:ext cx="3485507" cy="2613546"/>
          </a:xfrm>
          <a:prstGeom prst="rect">
            <a:avLst/>
          </a:prstGeom>
          <a:noFill/>
        </p:spPr>
      </p:pic>
      <p:sp>
        <p:nvSpPr>
          <p:cNvPr id="18" name="矩形 17"/>
          <p:cNvSpPr/>
          <p:nvPr/>
        </p:nvSpPr>
        <p:spPr>
          <a:xfrm>
            <a:off x="6804248" y="1829142"/>
            <a:ext cx="1602432" cy="1815882"/>
          </a:xfrm>
          <a:prstGeom prst="rect">
            <a:avLst/>
          </a:prstGeom>
        </p:spPr>
        <p:txBody>
          <a:bodyPr wrap="square">
            <a:spAutoFit/>
          </a:bodyPr>
          <a:lstStyle/>
          <a:p>
            <a:r>
              <a:rPr lang="zh-CN" altLang="en-US" sz="1400" dirty="0" smtClean="0">
                <a:latin typeface="微软雅黑" pitchFamily="34" charset="-122"/>
                <a:ea typeface="微软雅黑" pitchFamily="34" charset="-122"/>
              </a:rPr>
              <a:t>浙江大学历史系教授、考古艺术博物馆专家和档案馆工作人员组成的陈香梅项目工作团队赴美拜访陈香梅女士和郝福满先生</a:t>
            </a:r>
            <a:endParaRPr lang="zh-CN" altLang="en-US" sz="1400" dirty="0">
              <a:latin typeface="微软雅黑" pitchFamily="34" charset="-122"/>
              <a:ea typeface="微软雅黑" pitchFamily="34" charset="-122"/>
            </a:endParaRPr>
          </a:p>
        </p:txBody>
      </p:sp>
      <p:grpSp>
        <p:nvGrpSpPr>
          <p:cNvPr id="2" name="组合 21"/>
          <p:cNvGrpSpPr/>
          <p:nvPr/>
        </p:nvGrpSpPr>
        <p:grpSpPr>
          <a:xfrm>
            <a:off x="395536" y="4509120"/>
            <a:ext cx="4392488" cy="1656752"/>
            <a:chOff x="251520" y="4581128"/>
            <a:chExt cx="5112569" cy="1944784"/>
          </a:xfrm>
        </p:grpSpPr>
        <p:pic>
          <p:nvPicPr>
            <p:cNvPr id="1030" name="Picture 6" descr="D:\编展资料保存\馆刊光盘资料\2014年馆刊\“2014浙大档案馆内文”文件夹\Links\图片4.tif"/>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51520" y="4581128"/>
              <a:ext cx="2592288" cy="1943687"/>
            </a:xfrm>
            <a:prstGeom prst="rect">
              <a:avLst/>
            </a:prstGeom>
            <a:noFill/>
          </p:spPr>
        </p:pic>
        <p:pic>
          <p:nvPicPr>
            <p:cNvPr id="1031" name="Picture 7" descr="D:\编展资料保存\馆刊光盘资料\2014年馆刊\“2014浙大档案馆内文”文件夹\Links\图片3.tif"/>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771801" y="4582468"/>
              <a:ext cx="2592288" cy="1943444"/>
            </a:xfrm>
            <a:prstGeom prst="rect">
              <a:avLst/>
            </a:prstGeom>
            <a:noFill/>
          </p:spPr>
        </p:pic>
      </p:grpSp>
      <p:sp>
        <p:nvSpPr>
          <p:cNvPr id="23" name="TextBox 22"/>
          <p:cNvSpPr txBox="1"/>
          <p:nvPr/>
        </p:nvSpPr>
        <p:spPr>
          <a:xfrm>
            <a:off x="395536" y="6237312"/>
            <a:ext cx="3416320" cy="307777"/>
          </a:xfrm>
          <a:prstGeom prst="rect">
            <a:avLst/>
          </a:prstGeom>
          <a:noFill/>
        </p:spPr>
        <p:txBody>
          <a:bodyPr wrap="none" rtlCol="0">
            <a:spAutoFit/>
          </a:bodyPr>
          <a:lstStyle/>
          <a:p>
            <a:r>
              <a:rPr lang="zh-CN" altLang="en-US" sz="1400" dirty="0" smtClean="0">
                <a:solidFill>
                  <a:srgbClr val="C00000"/>
                </a:solidFill>
              </a:rPr>
              <a:t>▲</a:t>
            </a:r>
            <a:r>
              <a:rPr lang="zh-CN" altLang="en-US" sz="1400" dirty="0" smtClean="0">
                <a:latin typeface="微软雅黑" pitchFamily="34" charset="-122"/>
                <a:ea typeface="微软雅黑" pitchFamily="34" charset="-122"/>
              </a:rPr>
              <a:t>在美校友协助拍摄陈香梅女士档案史料</a:t>
            </a:r>
            <a:endParaRPr lang="zh-CN" altLang="en-US" sz="1400" dirty="0">
              <a:latin typeface="微软雅黑" pitchFamily="34" charset="-122"/>
              <a:ea typeface="微软雅黑" pitchFamily="34" charset="-122"/>
            </a:endParaRPr>
          </a:p>
        </p:txBody>
      </p:sp>
      <p:sp>
        <p:nvSpPr>
          <p:cNvPr id="24" name="直角三角形 23"/>
          <p:cNvSpPr/>
          <p:nvPr/>
        </p:nvSpPr>
        <p:spPr>
          <a:xfrm>
            <a:off x="6804248" y="1844824"/>
            <a:ext cx="72008" cy="7200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nvGrpSpPr>
          <p:cNvPr id="3" name="组合 25"/>
          <p:cNvGrpSpPr/>
          <p:nvPr/>
        </p:nvGrpSpPr>
        <p:grpSpPr>
          <a:xfrm>
            <a:off x="360690" y="1556792"/>
            <a:ext cx="2339102" cy="2900065"/>
            <a:chOff x="251520" y="1556792"/>
            <a:chExt cx="2339102" cy="2900065"/>
          </a:xfrm>
        </p:grpSpPr>
        <p:pic>
          <p:nvPicPr>
            <p:cNvPr id="41993"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23528" y="1556792"/>
              <a:ext cx="2088232" cy="2703522"/>
            </a:xfrm>
            <a:prstGeom prst="rect">
              <a:avLst/>
            </a:prstGeom>
            <a:noFill/>
            <a:ln w="9525">
              <a:noFill/>
              <a:miter lim="800000"/>
              <a:headEnd/>
              <a:tailEnd/>
            </a:ln>
            <a:effectLst>
              <a:softEdge rad="63500"/>
            </a:effectLst>
          </p:spPr>
        </p:pic>
        <p:sp>
          <p:nvSpPr>
            <p:cNvPr id="25" name="TextBox 24"/>
            <p:cNvSpPr txBox="1"/>
            <p:nvPr/>
          </p:nvSpPr>
          <p:spPr>
            <a:xfrm>
              <a:off x="251520" y="4149080"/>
              <a:ext cx="2339102"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国际社会活动家陈香梅女士</a:t>
              </a:r>
              <a:endParaRPr lang="zh-CN" altLang="en-US" sz="1400" dirty="0">
                <a:latin typeface="微软雅黑" pitchFamily="34" charset="-122"/>
                <a:ea typeface="微软雅黑" pitchFamily="34" charset="-122"/>
              </a:endParaRP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4572000" y="3498219"/>
            <a:ext cx="3816424" cy="2524861"/>
          </a:xfrm>
          <a:prstGeom prst="rect">
            <a:avLst/>
          </a:prstGeom>
          <a:effectLst>
            <a:softEdge rad="127000"/>
          </a:effectLst>
        </p:spPr>
      </p:pic>
      <p:sp>
        <p:nvSpPr>
          <p:cNvPr id="12" name="矩形 11"/>
          <p:cNvSpPr/>
          <p:nvPr/>
        </p:nvSpPr>
        <p:spPr>
          <a:xfrm>
            <a:off x="4293016" y="6093296"/>
            <a:ext cx="4671472" cy="307777"/>
          </a:xfrm>
          <a:prstGeom prst="rect">
            <a:avLst/>
          </a:prstGeom>
        </p:spPr>
        <p:txBody>
          <a:bodyPr wrap="none">
            <a:spAutoFit/>
          </a:bodyPr>
          <a:lstStyle/>
          <a:p>
            <a:r>
              <a:rPr lang="zh-CN" altLang="en-US" sz="1400" dirty="0" smtClean="0">
                <a:solidFill>
                  <a:srgbClr val="C00000"/>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浙江大学历史系教授、民国史专家陈红民讲授</a:t>
            </a:r>
            <a:r>
              <a:rPr lang="zh-CN" altLang="en-US" sz="1400" dirty="0">
                <a:latin typeface="微软雅黑" pitchFamily="34" charset="-122"/>
                <a:ea typeface="微软雅黑" pitchFamily="34" charset="-122"/>
              </a:rPr>
              <a:t>专题</a:t>
            </a:r>
            <a:r>
              <a:rPr lang="zh-CN" altLang="en-US" sz="1400" dirty="0" smtClean="0">
                <a:latin typeface="微软雅黑" pitchFamily="34" charset="-122"/>
                <a:ea typeface="微软雅黑" pitchFamily="34" charset="-122"/>
              </a:rPr>
              <a:t>课程</a:t>
            </a:r>
            <a:endParaRPr lang="zh-CN" altLang="en-US" sz="1400" dirty="0">
              <a:latin typeface="微软雅黑" pitchFamily="34" charset="-122"/>
              <a:ea typeface="微软雅黑" pitchFamily="34" charset="-122"/>
            </a:endParaRPr>
          </a:p>
        </p:txBody>
      </p:sp>
      <p:sp>
        <p:nvSpPr>
          <p:cNvPr id="15" name="TextBox 14"/>
          <p:cNvSpPr txBox="1"/>
          <p:nvPr/>
        </p:nvSpPr>
        <p:spPr>
          <a:xfrm>
            <a:off x="107504" y="6002124"/>
            <a:ext cx="4270684" cy="523220"/>
          </a:xfrm>
          <a:prstGeom prst="rect">
            <a:avLst/>
          </a:prstGeom>
          <a:noFill/>
        </p:spPr>
        <p:txBody>
          <a:bodyPr wrap="square" rtlCol="0">
            <a:spAutoFit/>
          </a:bodyPr>
          <a:lstStyle/>
          <a:p>
            <a:r>
              <a:rPr lang="en-US" altLang="zh-CN" sz="1400" dirty="0" smtClean="0">
                <a:solidFill>
                  <a:srgbClr val="C00000"/>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由浙江大学、国际合作委员会（美国</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合作编辑的</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陈香梅画传</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由浙江大学出版社出版</a:t>
            </a:r>
            <a:endParaRPr lang="zh-CN" altLang="en-US" sz="1400" dirty="0">
              <a:latin typeface="微软雅黑" pitchFamily="34" charset="-122"/>
              <a:ea typeface="微软雅黑" pitchFamily="34" charset="-122"/>
            </a:endParaRP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1670" y="287989"/>
            <a:ext cx="4060290" cy="2852979"/>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组合 13"/>
          <p:cNvGrpSpPr/>
          <p:nvPr/>
        </p:nvGrpSpPr>
        <p:grpSpPr>
          <a:xfrm>
            <a:off x="4248472" y="312911"/>
            <a:ext cx="4788024" cy="2828057"/>
            <a:chOff x="3137556" y="1557338"/>
            <a:chExt cx="4824536" cy="3116089"/>
          </a:xfrm>
          <a:effectLst>
            <a:outerShdw blurRad="50800" dist="38100" dir="10800000" algn="r" rotWithShape="0">
              <a:prstClr val="black">
                <a:alpha val="40000"/>
              </a:prstClr>
            </a:outerShdw>
          </a:effectLst>
        </p:grpSpPr>
        <p:pic>
          <p:nvPicPr>
            <p:cNvPr id="17" name="图片 16" descr="陈香梅画传2.jp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3162665" y="1557338"/>
              <a:ext cx="4799427" cy="2742922"/>
            </a:xfrm>
            <a:prstGeom prst="rect">
              <a:avLst/>
            </a:prstGeom>
          </p:spPr>
        </p:pic>
        <p:sp>
          <p:nvSpPr>
            <p:cNvPr id="18" name="矩形 17"/>
            <p:cNvSpPr/>
            <p:nvPr/>
          </p:nvSpPr>
          <p:spPr>
            <a:xfrm>
              <a:off x="3137556" y="4365650"/>
              <a:ext cx="184731" cy="307777"/>
            </a:xfrm>
            <a:prstGeom prst="rect">
              <a:avLst/>
            </a:prstGeom>
          </p:spPr>
          <p:txBody>
            <a:bodyPr wrap="none">
              <a:spAutoFit/>
            </a:bodyPr>
            <a:lstStyle/>
            <a:p>
              <a:endParaRPr lang="en-US" altLang="zh-CN" sz="1400" dirty="0">
                <a:latin typeface="微软雅黑" pitchFamily="34" charset="-122"/>
                <a:ea typeface="微软雅黑" pitchFamily="34" charset="-122"/>
              </a:endParaRPr>
            </a:p>
          </p:txBody>
        </p:sp>
      </p:grpSp>
      <p:sp>
        <p:nvSpPr>
          <p:cNvPr id="19" name="矩形 18"/>
          <p:cNvSpPr/>
          <p:nvPr/>
        </p:nvSpPr>
        <p:spPr>
          <a:xfrm>
            <a:off x="4211960" y="2780928"/>
            <a:ext cx="4932040" cy="738664"/>
          </a:xfrm>
          <a:prstGeom prst="rect">
            <a:avLst/>
          </a:prstGeom>
        </p:spPr>
        <p:txBody>
          <a:bodyPr wrap="square">
            <a:spAutoFit/>
          </a:bodyPr>
          <a:lstStyle/>
          <a:p>
            <a:r>
              <a:rPr lang="zh-CN" altLang="en-US" sz="1400" dirty="0">
                <a:solidFill>
                  <a:srgbClr val="C00000"/>
                </a:solidFill>
                <a:latin typeface="微软雅黑" pitchFamily="34" charset="-122"/>
                <a:ea typeface="微软雅黑" pitchFamily="34" charset="-122"/>
              </a:rPr>
              <a:t>▲</a:t>
            </a:r>
            <a:r>
              <a:rPr lang="zh-CN" altLang="en-US" sz="1400" dirty="0">
                <a:latin typeface="微软雅黑" pitchFamily="34" charset="-122"/>
                <a:ea typeface="微软雅黑" pitchFamily="34" charset="-122"/>
              </a:rPr>
              <a:t> 陈香梅女士</a:t>
            </a:r>
            <a:r>
              <a:rPr lang="zh-CN" altLang="en-US" sz="1400" dirty="0" smtClean="0">
                <a:latin typeface="微软雅黑" pitchFamily="34" charset="-122"/>
                <a:ea typeface="微软雅黑" pitchFamily="34" charset="-122"/>
              </a:rPr>
              <a:t>将其中文手稿、信件、证件、影像光盘</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万余件捐赠</a:t>
            </a:r>
            <a:r>
              <a:rPr lang="zh-CN" altLang="en-US" sz="1400" dirty="0">
                <a:latin typeface="微软雅黑" pitchFamily="34" charset="-122"/>
                <a:ea typeface="微软雅黑" pitchFamily="34" charset="-122"/>
              </a:rPr>
              <a:t>浙江大学档案馆</a:t>
            </a:r>
            <a:r>
              <a:rPr lang="zh-CN" altLang="en-US" sz="1400" dirty="0" smtClean="0">
                <a:latin typeface="微软雅黑" pitchFamily="34" charset="-122"/>
                <a:ea typeface="微软雅黑" pitchFamily="34" charset="-122"/>
              </a:rPr>
              <a:t>。图为陈香梅</a:t>
            </a:r>
            <a:r>
              <a:rPr lang="zh-CN" altLang="en-US" sz="1400" dirty="0">
                <a:latin typeface="微软雅黑" pitchFamily="34" charset="-122"/>
                <a:ea typeface="微软雅黑" pitchFamily="34" charset="-122"/>
              </a:rPr>
              <a:t>女士捐赠仪式暨</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陈香梅画传</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首发式在浙大举行</a:t>
            </a:r>
          </a:p>
        </p:txBody>
      </p:sp>
      <p:pic>
        <p:nvPicPr>
          <p:cNvPr id="20"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175623" y="3068960"/>
            <a:ext cx="2244249" cy="2927281"/>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2" y="2892056"/>
            <a:ext cx="9151333" cy="3965944"/>
          </a:xfrm>
          <a:prstGeom prst="rect">
            <a:avLst/>
          </a:prstGeom>
          <a:noFill/>
          <a:ln w="9525">
            <a:noFill/>
            <a:miter lim="800000"/>
            <a:headEnd/>
            <a:tailEnd/>
          </a:ln>
          <a:effectLst/>
        </p:spPr>
      </p:pic>
      <p:pic>
        <p:nvPicPr>
          <p:cNvPr id="14" name="Picture 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85720" y="0"/>
            <a:ext cx="5322867" cy="30003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1132</Words>
  <Application>Microsoft Macintosh PowerPoint</Application>
  <PresentationFormat>全屏显示(4:3)</PresentationFormat>
  <Paragraphs>103</Paragraphs>
  <Slides>18</Slides>
  <Notes>5</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Maria</cp:lastModifiedBy>
  <cp:revision>118</cp:revision>
  <dcterms:created xsi:type="dcterms:W3CDTF">2015-11-11T01:08:23Z</dcterms:created>
  <dcterms:modified xsi:type="dcterms:W3CDTF">2016-10-31T13:04:30Z</dcterms:modified>
</cp:coreProperties>
</file>