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handoutMasterIdLst>
    <p:handoutMasterId r:id="rId33"/>
  </p:handoutMasterIdLst>
  <p:sldIdLst>
    <p:sldId id="371" r:id="rId2"/>
    <p:sldId id="362" r:id="rId3"/>
    <p:sldId id="434" r:id="rId4"/>
    <p:sldId id="433" r:id="rId5"/>
    <p:sldId id="474" r:id="rId6"/>
    <p:sldId id="476" r:id="rId7"/>
    <p:sldId id="440" r:id="rId8"/>
    <p:sldId id="441" r:id="rId9"/>
    <p:sldId id="468" r:id="rId10"/>
    <p:sldId id="401" r:id="rId11"/>
    <p:sldId id="437" r:id="rId12"/>
    <p:sldId id="446" r:id="rId13"/>
    <p:sldId id="448" r:id="rId14"/>
    <p:sldId id="451" r:id="rId15"/>
    <p:sldId id="465" r:id="rId16"/>
    <p:sldId id="449" r:id="rId17"/>
    <p:sldId id="467" r:id="rId18"/>
    <p:sldId id="470" r:id="rId19"/>
    <p:sldId id="471" r:id="rId20"/>
    <p:sldId id="457" r:id="rId21"/>
    <p:sldId id="466" r:id="rId22"/>
    <p:sldId id="455" r:id="rId23"/>
    <p:sldId id="407" r:id="rId24"/>
    <p:sldId id="462" r:id="rId25"/>
    <p:sldId id="417" r:id="rId26"/>
    <p:sldId id="458" r:id="rId27"/>
    <p:sldId id="459" r:id="rId28"/>
    <p:sldId id="464" r:id="rId29"/>
    <p:sldId id="475" r:id="rId30"/>
    <p:sldId id="431" r:id="rId31"/>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5D0B5"/>
    <a:srgbClr val="C1B991"/>
    <a:srgbClr val="EDF3F9"/>
    <a:srgbClr val="FCFDFE"/>
    <a:srgbClr val="D0E0F4"/>
    <a:srgbClr val="C6C09A"/>
    <a:srgbClr val="BBB287"/>
    <a:srgbClr val="FF0F0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83" autoAdjust="0"/>
    <p:restoredTop sz="85714" autoAdjust="0"/>
  </p:normalViewPr>
  <p:slideViewPr>
    <p:cSldViewPr>
      <p:cViewPr varScale="1">
        <p:scale>
          <a:sx n="89" d="100"/>
          <a:sy n="89" d="100"/>
        </p:scale>
        <p:origin x="-288" y="-96"/>
      </p:cViewPr>
      <p:guideLst>
        <p:guide orient="horz" pos="2160"/>
        <p:guide pos="3841"/>
      </p:guideLst>
    </p:cSldViewPr>
  </p:slideViewPr>
  <p:outlineViewPr>
    <p:cViewPr>
      <p:scale>
        <a:sx n="33" d="100"/>
        <a:sy n="33" d="100"/>
      </p:scale>
      <p:origin x="0" y="2004"/>
    </p:cViewPr>
  </p:outlineViewPr>
  <p:notesTextViewPr>
    <p:cViewPr>
      <p:scale>
        <a:sx n="100" d="100"/>
        <a:sy n="100" d="100"/>
      </p:scale>
      <p:origin x="0" y="0"/>
    </p:cViewPr>
  </p:notesTextViewPr>
  <p:sorterViewPr>
    <p:cViewPr>
      <p:scale>
        <a:sx n="66" d="100"/>
        <a:sy n="66" d="100"/>
      </p:scale>
      <p:origin x="0" y="8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86021-76BC-4E81-8B6A-4E0178E04241}" type="datetimeFigureOut">
              <a:rPr lang="zh-CN" altLang="en-US" smtClean="0"/>
              <a:t>2016/10/29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5BF3FD-DC3A-46BE-8E05-7D5693003CF9}"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BF083E6-7D72-4C44-A11C-B1A3E2DF7273}" type="datetimeFigureOut">
              <a:rPr lang="zh-CN" altLang="en-US"/>
              <a:pPr>
                <a:defRPr/>
              </a:pPr>
              <a:t>2016/10/29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89580F8-9798-43C1-813D-6598AE735309}"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67CE98E-A322-4FDE-8231-27D7693A6564}" type="datetimeFigureOut">
              <a:rPr lang="zh-CN" altLang="en-US"/>
              <a:pPr>
                <a:defRPr/>
              </a:pPr>
              <a:t>2016/10/29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2610768-B03F-4F7D-8E00-F0C6D195AEBF}"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9295A2D-986E-4847-9124-09B7D21C8E12}" type="datetimeFigureOut">
              <a:rPr lang="zh-CN" altLang="en-US"/>
              <a:pPr>
                <a:defRPr/>
              </a:pPr>
              <a:t>2016/10/29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072E3F0-2DB0-4035-BC59-B639F3D2CC90}"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8CF2273-9C33-4BFC-93CF-8B1784FF735A}" type="datetimeFigureOut">
              <a:rPr lang="zh-CN" altLang="en-US"/>
              <a:pPr>
                <a:defRPr/>
              </a:pPr>
              <a:t>2016/10/29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67E049-55AE-47F9-B2F1-14C472C50039}"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pic>
        <p:nvPicPr>
          <p:cNvPr id="3" name="Picture 10" descr="2LF2ZTKKM@NOA@}MOH$`VAG"/>
          <p:cNvPicPr>
            <a:picLocks noChangeAspect="1" noChangeArrowheads="1"/>
          </p:cNvPicPr>
          <p:nvPr userDrawn="1"/>
        </p:nvPicPr>
        <p:blipFill>
          <a:blip r:embed="rId3" cstate="print"/>
          <a:srcRect/>
          <a:stretch>
            <a:fillRect/>
          </a:stretch>
        </p:blipFill>
        <p:spPr bwMode="auto">
          <a:xfrm>
            <a:off x="0" y="5734050"/>
            <a:ext cx="12195175" cy="1123950"/>
          </a:xfrm>
          <a:prstGeom prst="rect">
            <a:avLst/>
          </a:prstGeom>
          <a:noFill/>
          <a:ln w="9525">
            <a:noFill/>
            <a:miter lim="800000"/>
            <a:headEnd/>
            <a:tailEnd/>
          </a:ln>
        </p:spPr>
      </p:pic>
      <p:graphicFrame>
        <p:nvGraphicFramePr>
          <p:cNvPr id="4" name="Object 12"/>
          <p:cNvGraphicFramePr>
            <a:graphicFrameLocks noChangeAspect="1"/>
          </p:cNvGraphicFramePr>
          <p:nvPr/>
        </p:nvGraphicFramePr>
        <p:xfrm>
          <a:off x="0" y="0"/>
          <a:ext cx="12195175" cy="1385888"/>
        </p:xfrm>
        <a:graphic>
          <a:graphicData uri="http://schemas.openxmlformats.org/presentationml/2006/ole">
            <p:oleObj spid="_x0000_s68610" name="Image" r:id="rId4" imgW="11961905" imgH="1713681" progId="">
              <p:embed/>
            </p:oleObj>
          </a:graphicData>
        </a:graphic>
      </p:graphicFrame>
      <p:graphicFrame>
        <p:nvGraphicFramePr>
          <p:cNvPr id="5" name="Object 7"/>
          <p:cNvGraphicFramePr>
            <a:graphicFrameLocks noChangeAspect="1"/>
          </p:cNvGraphicFramePr>
          <p:nvPr/>
        </p:nvGraphicFramePr>
        <p:xfrm>
          <a:off x="0" y="0"/>
          <a:ext cx="12195175" cy="1385888"/>
        </p:xfrm>
        <a:graphic>
          <a:graphicData uri="http://schemas.openxmlformats.org/presentationml/2006/ole">
            <p:oleObj spid="_x0000_s68611" name="Image" r:id="rId5" imgW="11961905" imgH="1713681" progId="">
              <p:embed/>
            </p:oleObj>
          </a:graphicData>
        </a:graphic>
      </p:graphicFrame>
      <p:pic>
        <p:nvPicPr>
          <p:cNvPr id="6" name="Picture 8" descr="2LF2ZTKKM@NOA@}MOH$`VAG"/>
          <p:cNvPicPr>
            <a:picLocks noChangeAspect="1" noChangeArrowheads="1"/>
          </p:cNvPicPr>
          <p:nvPr userDrawn="1"/>
        </p:nvPicPr>
        <p:blipFill>
          <a:blip r:embed="rId3" cstate="print"/>
          <a:srcRect/>
          <a:stretch>
            <a:fillRect/>
          </a:stretch>
        </p:blipFill>
        <p:spPr bwMode="auto">
          <a:xfrm>
            <a:off x="0" y="5734050"/>
            <a:ext cx="12195175" cy="1123950"/>
          </a:xfrm>
          <a:prstGeom prst="rect">
            <a:avLst/>
          </a:prstGeom>
          <a:noFill/>
          <a:ln w="9525">
            <a:noFill/>
            <a:miter lim="800000"/>
            <a:headEnd/>
            <a:tailEnd/>
          </a:ln>
        </p:spPr>
      </p:pic>
      <p:sp>
        <p:nvSpPr>
          <p:cNvPr id="2" name="标题 1"/>
          <p:cNvSpPr>
            <a:spLocks noGrp="1"/>
          </p:cNvSpPr>
          <p:nvPr>
            <p:ph type="title"/>
          </p:nvPr>
        </p:nvSpPr>
        <p:spPr>
          <a:xfrm>
            <a:off x="609600" y="274638"/>
            <a:ext cx="10975975" cy="1143000"/>
          </a:xfrm>
        </p:spPr>
        <p:txBody>
          <a:bodyPr/>
          <a:lstStyle/>
          <a:p>
            <a:r>
              <a:rPr lang="zh-CN" altLang="en-US" smtClean="0"/>
              <a:t>单击此处编辑母版标题样式</a:t>
            </a:r>
            <a:endParaRPr lang="zh-CN" altLang="en-US"/>
          </a:p>
        </p:txBody>
      </p:sp>
      <p:sp>
        <p:nvSpPr>
          <p:cNvPr id="7" name="日期占位符 2"/>
          <p:cNvSpPr>
            <a:spLocks noGrp="1"/>
          </p:cNvSpPr>
          <p:nvPr>
            <p:ph type="dt" sz="half" idx="10"/>
          </p:nvPr>
        </p:nvSpPr>
        <p:spPr>
          <a:xfrm>
            <a:off x="609600" y="6356350"/>
            <a:ext cx="2844800" cy="365125"/>
          </a:xfrm>
        </p:spPr>
        <p:txBody>
          <a:bodyPr/>
          <a:lstStyle>
            <a:lvl1pPr>
              <a:defRPr/>
            </a:lvl1pPr>
          </a:lstStyle>
          <a:p>
            <a:pPr>
              <a:defRPr/>
            </a:pPr>
            <a:fld id="{9CD9B7E4-CFFB-4414-8835-491350849651}" type="datetime1">
              <a:rPr lang="zh-CN" altLang="en-US"/>
              <a:pPr>
                <a:defRPr/>
              </a:pPr>
              <a:t>2016/10/29</a:t>
            </a:fld>
            <a:endParaRPr lang="zh-CN" altLang="en-US" sz="1800">
              <a:solidFill>
                <a:schemeClr val="tx1"/>
              </a:solidFill>
            </a:endParaRPr>
          </a:p>
        </p:txBody>
      </p:sp>
      <p:sp>
        <p:nvSpPr>
          <p:cNvPr id="8" name="页脚占位符 3"/>
          <p:cNvSpPr>
            <a:spLocks noGrp="1"/>
          </p:cNvSpPr>
          <p:nvPr>
            <p:ph type="ftr" sz="quarter" idx="11"/>
          </p:nvPr>
        </p:nvSpPr>
        <p:spPr>
          <a:xfrm>
            <a:off x="4167188" y="6356350"/>
            <a:ext cx="3862387" cy="365125"/>
          </a:xfrm>
        </p:spPr>
        <p:txBody>
          <a:bodyPr/>
          <a:lstStyle>
            <a:lvl1pPr>
              <a:defRPr/>
            </a:lvl1pPr>
          </a:lstStyle>
          <a:p>
            <a:pPr>
              <a:defRPr/>
            </a:pPr>
            <a:endParaRPr lang="zh-CN" altLang="zh-CN"/>
          </a:p>
        </p:txBody>
      </p:sp>
      <p:sp>
        <p:nvSpPr>
          <p:cNvPr id="9" name="灯片编号占位符 4"/>
          <p:cNvSpPr>
            <a:spLocks noGrp="1"/>
          </p:cNvSpPr>
          <p:nvPr>
            <p:ph type="sldNum" sz="quarter" idx="12"/>
          </p:nvPr>
        </p:nvSpPr>
        <p:spPr>
          <a:xfrm>
            <a:off x="8740775" y="6356350"/>
            <a:ext cx="2844800" cy="365125"/>
          </a:xfrm>
        </p:spPr>
        <p:txBody>
          <a:bodyPr/>
          <a:lstStyle>
            <a:lvl1pPr>
              <a:defRPr/>
            </a:lvl1pPr>
          </a:lstStyle>
          <a:p>
            <a:fld id="{B3785F9D-A1A6-4C63-B979-C7045C30F9BA}" type="slidenum">
              <a:rPr lang="zh-CN" altLang="en-US"/>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7900F7-CE96-42FF-9168-54D34051DDD8}" type="datetimeFigureOut">
              <a:rPr lang="zh-CN" altLang="en-US"/>
              <a:pPr>
                <a:defRPr/>
              </a:pPr>
              <a:t>2016/10/29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7E6833B-6AE6-408B-8F9B-73AB1F239591}"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CE8E100-FD36-4A17-827C-3978E219E9B6}" type="datetimeFigureOut">
              <a:rPr lang="zh-CN" altLang="en-US"/>
              <a:pPr>
                <a:defRPr/>
              </a:pPr>
              <a:t>2016/10/29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9DDE260-5DB0-48CF-AA6B-B00818D7D46F}"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285F235-A466-4C8E-9BE9-3689A5375842}" type="datetimeFigureOut">
              <a:rPr lang="zh-CN" altLang="en-US"/>
              <a:pPr>
                <a:defRPr/>
              </a:pPr>
              <a:t>2016/10/29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B35810A-F5D4-4C31-AB3C-974A33B591A1}"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19015EF-0EE6-46AA-BBF6-B26654F091FB}" type="datetimeFigureOut">
              <a:rPr lang="zh-CN" altLang="en-US"/>
              <a:pPr>
                <a:defRPr/>
              </a:pPr>
              <a:t>2016/10/29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F81C39E-AFA2-41F4-9AAF-FCD478F223C5}"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E6F81C8-DF50-484E-BC22-4BDDA89AAE1A}" type="datetimeFigureOut">
              <a:rPr lang="zh-CN" altLang="en-US"/>
              <a:pPr>
                <a:defRPr/>
              </a:pPr>
              <a:t>2016/10/29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391A9E8-93E4-4951-8EFC-F258831E7813}"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DC32050-B5E1-40C8-B372-F959D94998B9}" type="datetimeFigureOut">
              <a:rPr lang="zh-CN" altLang="en-US"/>
              <a:pPr>
                <a:defRPr/>
              </a:pPr>
              <a:t>2016/10/29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B2DB4EF-FF8B-4970-80BC-066214788B02}"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D30981-66F7-4558-A76D-781922F6FF72}" type="datetimeFigureOut">
              <a:rPr lang="zh-CN" altLang="en-US"/>
              <a:pPr>
                <a:defRPr/>
              </a:pPr>
              <a:t>2016/10/29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E1AFB39-9512-48A8-81A6-319FEE31AA24}"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DD033CE-80FF-4BC1-AF59-7072E0F909F8}" type="datetimeFigureOut">
              <a:rPr lang="zh-CN" altLang="en-US"/>
              <a:pPr>
                <a:defRPr/>
              </a:pPr>
              <a:t>2016/10/29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CE5DC9E-227B-432D-A279-C17EF859AF1E}"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5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0"/>
            <a:ext cx="109759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AE0769E-4DE6-403A-A918-3126F5D89989}" type="datetimeFigureOut">
              <a:rPr lang="zh-CN" altLang="en-US"/>
              <a:pPr>
                <a:defRPr/>
              </a:pPr>
              <a:t>2016/10/29</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6AADA253-F20F-476A-943D-31AE14A9DB8C}" type="slidenum">
              <a:rPr lang="zh-CN" altLang="en-US"/>
              <a:pPr/>
              <a:t>‹#›</a:t>
            </a:fld>
            <a:endParaRPr lang="zh-CN" altLang="en-US"/>
          </a:p>
        </p:txBody>
      </p:sp>
      <p:pic>
        <p:nvPicPr>
          <p:cNvPr id="1031" name="Picture 10" descr="2LF2ZTKKM@NOA@}MOH$`VAG"/>
          <p:cNvPicPr>
            <a:picLocks noChangeAspect="1" noChangeArrowheads="1"/>
          </p:cNvPicPr>
          <p:nvPr userDrawn="1"/>
        </p:nvPicPr>
        <p:blipFill>
          <a:blip r:embed="rId15" cstate="print"/>
          <a:srcRect/>
          <a:stretch>
            <a:fillRect/>
          </a:stretch>
        </p:blipFill>
        <p:spPr bwMode="auto">
          <a:xfrm>
            <a:off x="0" y="5734050"/>
            <a:ext cx="12195175" cy="1123950"/>
          </a:xfrm>
          <a:prstGeom prst="rect">
            <a:avLst/>
          </a:prstGeom>
          <a:noFill/>
          <a:ln w="9525">
            <a:noFill/>
            <a:miter lim="800000"/>
            <a:headEnd/>
            <a:tailEnd/>
          </a:ln>
        </p:spPr>
      </p:pic>
      <p:graphicFrame>
        <p:nvGraphicFramePr>
          <p:cNvPr id="1032" name="Object 12"/>
          <p:cNvGraphicFramePr>
            <a:graphicFrameLocks noChangeAspect="1"/>
          </p:cNvGraphicFramePr>
          <p:nvPr/>
        </p:nvGraphicFramePr>
        <p:xfrm>
          <a:off x="0" y="0"/>
          <a:ext cx="12195175" cy="1385888"/>
        </p:xfrm>
        <a:graphic>
          <a:graphicData uri="http://schemas.openxmlformats.org/presentationml/2006/ole">
            <p:oleObj spid="_x0000_s1032" name="Image" r:id="rId16" imgW="11961905" imgH="1713681" progId="">
              <p:embed/>
            </p:oleObj>
          </a:graphicData>
        </a:graphic>
      </p:graphicFrame>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8"/>
          <p:cNvSpPr>
            <a:spLocks noChangeArrowheads="1"/>
          </p:cNvSpPr>
          <p:nvPr/>
        </p:nvSpPr>
        <p:spPr bwMode="auto">
          <a:xfrm>
            <a:off x="1295400" y="4437063"/>
            <a:ext cx="3048000" cy="646112"/>
          </a:xfrm>
          <a:prstGeom prst="rect">
            <a:avLst/>
          </a:prstGeom>
          <a:noFill/>
          <a:ln w="9525">
            <a:noFill/>
            <a:miter lim="800000"/>
            <a:headEnd/>
            <a:tailEnd/>
          </a:ln>
        </p:spPr>
        <p:txBody>
          <a:bodyPr>
            <a:spAutoFit/>
          </a:bodyPr>
          <a:lstStyle/>
          <a:p>
            <a:pPr eaLnBrk="1" hangingPunct="1"/>
            <a:r>
              <a:rPr lang="en-US" altLang="zh-CN" sz="3600" b="1">
                <a:solidFill>
                  <a:srgbClr val="C00000"/>
                </a:solidFill>
                <a:latin typeface="微软雅黑" pitchFamily="34" charset="-122"/>
                <a:ea typeface="微软雅黑" pitchFamily="34" charset="-122"/>
              </a:rPr>
              <a:t> </a:t>
            </a:r>
            <a:endParaRPr lang="zh-CN" altLang="en-US"/>
          </a:p>
        </p:txBody>
      </p:sp>
      <p:sp>
        <p:nvSpPr>
          <p:cNvPr id="12" name="TextBox 6"/>
          <p:cNvSpPr>
            <a:spLocks noChangeArrowheads="1"/>
          </p:cNvSpPr>
          <p:nvPr/>
        </p:nvSpPr>
        <p:spPr bwMode="auto">
          <a:xfrm>
            <a:off x="4225379" y="4815557"/>
            <a:ext cx="3527425" cy="618439"/>
          </a:xfrm>
          <a:prstGeom prst="rect">
            <a:avLst/>
          </a:prstGeom>
          <a:noFill/>
          <a:ln w="9525">
            <a:noFill/>
            <a:miter lim="800000"/>
            <a:headEnd/>
            <a:tailEnd/>
          </a:ln>
        </p:spPr>
        <p:txBody>
          <a:bodyPr>
            <a:spAutoFit/>
          </a:bodyPr>
          <a:lstStyle/>
          <a:p>
            <a:pPr eaLnBrk="1" hangingPunct="1">
              <a:lnSpc>
                <a:spcPct val="110000"/>
              </a:lnSpc>
              <a:buFont typeface="Arial" charset="0"/>
              <a:buNone/>
            </a:pPr>
            <a:fld id="{BE618174-A750-4FE6-9663-B509A6F010FC}" type="datetime2">
              <a:rPr lang="zh-CN" altLang="en-US" sz="3600" b="1" smtClean="0">
                <a:solidFill>
                  <a:srgbClr val="17375E"/>
                </a:solidFill>
                <a:latin typeface="方正姚体" pitchFamily="2" charset="-122"/>
                <a:ea typeface="方正姚体" pitchFamily="2" charset="-122"/>
              </a:rPr>
              <a:pPr eaLnBrk="1" hangingPunct="1">
                <a:lnSpc>
                  <a:spcPct val="110000"/>
                </a:lnSpc>
                <a:buFont typeface="Arial" charset="0"/>
                <a:buNone/>
              </a:pPr>
              <a:t>2016年10月29日</a:t>
            </a:fld>
            <a:endParaRPr lang="zh-CN" altLang="en-US" sz="3600" b="1" dirty="0">
              <a:solidFill>
                <a:srgbClr val="17375E"/>
              </a:solidFill>
              <a:latin typeface="方正姚体" pitchFamily="2" charset="-122"/>
              <a:ea typeface="方正姚体" pitchFamily="2" charset="-122"/>
            </a:endParaRPr>
          </a:p>
        </p:txBody>
      </p:sp>
      <p:sp>
        <p:nvSpPr>
          <p:cNvPr id="4100" name="TextBox 6"/>
          <p:cNvSpPr txBox="1">
            <a:spLocks noChangeArrowheads="1"/>
          </p:cNvSpPr>
          <p:nvPr/>
        </p:nvSpPr>
        <p:spPr bwMode="auto">
          <a:xfrm>
            <a:off x="1561083" y="1450519"/>
            <a:ext cx="8856984" cy="2554545"/>
          </a:xfrm>
          <a:prstGeom prst="rect">
            <a:avLst/>
          </a:prstGeom>
          <a:noFill/>
          <a:ln w="9525">
            <a:noFill/>
            <a:miter lim="800000"/>
            <a:headEnd/>
            <a:tailEnd/>
          </a:ln>
        </p:spPr>
        <p:txBody>
          <a:bodyPr wrap="square">
            <a:spAutoFit/>
          </a:bodyPr>
          <a:lstStyle/>
          <a:p>
            <a:pPr algn="ctr" eaLnBrk="1" hangingPunct="1">
              <a:lnSpc>
                <a:spcPct val="200000"/>
              </a:lnSpc>
              <a:buFont typeface="Arial" charset="0"/>
              <a:buNone/>
            </a:pPr>
            <a:r>
              <a:rPr lang="zh-CN" altLang="en-US" sz="4400" b="1" dirty="0" smtClean="0">
                <a:solidFill>
                  <a:srgbClr val="17375E"/>
                </a:solidFill>
                <a:latin typeface="微软雅黑" pitchFamily="34" charset="-122"/>
                <a:ea typeface="微软雅黑" pitchFamily="34" charset="-122"/>
                <a:sym typeface="微软雅黑" pitchFamily="34" charset="-122"/>
              </a:rPr>
              <a:t>好风凭借力        扬帆正当时</a:t>
            </a:r>
            <a:r>
              <a:rPr lang="en-US" altLang="zh-CN" sz="4400" b="1" dirty="0" smtClean="0">
                <a:solidFill>
                  <a:srgbClr val="17375E"/>
                </a:solidFill>
                <a:latin typeface="微软雅黑" pitchFamily="34" charset="-122"/>
                <a:ea typeface="微软雅黑" pitchFamily="34" charset="-122"/>
                <a:sym typeface="微软雅黑" pitchFamily="34" charset="-122"/>
              </a:rPr>
              <a:t/>
            </a:r>
            <a:br>
              <a:rPr lang="en-US" altLang="zh-CN" sz="4400" b="1" dirty="0" smtClean="0">
                <a:solidFill>
                  <a:srgbClr val="17375E"/>
                </a:solidFill>
                <a:latin typeface="微软雅黑" pitchFamily="34" charset="-122"/>
                <a:ea typeface="微软雅黑" pitchFamily="34" charset="-122"/>
                <a:sym typeface="微软雅黑" pitchFamily="34" charset="-122"/>
              </a:rPr>
            </a:br>
            <a:r>
              <a:rPr lang="en-US" altLang="zh-CN" sz="3600" b="1" dirty="0" smtClean="0">
                <a:solidFill>
                  <a:srgbClr val="17375E"/>
                </a:solidFill>
                <a:latin typeface="微软雅黑" pitchFamily="34" charset="-122"/>
                <a:ea typeface="微软雅黑" pitchFamily="34" charset="-122"/>
                <a:sym typeface="微软雅黑" pitchFamily="34" charset="-122"/>
              </a:rPr>
              <a:t> ——</a:t>
            </a:r>
            <a:r>
              <a:rPr lang="zh-CN" altLang="en-US" sz="3600" b="1" dirty="0" smtClean="0">
                <a:solidFill>
                  <a:srgbClr val="17375E"/>
                </a:solidFill>
                <a:latin typeface="微软雅黑" pitchFamily="34" charset="-122"/>
                <a:ea typeface="微软雅黑" pitchFamily="34" charset="-122"/>
                <a:sym typeface="微软雅黑" pitchFamily="34" charset="-122"/>
              </a:rPr>
              <a:t>安徽大学档案馆信息化建设情况汇报</a:t>
            </a:r>
            <a:endParaRPr lang="zh-CN" altLang="en-US" sz="4400" b="1" dirty="0">
              <a:solidFill>
                <a:srgbClr val="17375E"/>
              </a:solidFill>
              <a:latin typeface="微软雅黑" pitchFamily="34" charset="-122"/>
              <a:ea typeface="微软雅黑" pitchFamily="34" charset="-122"/>
              <a:sym typeface="微软雅黑" pitchFamily="34" charset="-122"/>
            </a:endParaRPr>
          </a:p>
        </p:txBody>
      </p:sp>
      <p:sp>
        <p:nvSpPr>
          <p:cNvPr id="5" name="日期占位符 4"/>
          <p:cNvSpPr>
            <a:spLocks noGrp="1"/>
          </p:cNvSpPr>
          <p:nvPr>
            <p:ph type="dt" sz="half" idx="10"/>
          </p:nvPr>
        </p:nvSpPr>
        <p:spPr/>
        <p:txBody>
          <a:bodyPr/>
          <a:lstStyle/>
          <a:p>
            <a:pPr>
              <a:defRPr/>
            </a:pPr>
            <a:fld id="{B8E2F787-23E3-4414-95EE-08F8480B41A7}" type="datetime2">
              <a:rPr lang="zh-CN" altLang="en-US" smtClean="0"/>
              <a:pPr>
                <a:defRPr/>
              </a:pPr>
              <a:t>2016年10月29日</a:t>
            </a:fld>
            <a:endParaRPr lang="zh-CN" alt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37891"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37892"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37893" name="矩形 14"/>
          <p:cNvSpPr>
            <a:spLocks noChangeArrowheads="1"/>
          </p:cNvSpPr>
          <p:nvPr/>
        </p:nvSpPr>
        <p:spPr bwMode="auto">
          <a:xfrm>
            <a:off x="336947" y="2122204"/>
            <a:ext cx="5688632" cy="3683060"/>
          </a:xfrm>
          <a:prstGeom prst="rect">
            <a:avLst/>
          </a:prstGeom>
          <a:noFill/>
          <a:ln w="9525">
            <a:noFill/>
            <a:miter lim="800000"/>
            <a:headEnd/>
            <a:tailEnd/>
          </a:ln>
        </p:spPr>
        <p:txBody>
          <a:bodyPr wrap="square">
            <a:spAutoFit/>
          </a:bodyPr>
          <a:lstStyle/>
          <a:p>
            <a:pPr eaLnBrk="1" hangingPunct="1">
              <a:lnSpc>
                <a:spcPts val="3500"/>
              </a:lnSpc>
            </a:pPr>
            <a:r>
              <a:rPr lang="en-US" altLang="zh-CN" sz="2800" dirty="0" smtClean="0">
                <a:latin typeface="宋体" pitchFamily="2" charset="-122"/>
              </a:rPr>
              <a:t>    </a:t>
            </a:r>
            <a:r>
              <a:rPr lang="zh-CN" altLang="en-US" sz="2800" dirty="0" smtClean="0">
                <a:latin typeface="宋体" pitchFamily="2" charset="-122"/>
              </a:rPr>
              <a:t>我</a:t>
            </a:r>
            <a:r>
              <a:rPr lang="zh-CN" altLang="zh-CN" sz="2800" dirty="0" smtClean="0">
                <a:latin typeface="宋体" pitchFamily="2" charset="-122"/>
              </a:rPr>
              <a:t>校档案馆</a:t>
            </a:r>
            <a:r>
              <a:rPr lang="zh-CN" altLang="en-US" sz="2800" dirty="0" smtClean="0">
                <a:latin typeface="宋体" pitchFamily="2" charset="-122"/>
              </a:rPr>
              <a:t>在学校人事处、研究生院、学生处和团委的支持下，设置了</a:t>
            </a:r>
            <a:r>
              <a:rPr lang="en-US" altLang="zh-CN" sz="2800" dirty="0" smtClean="0">
                <a:latin typeface="宋体" pitchFamily="2" charset="-122"/>
              </a:rPr>
              <a:t>26</a:t>
            </a:r>
            <a:r>
              <a:rPr lang="zh-CN" altLang="en-US" sz="2800" dirty="0" smtClean="0">
                <a:latin typeface="宋体" pitchFamily="2" charset="-122"/>
              </a:rPr>
              <a:t>个勤工助管岗位，在全校范围内遴选了</a:t>
            </a:r>
            <a:r>
              <a:rPr lang="en-US" altLang="zh-CN" sz="2800" dirty="0" smtClean="0">
                <a:latin typeface="宋体" pitchFamily="2" charset="-122"/>
              </a:rPr>
              <a:t>34</a:t>
            </a:r>
            <a:r>
              <a:rPr lang="zh-CN" altLang="en-US" sz="2800" dirty="0" smtClean="0">
                <a:latin typeface="宋体" pitchFamily="2" charset="-122"/>
              </a:rPr>
              <a:t>位优秀的研究生和本科生参与档案信息化工作。</a:t>
            </a:r>
            <a:endParaRPr lang="en-US" altLang="zh-CN" sz="2800" dirty="0" smtClean="0">
              <a:latin typeface="宋体" pitchFamily="2" charset="-122"/>
            </a:endParaRPr>
          </a:p>
          <a:p>
            <a:pPr eaLnBrk="1" hangingPunct="1">
              <a:lnSpc>
                <a:spcPts val="3500"/>
              </a:lnSpc>
            </a:pPr>
            <a:r>
              <a:rPr lang="zh-CN" altLang="en-US" sz="2800" dirty="0" smtClean="0">
                <a:latin typeface="宋体" pitchFamily="2" charset="-122"/>
              </a:rPr>
              <a:t>    同时，也通过招标等方式，选择信誉较高的档案信息化公司承建我馆档案信息化建设工作。</a:t>
            </a:r>
            <a:r>
              <a:rPr lang="en-US" altLang="zh-CN" sz="2800" dirty="0" smtClean="0">
                <a:latin typeface="宋体" pitchFamily="2" charset="-122"/>
              </a:rPr>
              <a:t>    </a:t>
            </a:r>
            <a:endParaRPr lang="zh-CN" altLang="zh-CN" sz="2800" dirty="0">
              <a:latin typeface="宋体" pitchFamily="2" charset="-122"/>
            </a:endParaRPr>
          </a:p>
        </p:txBody>
      </p:sp>
      <p:pic>
        <p:nvPicPr>
          <p:cNvPr id="8202" name="Picture 10" descr="C:\Users\liwen\Desktop\bbb.jpg"/>
          <p:cNvPicPr>
            <a:picLocks noChangeAspect="1" noChangeArrowheads="1"/>
          </p:cNvPicPr>
          <p:nvPr/>
        </p:nvPicPr>
        <p:blipFill>
          <a:blip r:embed="rId2" cstate="print"/>
          <a:srcRect/>
          <a:stretch>
            <a:fillRect/>
          </a:stretch>
        </p:blipFill>
        <p:spPr bwMode="auto">
          <a:xfrm>
            <a:off x="6961683" y="2372916"/>
            <a:ext cx="4608464" cy="30727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矩形 8"/>
          <p:cNvSpPr/>
          <p:nvPr/>
        </p:nvSpPr>
        <p:spPr>
          <a:xfrm>
            <a:off x="408955" y="1484784"/>
            <a:ext cx="4536504" cy="523220"/>
          </a:xfrm>
          <a:prstGeom prst="rect">
            <a:avLst/>
          </a:prstGeom>
        </p:spPr>
        <p:txBody>
          <a:bodyPr wrap="square">
            <a:spAutoFit/>
          </a:bodyPr>
          <a:lstStyle/>
          <a:p>
            <a:pPr eaLnBrk="1" hangingPunct="1"/>
            <a:r>
              <a:rPr lang="zh-CN" altLang="en-US" sz="2800" b="1" dirty="0" smtClean="0"/>
              <a:t>（二）人力支持</a:t>
            </a:r>
            <a:endParaRPr lang="en-US" altLang="zh-CN" sz="2800" b="1" dirty="0"/>
          </a:p>
        </p:txBody>
      </p:sp>
      <p:pic>
        <p:nvPicPr>
          <p:cNvPr id="10" name="Picture 11" descr="C:\Users\liwen\Desktop\11111.jpg"/>
          <p:cNvPicPr>
            <a:picLocks noChangeAspect="1" noChangeArrowheads="1"/>
          </p:cNvPicPr>
          <p:nvPr/>
        </p:nvPicPr>
        <p:blipFill>
          <a:blip r:embed="rId3" cstate="print"/>
          <a:srcRect/>
          <a:stretch>
            <a:fillRect/>
          </a:stretch>
        </p:blipFill>
        <p:spPr bwMode="auto">
          <a:xfrm>
            <a:off x="6313611" y="1916832"/>
            <a:ext cx="5545013" cy="3696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34819"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34820"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34822" name="TextBox 27"/>
          <p:cNvSpPr>
            <a:spLocks noChangeArrowheads="1"/>
          </p:cNvSpPr>
          <p:nvPr/>
        </p:nvSpPr>
        <p:spPr bwMode="auto">
          <a:xfrm>
            <a:off x="300399" y="1484784"/>
            <a:ext cx="4861084" cy="523220"/>
          </a:xfrm>
          <a:prstGeom prst="rect">
            <a:avLst/>
          </a:prstGeom>
          <a:noFill/>
          <a:ln w="9525">
            <a:noFill/>
            <a:miter lim="800000"/>
            <a:headEnd/>
            <a:tailEnd/>
          </a:ln>
        </p:spPr>
        <p:txBody>
          <a:bodyPr wrap="square">
            <a:spAutoFit/>
          </a:bodyPr>
          <a:lstStyle/>
          <a:p>
            <a:pPr eaLnBrk="1" hangingPunct="1"/>
            <a:r>
              <a:rPr lang="zh-CN" altLang="en-US" sz="2800" b="1" dirty="0" smtClean="0"/>
              <a:t>（三）财力支持</a:t>
            </a:r>
            <a:endParaRPr lang="en-US" altLang="zh-CN" sz="2800" b="1" dirty="0"/>
          </a:p>
        </p:txBody>
      </p:sp>
      <p:sp>
        <p:nvSpPr>
          <p:cNvPr id="34823" name="矩形 14"/>
          <p:cNvSpPr>
            <a:spLocks noChangeArrowheads="1"/>
          </p:cNvSpPr>
          <p:nvPr/>
        </p:nvSpPr>
        <p:spPr bwMode="auto">
          <a:xfrm>
            <a:off x="408955" y="2211005"/>
            <a:ext cx="5543549" cy="3234219"/>
          </a:xfrm>
          <a:prstGeom prst="rect">
            <a:avLst/>
          </a:prstGeom>
          <a:noFill/>
          <a:ln w="9525">
            <a:noFill/>
            <a:miter lim="800000"/>
            <a:headEnd/>
            <a:tailEnd/>
          </a:ln>
        </p:spPr>
        <p:txBody>
          <a:bodyPr wrap="square">
            <a:spAutoFit/>
          </a:bodyPr>
          <a:lstStyle/>
          <a:p>
            <a:pPr eaLnBrk="1" hangingPunct="1">
              <a:lnSpc>
                <a:spcPts val="3500"/>
              </a:lnSpc>
            </a:pPr>
            <a:r>
              <a:rPr lang="en-US" altLang="zh-CN" sz="2800" dirty="0" smtClean="0">
                <a:latin typeface="宋体" pitchFamily="2" charset="-122"/>
              </a:rPr>
              <a:t>    </a:t>
            </a:r>
            <a:r>
              <a:rPr lang="zh-CN" altLang="zh-CN" sz="2800" dirty="0" smtClean="0">
                <a:latin typeface="宋体" pitchFamily="2" charset="-122"/>
              </a:rPr>
              <a:t>为保证档案</a:t>
            </a:r>
            <a:r>
              <a:rPr lang="zh-CN" altLang="en-US" sz="2800" dirty="0" smtClean="0">
                <a:latin typeface="宋体" pitchFamily="2" charset="-122"/>
              </a:rPr>
              <a:t>信息化建设</a:t>
            </a:r>
            <a:r>
              <a:rPr lang="zh-CN" altLang="zh-CN" sz="2800" dirty="0" smtClean="0">
                <a:latin typeface="宋体" pitchFamily="2" charset="-122"/>
              </a:rPr>
              <a:t>的经费支出，</a:t>
            </a:r>
            <a:r>
              <a:rPr lang="en-US" altLang="zh-CN" sz="2800" dirty="0" smtClean="0">
                <a:latin typeface="宋体" pitchFamily="2" charset="-122"/>
              </a:rPr>
              <a:t>2012</a:t>
            </a:r>
            <a:r>
              <a:rPr lang="zh-CN" altLang="zh-CN" sz="2800" dirty="0" smtClean="0">
                <a:latin typeface="宋体" pitchFamily="2" charset="-122"/>
              </a:rPr>
              <a:t>年</a:t>
            </a:r>
            <a:r>
              <a:rPr lang="zh-CN" altLang="en-US" sz="2800" dirty="0" smtClean="0">
                <a:latin typeface="宋体" pitchFamily="2" charset="-122"/>
              </a:rPr>
              <a:t>，我校从学校数字化校园经费中划拨</a:t>
            </a:r>
            <a:r>
              <a:rPr lang="zh-CN" altLang="zh-CN" sz="2800" dirty="0" smtClean="0">
                <a:latin typeface="宋体" pitchFamily="2" charset="-122"/>
              </a:rPr>
              <a:t>经费</a:t>
            </a:r>
            <a:r>
              <a:rPr lang="en-US" altLang="zh-CN" sz="2800" dirty="0" smtClean="0">
                <a:latin typeface="宋体" pitchFamily="2" charset="-122"/>
              </a:rPr>
              <a:t>45</a:t>
            </a:r>
            <a:r>
              <a:rPr lang="zh-CN" altLang="zh-CN" sz="2800" dirty="0" smtClean="0">
                <a:latin typeface="宋体" pitchFamily="2" charset="-122"/>
              </a:rPr>
              <a:t>万元</a:t>
            </a:r>
            <a:r>
              <a:rPr lang="zh-CN" altLang="en-US" sz="2800" dirty="0" smtClean="0">
                <a:latin typeface="宋体" pitchFamily="2" charset="-122"/>
              </a:rPr>
              <a:t>作为档案信息化一期建设经费；</a:t>
            </a:r>
            <a:r>
              <a:rPr lang="en-US" altLang="zh-CN" sz="2800" dirty="0" smtClean="0">
                <a:latin typeface="宋体" pitchFamily="2" charset="-122"/>
              </a:rPr>
              <a:t>2013</a:t>
            </a:r>
            <a:r>
              <a:rPr lang="zh-CN" altLang="en-US" sz="2800" dirty="0" smtClean="0">
                <a:latin typeface="宋体" pitchFamily="2" charset="-122"/>
              </a:rPr>
              <a:t>年起，从我馆预算中单独列支档案信息化建设经费，</a:t>
            </a:r>
            <a:r>
              <a:rPr lang="zh-CN" altLang="zh-CN" sz="2800" dirty="0" smtClean="0">
                <a:latin typeface="宋体" pitchFamily="2" charset="-122"/>
              </a:rPr>
              <a:t>有效地保证了</a:t>
            </a:r>
            <a:r>
              <a:rPr lang="zh-CN" altLang="en-US" sz="2800" dirty="0" smtClean="0">
                <a:latin typeface="宋体" pitchFamily="2" charset="-122"/>
              </a:rPr>
              <a:t>安徽大学</a:t>
            </a:r>
            <a:r>
              <a:rPr lang="zh-CN" altLang="zh-CN" sz="2800" dirty="0" smtClean="0">
                <a:latin typeface="宋体" pitchFamily="2" charset="-122"/>
              </a:rPr>
              <a:t>档案</a:t>
            </a:r>
            <a:r>
              <a:rPr lang="zh-CN" altLang="en-US" sz="2800" dirty="0" smtClean="0">
                <a:latin typeface="宋体" pitchFamily="2" charset="-122"/>
              </a:rPr>
              <a:t>信息化</a:t>
            </a:r>
            <a:r>
              <a:rPr lang="zh-CN" altLang="zh-CN" sz="2800" dirty="0" smtClean="0">
                <a:latin typeface="宋体" pitchFamily="2" charset="-122"/>
              </a:rPr>
              <a:t>工作的正常开展。</a:t>
            </a:r>
            <a:endParaRPr lang="en-US" altLang="zh-CN" sz="2800" dirty="0">
              <a:latin typeface="宋体" pitchFamily="2" charset="-122"/>
            </a:endParaRPr>
          </a:p>
        </p:txBody>
      </p:sp>
      <p:graphicFrame>
        <p:nvGraphicFramePr>
          <p:cNvPr id="10" name="表格 9"/>
          <p:cNvGraphicFramePr>
            <a:graphicFrameLocks noGrp="1"/>
          </p:cNvGraphicFramePr>
          <p:nvPr/>
        </p:nvGraphicFramePr>
        <p:xfrm>
          <a:off x="6385619" y="1988840"/>
          <a:ext cx="5112568" cy="3544883"/>
        </p:xfrm>
        <a:graphic>
          <a:graphicData uri="http://schemas.openxmlformats.org/drawingml/2006/table">
            <a:tbl>
              <a:tblPr firstRow="1" bandRow="1">
                <a:tableStyleId>{5C22544A-7EE6-4342-B048-85BDC9FD1C3A}</a:tableStyleId>
              </a:tblPr>
              <a:tblGrid>
                <a:gridCol w="2556282"/>
                <a:gridCol w="2556286"/>
              </a:tblGrid>
              <a:tr h="623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kern="1200" cap="none" normalizeH="0" baseline="0" dirty="0" smtClean="0">
                          <a:ln>
                            <a:noFill/>
                          </a:ln>
                          <a:solidFill>
                            <a:schemeClr val="tx1"/>
                          </a:solidFill>
                          <a:effectLst/>
                          <a:latin typeface="黑体" pitchFamily="49" charset="-122"/>
                          <a:ea typeface="黑体" pitchFamily="49" charset="-122"/>
                          <a:cs typeface="+mn-cs"/>
                        </a:rPr>
                        <a:t>年份</a:t>
                      </a:r>
                      <a:endPar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黑体" pitchFamily="49" charset="-122"/>
                          <a:ea typeface="黑体" pitchFamily="49" charset="-122"/>
                          <a:cs typeface="+mn-cs"/>
                        </a:rPr>
                        <a:t>档案信息化建设经费</a:t>
                      </a:r>
                      <a:endParaRPr kumimoji="0" lang="en-US" altLang="zh-CN" sz="1800" b="1" i="0" u="none" strike="noStrike" kern="1200" cap="none" normalizeH="0" baseline="0" dirty="0" smtClean="0">
                        <a:ln>
                          <a:noFill/>
                        </a:ln>
                        <a:solidFill>
                          <a:schemeClr val="tx1"/>
                        </a:solidFill>
                        <a:effectLst/>
                        <a:latin typeface="黑体" pitchFamily="49" charset="-122"/>
                        <a:ea typeface="黑体"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normalizeH="0" baseline="0" dirty="0" smtClean="0">
                          <a:ln>
                            <a:noFill/>
                          </a:ln>
                          <a:solidFill>
                            <a:schemeClr val="tx1"/>
                          </a:solidFill>
                          <a:effectLst/>
                          <a:latin typeface="黑体" pitchFamily="49" charset="-122"/>
                          <a:ea typeface="黑体" pitchFamily="49" charset="-122"/>
                          <a:cs typeface="+mn-cs"/>
                        </a:rPr>
                        <a:t>（实际支出）</a:t>
                      </a:r>
                      <a:endPar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20</a:t>
                      </a:r>
                      <a:r>
                        <a:rPr kumimoji="0" lang="en-US"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12</a:t>
                      </a:r>
                      <a:r>
                        <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年</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万</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20</a:t>
                      </a:r>
                      <a:r>
                        <a:rPr kumimoji="0" lang="en-US"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13</a:t>
                      </a:r>
                      <a:r>
                        <a:rPr kumimoji="0" lang="zh-CN" altLang="zh-CN" sz="1800" b="1" i="0" u="none" strike="noStrike" kern="1200" cap="none" normalizeH="0" baseline="0" dirty="0" smtClean="0">
                          <a:ln>
                            <a:noFill/>
                          </a:ln>
                          <a:solidFill>
                            <a:schemeClr val="tx1"/>
                          </a:solidFill>
                          <a:effectLst/>
                          <a:latin typeface="黑体" pitchFamily="49" charset="-122"/>
                          <a:ea typeface="黑体" pitchFamily="49" charset="-122"/>
                          <a:cs typeface="+mn-cs"/>
                        </a:rPr>
                        <a:t>年</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万</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黑体" pitchFamily="49" charset="-122"/>
                          <a:ea typeface="黑体" pitchFamily="49" charset="-122"/>
                        </a:rPr>
                        <a:t>201</a:t>
                      </a:r>
                      <a:r>
                        <a:rPr kumimoji="0" lang="en-US" altLang="zh-CN" sz="1800" b="1" i="0" u="none" strike="noStrike" cap="none" normalizeH="0" baseline="0" dirty="0" smtClean="0">
                          <a:ln>
                            <a:noFill/>
                          </a:ln>
                          <a:solidFill>
                            <a:schemeClr val="tx1"/>
                          </a:solidFill>
                          <a:effectLst/>
                          <a:latin typeface="黑体" pitchFamily="49" charset="-122"/>
                          <a:ea typeface="黑体" pitchFamily="49" charset="-122"/>
                        </a:rPr>
                        <a:t>4</a:t>
                      </a:r>
                      <a:r>
                        <a:rPr kumimoji="0" lang="zh-CN" sz="1800" b="1" i="0" u="none" strike="noStrike" cap="none" normalizeH="0" baseline="0" dirty="0" smtClean="0">
                          <a:ln>
                            <a:noFill/>
                          </a:ln>
                          <a:solidFill>
                            <a:schemeClr val="tx1"/>
                          </a:solidFill>
                          <a:effectLst/>
                          <a:latin typeface="黑体" pitchFamily="49" charset="-122"/>
                          <a:ea typeface="黑体" pitchFamily="49" charset="-122"/>
                        </a:rPr>
                        <a:t>年</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35</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万</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213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黑体" pitchFamily="49" charset="-122"/>
                          <a:ea typeface="黑体" pitchFamily="49" charset="-122"/>
                        </a:rPr>
                        <a:t>201</a:t>
                      </a:r>
                      <a:r>
                        <a:rPr kumimoji="0" lang="en-US" altLang="zh-CN" sz="1800" b="1" i="0" u="none" strike="noStrike" cap="none" normalizeH="0" baseline="0" dirty="0" smtClean="0">
                          <a:ln>
                            <a:noFill/>
                          </a:ln>
                          <a:solidFill>
                            <a:schemeClr val="tx1"/>
                          </a:solidFill>
                          <a:effectLst/>
                          <a:latin typeface="黑体" pitchFamily="49" charset="-122"/>
                          <a:ea typeface="黑体" pitchFamily="49" charset="-122"/>
                        </a:rPr>
                        <a:t>5</a:t>
                      </a:r>
                      <a:r>
                        <a:rPr kumimoji="0" lang="zh-CN" sz="1800" b="1" i="0" u="none" strike="noStrike" cap="none" normalizeH="0" baseline="0" dirty="0" smtClean="0">
                          <a:ln>
                            <a:noFill/>
                          </a:ln>
                          <a:solidFill>
                            <a:schemeClr val="tx1"/>
                          </a:solidFill>
                          <a:effectLst/>
                          <a:latin typeface="黑体" pitchFamily="49" charset="-122"/>
                          <a:ea typeface="黑体" pitchFamily="49" charset="-122"/>
                        </a:rPr>
                        <a:t>年</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40</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万</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黑体" pitchFamily="49" charset="-122"/>
                          <a:ea typeface="黑体" pitchFamily="49" charset="-122"/>
                        </a:rPr>
                        <a:t>2016</a:t>
                      </a:r>
                      <a:r>
                        <a:rPr kumimoji="0" lang="zh-CN" altLang="en-US" sz="1800" b="1" i="0" u="none" strike="noStrike" cap="none" normalizeH="0" baseline="0" dirty="0" smtClean="0">
                          <a:ln>
                            <a:noFill/>
                          </a:ln>
                          <a:solidFill>
                            <a:schemeClr val="tx1"/>
                          </a:solidFill>
                          <a:effectLst/>
                          <a:latin typeface="黑体" pitchFamily="49" charset="-122"/>
                          <a:ea typeface="黑体" pitchFamily="49" charset="-122"/>
                        </a:rPr>
                        <a:t>年</a:t>
                      </a:r>
                      <a:endParaRPr kumimoji="0" lang="zh-CN" sz="1800" b="1" i="0" u="none" strike="noStrike" cap="none" normalizeH="0" baseline="0" dirty="0" smtClean="0">
                        <a:ln>
                          <a:noFill/>
                        </a:ln>
                        <a:solidFill>
                          <a:schemeClr val="tx1"/>
                        </a:solidFill>
                        <a:effectLst/>
                        <a:latin typeface="黑体" pitchFamily="49" charset="-122"/>
                        <a:ea typeface="黑体" pitchFamily="49"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75</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万</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9"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spTree>
  </p:cSld>
  <p:clrMapOvr>
    <a:masterClrMapping/>
  </p:clrMapOvr>
  <p:transition spd="slow">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41987"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41988"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41989" name="矩形 14"/>
          <p:cNvSpPr>
            <a:spLocks noChangeArrowheads="1"/>
          </p:cNvSpPr>
          <p:nvPr/>
        </p:nvSpPr>
        <p:spPr bwMode="auto">
          <a:xfrm>
            <a:off x="265113" y="2276475"/>
            <a:ext cx="5976937" cy="3315972"/>
          </a:xfrm>
          <a:prstGeom prst="rect">
            <a:avLst/>
          </a:prstGeom>
          <a:noFill/>
          <a:ln w="9525">
            <a:noFill/>
            <a:miter lim="800000"/>
            <a:headEnd/>
            <a:tailEnd/>
          </a:ln>
        </p:spPr>
        <p:txBody>
          <a:bodyPr>
            <a:spAutoFit/>
          </a:bodyPr>
          <a:lstStyle/>
          <a:p>
            <a:pPr eaLnBrk="1" hangingPunct="1">
              <a:lnSpc>
                <a:spcPts val="3200"/>
              </a:lnSpc>
              <a:buFont typeface="Arial" pitchFamily="34" charset="0"/>
              <a:buChar char="•"/>
            </a:pPr>
            <a:r>
              <a:rPr lang="zh-CN" altLang="en-US" sz="2000" dirty="0">
                <a:latin typeface="宋体" pitchFamily="2" charset="-122"/>
              </a:rPr>
              <a:t>    </a:t>
            </a:r>
            <a:r>
              <a:rPr lang="zh-CN" altLang="zh-CN" sz="2000" dirty="0" smtClean="0">
                <a:latin typeface="宋体" pitchFamily="2" charset="-122"/>
              </a:rPr>
              <a:t>学校</a:t>
            </a:r>
            <a:r>
              <a:rPr lang="zh-CN" altLang="en-US" sz="2000" dirty="0" smtClean="0">
                <a:latin typeface="宋体" pitchFamily="2" charset="-122"/>
              </a:rPr>
              <a:t>在档案馆办公室和库房改造时，完全依据</a:t>
            </a:r>
            <a:r>
              <a:rPr lang="en-US" altLang="zh-CN" sz="2000" dirty="0" smtClean="0">
                <a:latin typeface="宋体" pitchFamily="2" charset="-122"/>
              </a:rPr>
              <a:t>《</a:t>
            </a:r>
            <a:r>
              <a:rPr lang="zh-CN" altLang="en-US" sz="2000" dirty="0" smtClean="0">
                <a:latin typeface="宋体" pitchFamily="2" charset="-122"/>
              </a:rPr>
              <a:t>档案馆建筑设计规范</a:t>
            </a:r>
            <a:r>
              <a:rPr lang="en-US" altLang="zh-CN" sz="2000" dirty="0" smtClean="0">
                <a:latin typeface="宋体" pitchFamily="2" charset="-122"/>
              </a:rPr>
              <a:t>》</a:t>
            </a:r>
            <a:r>
              <a:rPr lang="zh-CN" altLang="en-US" sz="2000" dirty="0" smtClean="0">
                <a:latin typeface="宋体" pitchFamily="2" charset="-122"/>
              </a:rPr>
              <a:t>（</a:t>
            </a:r>
            <a:r>
              <a:rPr lang="en-US" altLang="zh-CN" sz="2000" dirty="0" smtClean="0">
                <a:latin typeface="宋体" pitchFamily="2" charset="-122"/>
              </a:rPr>
              <a:t>JGJ25-2010</a:t>
            </a:r>
            <a:r>
              <a:rPr lang="zh-CN" altLang="en-US" sz="2000" dirty="0" smtClean="0">
                <a:latin typeface="宋体" pitchFamily="2" charset="-122"/>
              </a:rPr>
              <a:t>）的建设标准，对档案办公和档案库房进行施工。</a:t>
            </a:r>
            <a:endParaRPr lang="en-US" altLang="zh-CN" sz="2000" dirty="0" smtClean="0">
              <a:latin typeface="宋体" pitchFamily="2" charset="-122"/>
            </a:endParaRPr>
          </a:p>
          <a:p>
            <a:pPr eaLnBrk="1" hangingPunct="1">
              <a:lnSpc>
                <a:spcPts val="3200"/>
              </a:lnSpc>
              <a:buFont typeface="Arial" pitchFamily="34" charset="0"/>
              <a:buChar char="•"/>
            </a:pPr>
            <a:r>
              <a:rPr lang="en-US" altLang="zh-CN" sz="2000" dirty="0" smtClean="0">
                <a:latin typeface="宋体" pitchFamily="2" charset="-122"/>
              </a:rPr>
              <a:t>    </a:t>
            </a:r>
            <a:r>
              <a:rPr lang="zh-CN" altLang="en-US" sz="2000" dirty="0" smtClean="0">
                <a:latin typeface="宋体" pitchFamily="2" charset="-122"/>
              </a:rPr>
              <a:t>根据</a:t>
            </a:r>
            <a:r>
              <a:rPr lang="zh-CN" altLang="zh-CN" sz="2000" dirty="0" smtClean="0">
                <a:latin typeface="宋体" pitchFamily="2" charset="-122"/>
              </a:rPr>
              <a:t>《安徽大学档案馆库房管理制度》</a:t>
            </a:r>
            <a:r>
              <a:rPr lang="zh-CN" altLang="en-US" sz="2000" dirty="0" smtClean="0">
                <a:latin typeface="宋体" pitchFamily="2" charset="-122"/>
              </a:rPr>
              <a:t>和档案库房“八防”的要求，配备了档案库房安全消防、红外监控设备和恒温恒湿设备。</a:t>
            </a:r>
            <a:endParaRPr lang="en-US" altLang="zh-CN" sz="2000" dirty="0" smtClean="0">
              <a:latin typeface="宋体" pitchFamily="2" charset="-122"/>
            </a:endParaRPr>
          </a:p>
          <a:p>
            <a:pPr eaLnBrk="1" hangingPunct="1">
              <a:lnSpc>
                <a:spcPts val="3200"/>
              </a:lnSpc>
              <a:buFont typeface="Arial" pitchFamily="34" charset="0"/>
              <a:buChar char="•"/>
            </a:pPr>
            <a:r>
              <a:rPr lang="en-US" altLang="zh-CN" sz="2000" dirty="0" smtClean="0">
                <a:latin typeface="宋体" pitchFamily="2" charset="-122"/>
              </a:rPr>
              <a:t>    </a:t>
            </a:r>
            <a:r>
              <a:rPr lang="zh-CN" altLang="en-US" sz="2000" dirty="0" smtClean="0">
                <a:latin typeface="宋体" pitchFamily="2" charset="-122"/>
              </a:rPr>
              <a:t>学校为档案馆配备了</a:t>
            </a:r>
            <a:r>
              <a:rPr lang="en-US" altLang="zh-CN" sz="2000" dirty="0" smtClean="0">
                <a:latin typeface="宋体" pitchFamily="2" charset="-122"/>
              </a:rPr>
              <a:t>16</a:t>
            </a:r>
            <a:r>
              <a:rPr lang="zh-CN" altLang="en-US" sz="2000" dirty="0" smtClean="0">
                <a:latin typeface="宋体" pitchFamily="2" charset="-122"/>
              </a:rPr>
              <a:t>台服务器，划分了</a:t>
            </a:r>
            <a:r>
              <a:rPr lang="en-US" altLang="zh-CN" sz="2000" dirty="0" smtClean="0">
                <a:latin typeface="宋体" pitchFamily="2" charset="-122"/>
              </a:rPr>
              <a:t>12T</a:t>
            </a:r>
            <a:r>
              <a:rPr lang="zh-CN" altLang="en-US" sz="2000" dirty="0" smtClean="0">
                <a:latin typeface="宋体" pitchFamily="2" charset="-122"/>
              </a:rPr>
              <a:t>的存储空间，并预留了</a:t>
            </a:r>
            <a:r>
              <a:rPr lang="en-US" altLang="zh-CN" sz="2000" dirty="0" smtClean="0">
                <a:latin typeface="宋体" pitchFamily="2" charset="-122"/>
              </a:rPr>
              <a:t>30T</a:t>
            </a:r>
            <a:r>
              <a:rPr lang="zh-CN" altLang="en-US" sz="2000" dirty="0" smtClean="0">
                <a:latin typeface="宋体" pitchFamily="2" charset="-122"/>
              </a:rPr>
              <a:t>的存储空间。</a:t>
            </a:r>
            <a:endParaRPr lang="zh-CN" altLang="zh-CN" sz="2000" dirty="0">
              <a:latin typeface="宋体" pitchFamily="2" charset="-122"/>
            </a:endParaRPr>
          </a:p>
        </p:txBody>
      </p:sp>
      <p:sp>
        <p:nvSpPr>
          <p:cNvPr id="41990" name="TextBox 27"/>
          <p:cNvSpPr>
            <a:spLocks noChangeArrowheads="1"/>
          </p:cNvSpPr>
          <p:nvPr/>
        </p:nvSpPr>
        <p:spPr bwMode="auto">
          <a:xfrm>
            <a:off x="625475" y="1676400"/>
            <a:ext cx="6912272" cy="584775"/>
          </a:xfrm>
          <a:prstGeom prst="rect">
            <a:avLst/>
          </a:prstGeom>
          <a:noFill/>
          <a:ln w="9525">
            <a:noFill/>
            <a:miter lim="800000"/>
            <a:headEnd/>
            <a:tailEnd/>
          </a:ln>
        </p:spPr>
        <p:txBody>
          <a:bodyPr wrap="square">
            <a:spAutoFit/>
          </a:bodyPr>
          <a:lstStyle/>
          <a:p>
            <a:pPr eaLnBrk="1" hangingPunct="1"/>
            <a:r>
              <a:rPr lang="zh-CN" altLang="en-US" sz="3200" b="1" dirty="0" smtClean="0"/>
              <a:t>（四）物力支持</a:t>
            </a:r>
            <a:endParaRPr lang="en-US" altLang="zh-CN" sz="3200" b="1" dirty="0"/>
          </a:p>
        </p:txBody>
      </p:sp>
      <p:sp>
        <p:nvSpPr>
          <p:cNvPr id="9" name="TextBox 8"/>
          <p:cNvSpPr txBox="1">
            <a:spLocks noChangeArrowheads="1"/>
          </p:cNvSpPr>
          <p:nvPr/>
        </p:nvSpPr>
        <p:spPr bwMode="auto">
          <a:xfrm>
            <a:off x="6457949" y="4736177"/>
            <a:ext cx="3024013" cy="276999"/>
          </a:xfrm>
          <a:prstGeom prst="rect">
            <a:avLst/>
          </a:prstGeom>
          <a:noFill/>
          <a:ln w="9525">
            <a:noFill/>
            <a:miter lim="800000"/>
            <a:headEnd/>
            <a:tailEnd/>
          </a:ln>
        </p:spPr>
        <p:txBody>
          <a:bodyPr wrap="square">
            <a:spAutoFit/>
          </a:bodyPr>
          <a:lstStyle/>
          <a:p>
            <a:pPr eaLnBrk="1" hangingPunct="1"/>
            <a:r>
              <a:rPr lang="zh-CN" altLang="en-US" sz="1200" b="1" dirty="0" smtClean="0">
                <a:solidFill>
                  <a:srgbClr val="17375E"/>
                </a:solidFill>
                <a:latin typeface="宋体" pitchFamily="2" charset="-122"/>
              </a:rPr>
              <a:t>档案库房</a:t>
            </a:r>
            <a:r>
              <a:rPr lang="zh-CN" altLang="en-US" sz="1200" b="1" dirty="0">
                <a:solidFill>
                  <a:srgbClr val="17375E"/>
                </a:solidFill>
                <a:latin typeface="宋体" pitchFamily="2" charset="-122"/>
              </a:rPr>
              <a:t>安装安全消防、红外线监控设备</a:t>
            </a:r>
          </a:p>
        </p:txBody>
      </p:sp>
      <p:pic>
        <p:nvPicPr>
          <p:cNvPr id="12303" name="Picture 15" descr="C:\Users\liwen\Desktop\恒温恒湿设备.jpg"/>
          <p:cNvPicPr>
            <a:picLocks noChangeAspect="1" noChangeArrowheads="1"/>
          </p:cNvPicPr>
          <p:nvPr/>
        </p:nvPicPr>
        <p:blipFill>
          <a:blip r:embed="rId2" cstate="print"/>
          <a:srcRect/>
          <a:stretch>
            <a:fillRect/>
          </a:stretch>
        </p:blipFill>
        <p:spPr bwMode="auto">
          <a:xfrm>
            <a:off x="9914011" y="1628800"/>
            <a:ext cx="2045898"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a:spLocks noChangeArrowheads="1"/>
          </p:cNvSpPr>
          <p:nvPr/>
        </p:nvSpPr>
        <p:spPr bwMode="auto">
          <a:xfrm>
            <a:off x="7249715" y="5229200"/>
            <a:ext cx="2159844" cy="276999"/>
          </a:xfrm>
          <a:prstGeom prst="rect">
            <a:avLst/>
          </a:prstGeom>
          <a:noFill/>
          <a:ln w="9525">
            <a:noFill/>
            <a:miter lim="800000"/>
            <a:headEnd/>
            <a:tailEnd/>
          </a:ln>
        </p:spPr>
        <p:txBody>
          <a:bodyPr wrap="square">
            <a:spAutoFit/>
          </a:bodyPr>
          <a:lstStyle/>
          <a:p>
            <a:pPr eaLnBrk="1" hangingPunct="1"/>
            <a:r>
              <a:rPr lang="zh-CN" altLang="en-US" sz="1200" b="1" dirty="0" smtClean="0">
                <a:solidFill>
                  <a:srgbClr val="17375E"/>
                </a:solidFill>
                <a:latin typeface="宋体" pitchFamily="2" charset="-122"/>
              </a:rPr>
              <a:t>实物档案库房恒温</a:t>
            </a:r>
            <a:r>
              <a:rPr lang="zh-CN" altLang="en-US" sz="1200" b="1" dirty="0">
                <a:solidFill>
                  <a:srgbClr val="17375E"/>
                </a:solidFill>
                <a:latin typeface="宋体" pitchFamily="2" charset="-122"/>
              </a:rPr>
              <a:t>恒湿设备</a:t>
            </a:r>
          </a:p>
        </p:txBody>
      </p:sp>
      <p:sp>
        <p:nvSpPr>
          <p:cNvPr id="12" name="AutoShape 15"/>
          <p:cNvSpPr>
            <a:spLocks noChangeArrowheads="1"/>
          </p:cNvSpPr>
          <p:nvPr/>
        </p:nvSpPr>
        <p:spPr bwMode="auto">
          <a:xfrm flipV="1">
            <a:off x="9409955" y="5301208"/>
            <a:ext cx="216024" cy="216024"/>
          </a:xfrm>
          <a:prstGeom prst="notchedRightArrow">
            <a:avLst>
              <a:gd name="adj1" fmla="val 50000"/>
              <a:gd name="adj2" fmla="val 39276"/>
            </a:avLst>
          </a:prstGeom>
          <a:solidFill>
            <a:schemeClr val="tx2">
              <a:lumMod val="75000"/>
              <a:alpha val="68000"/>
            </a:schemeClr>
          </a:solidFill>
          <a:ln w="9525">
            <a:solidFill>
              <a:schemeClr val="accent1"/>
            </a:solidFill>
            <a:miter lim="800000"/>
            <a:headEnd/>
            <a:tailEnd/>
          </a:ln>
          <a:scene3d>
            <a:camera prst="orthographicFront"/>
            <a:lightRig rig="threePt" dir="t"/>
          </a:scene3d>
          <a:sp3d>
            <a:bevelT/>
          </a:sp3d>
        </p:spPr>
        <p:txBody>
          <a:bodyPr wrap="none" anchor="ctr"/>
          <a:lstStyle/>
          <a:p>
            <a:pPr eaLnBrk="1" hangingPunct="1">
              <a:defRPr/>
            </a:pPr>
            <a:endParaRPr lang="zh-CN" altLang="en-US">
              <a:latin typeface="Calibri" pitchFamily="34" charset="0"/>
            </a:endParaRPr>
          </a:p>
        </p:txBody>
      </p:sp>
      <p:sp>
        <p:nvSpPr>
          <p:cNvPr id="13" name="AutoShape 15"/>
          <p:cNvSpPr>
            <a:spLocks noChangeArrowheads="1"/>
          </p:cNvSpPr>
          <p:nvPr/>
        </p:nvSpPr>
        <p:spPr bwMode="auto">
          <a:xfrm rot="16200000" flipV="1">
            <a:off x="7753771" y="4519508"/>
            <a:ext cx="216024" cy="216024"/>
          </a:xfrm>
          <a:prstGeom prst="notchedRightArrow">
            <a:avLst>
              <a:gd name="adj1" fmla="val 50000"/>
              <a:gd name="adj2" fmla="val 39276"/>
            </a:avLst>
          </a:prstGeom>
          <a:solidFill>
            <a:schemeClr val="tx2">
              <a:lumMod val="75000"/>
              <a:alpha val="68000"/>
            </a:schemeClr>
          </a:solidFill>
          <a:ln w="9525">
            <a:solidFill>
              <a:schemeClr val="accent1"/>
            </a:solidFill>
            <a:miter lim="800000"/>
            <a:headEnd/>
            <a:tailEnd/>
          </a:ln>
          <a:scene3d>
            <a:camera prst="orthographicFront"/>
            <a:lightRig rig="threePt" dir="t"/>
          </a:scene3d>
          <a:sp3d>
            <a:bevelT/>
          </a:sp3d>
        </p:spPr>
        <p:txBody>
          <a:bodyPr wrap="none" anchor="ctr"/>
          <a:lstStyle/>
          <a:p>
            <a:pPr eaLnBrk="1" hangingPunct="1">
              <a:defRPr/>
            </a:pPr>
            <a:endParaRPr lang="zh-CN" altLang="en-US">
              <a:latin typeface="Calibri" pitchFamily="34" charset="0"/>
            </a:endParaRPr>
          </a:p>
        </p:txBody>
      </p:sp>
      <p:pic>
        <p:nvPicPr>
          <p:cNvPr id="12309" name="Picture 21" descr="H:\照片 047.jpg"/>
          <p:cNvPicPr>
            <a:picLocks noChangeAspect="1" noChangeArrowheads="1"/>
          </p:cNvPicPr>
          <p:nvPr/>
        </p:nvPicPr>
        <p:blipFill>
          <a:blip r:embed="rId3" cstate="print"/>
          <a:srcRect/>
          <a:stretch>
            <a:fillRect/>
          </a:stretch>
        </p:blipFill>
        <p:spPr bwMode="auto">
          <a:xfrm>
            <a:off x="6323519" y="2301710"/>
            <a:ext cx="3058538" cy="2039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
        <p:nvSpPr>
          <p:cNvPr id="4" name="矩形 3"/>
          <p:cNvSpPr/>
          <p:nvPr/>
        </p:nvSpPr>
        <p:spPr>
          <a:xfrm>
            <a:off x="768995" y="1484784"/>
            <a:ext cx="10657184" cy="735394"/>
          </a:xfrm>
          <a:prstGeom prst="rect">
            <a:avLst/>
          </a:prstGeom>
        </p:spPr>
        <p:txBody>
          <a:bodyPr wrap="square">
            <a:spAutoFit/>
          </a:bodyPr>
          <a:lstStyle/>
          <a:p>
            <a:pPr>
              <a:lnSpc>
                <a:spcPct val="150000"/>
              </a:lnSpc>
            </a:pPr>
            <a:r>
              <a:rPr lang="zh-CN" altLang="en-US" sz="3200" b="1" dirty="0" smtClean="0"/>
              <a:t>（一）建设目标</a:t>
            </a:r>
            <a:endParaRPr lang="en-US" altLang="zh-CN" sz="3200" b="1" dirty="0" smtClean="0"/>
          </a:p>
        </p:txBody>
      </p:sp>
      <p:sp>
        <p:nvSpPr>
          <p:cNvPr id="5" name="矩形 4"/>
          <p:cNvSpPr/>
          <p:nvPr/>
        </p:nvSpPr>
        <p:spPr>
          <a:xfrm>
            <a:off x="480963" y="2349823"/>
            <a:ext cx="11233248" cy="3046988"/>
          </a:xfrm>
          <a:prstGeom prst="rect">
            <a:avLst/>
          </a:prstGeom>
        </p:spPr>
        <p:txBody>
          <a:bodyPr wrap="square">
            <a:spAutoFit/>
          </a:bodyPr>
          <a:lstStyle/>
          <a:p>
            <a:pPr>
              <a:lnSpc>
                <a:spcPct val="150000"/>
              </a:lnSpc>
            </a:pPr>
            <a:r>
              <a:rPr lang="en-US" altLang="zh-CN" sz="3200" dirty="0" smtClean="0"/>
              <a:t>        </a:t>
            </a:r>
            <a:r>
              <a:rPr lang="zh-CN" altLang="zh-CN" sz="3200" dirty="0" smtClean="0"/>
              <a:t>对档案的收集、整理、保管、利用、鉴定等全过程进行管理，将档案信息化建设纳入到学校信息化整体建设中，作为学校的基础数据平台，突出为教学、科研和管理服务的功能，建设成为丰富、高效、开放的数字档案馆。</a:t>
            </a:r>
            <a:endParaRPr lang="zh-CN"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95" y="1484784"/>
            <a:ext cx="10657184" cy="830997"/>
          </a:xfrm>
          <a:prstGeom prst="rect">
            <a:avLst/>
          </a:prstGeom>
        </p:spPr>
        <p:txBody>
          <a:bodyPr wrap="square">
            <a:spAutoFit/>
          </a:bodyPr>
          <a:lstStyle/>
          <a:p>
            <a:pPr>
              <a:lnSpc>
                <a:spcPct val="150000"/>
              </a:lnSpc>
            </a:pPr>
            <a:r>
              <a:rPr lang="zh-CN" altLang="en-US" sz="3200" b="1" dirty="0" smtClean="0"/>
              <a:t>（二）建设思路</a:t>
            </a:r>
            <a:endParaRPr lang="en-US" altLang="zh-CN" sz="3200" b="1" dirty="0" smtClean="0"/>
          </a:p>
        </p:txBody>
      </p:sp>
      <p:sp>
        <p:nvSpPr>
          <p:cNvPr id="5" name="矩形 4"/>
          <p:cNvSpPr/>
          <p:nvPr/>
        </p:nvSpPr>
        <p:spPr>
          <a:xfrm>
            <a:off x="480963" y="2349823"/>
            <a:ext cx="11449272" cy="3416320"/>
          </a:xfrm>
          <a:prstGeom prst="rect">
            <a:avLst/>
          </a:prstGeom>
        </p:spPr>
        <p:txBody>
          <a:bodyPr wrap="square">
            <a:spAutoFit/>
          </a:bodyPr>
          <a:lstStyle/>
          <a:p>
            <a:pPr>
              <a:lnSpc>
                <a:spcPct val="150000"/>
              </a:lnSpc>
            </a:pPr>
            <a:r>
              <a:rPr lang="zh-CN" altLang="en-US" sz="2400" dirty="0" smtClean="0"/>
              <a:t>        学校档案信息化建设工作紧紧</a:t>
            </a:r>
            <a:r>
              <a:rPr lang="zh-CN" altLang="zh-CN" sz="2400" b="1" dirty="0" smtClean="0">
                <a:solidFill>
                  <a:srgbClr val="FF0000"/>
                </a:solidFill>
              </a:rPr>
              <a:t>围绕</a:t>
            </a:r>
            <a:r>
              <a:rPr lang="zh-CN" altLang="en-US" sz="2400" b="1" dirty="0" smtClean="0">
                <a:solidFill>
                  <a:srgbClr val="FF0000"/>
                </a:solidFill>
              </a:rPr>
              <a:t>档案工作的实际</a:t>
            </a:r>
            <a:r>
              <a:rPr lang="zh-CN" altLang="zh-CN" sz="2400" b="1" dirty="0" smtClean="0">
                <a:solidFill>
                  <a:srgbClr val="FF0000"/>
                </a:solidFill>
              </a:rPr>
              <a:t>业务需求展开</a:t>
            </a:r>
            <a:r>
              <a:rPr lang="zh-CN" altLang="zh-CN" sz="2400" dirty="0" smtClean="0"/>
              <a:t>，</a:t>
            </a:r>
            <a:r>
              <a:rPr lang="zh-CN" altLang="en-US" sz="2400" dirty="0" smtClean="0"/>
              <a:t>以</a:t>
            </a:r>
            <a:r>
              <a:rPr lang="zh-CN" altLang="en-US" sz="2400" b="1" dirty="0" smtClean="0">
                <a:solidFill>
                  <a:srgbClr val="FF0000"/>
                </a:solidFill>
              </a:rPr>
              <a:t>档案信息资源建设</a:t>
            </a:r>
            <a:r>
              <a:rPr lang="zh-CN" altLang="en-US" sz="2400" dirty="0" smtClean="0"/>
              <a:t>和</a:t>
            </a:r>
            <a:r>
              <a:rPr lang="zh-CN" altLang="en-US" sz="2400" b="1" dirty="0" smtClean="0">
                <a:solidFill>
                  <a:srgbClr val="FF0000"/>
                </a:solidFill>
              </a:rPr>
              <a:t>档案信息系统建设</a:t>
            </a:r>
            <a:r>
              <a:rPr lang="zh-CN" altLang="en-US" sz="2400" dirty="0" smtClean="0"/>
              <a:t>为抓手，</a:t>
            </a:r>
            <a:r>
              <a:rPr lang="zh-CN" altLang="zh-CN" sz="2400" dirty="0" smtClean="0"/>
              <a:t>提高</a:t>
            </a:r>
            <a:r>
              <a:rPr lang="zh-CN" altLang="en-US" sz="2400" dirty="0" smtClean="0"/>
              <a:t>我校</a:t>
            </a:r>
            <a:r>
              <a:rPr lang="zh-CN" altLang="zh-CN" sz="2400" dirty="0" smtClean="0"/>
              <a:t>档案管理水平和服务水平，促进</a:t>
            </a:r>
            <a:r>
              <a:rPr lang="zh-CN" altLang="en-US" sz="2400" dirty="0" smtClean="0"/>
              <a:t>我校</a:t>
            </a:r>
            <a:r>
              <a:rPr lang="zh-CN" altLang="zh-CN" sz="2400" dirty="0" smtClean="0"/>
              <a:t>档案管理</a:t>
            </a:r>
            <a:r>
              <a:rPr lang="zh-CN" altLang="en-US" sz="2400" dirty="0" smtClean="0"/>
              <a:t>现代化、</a:t>
            </a:r>
            <a:r>
              <a:rPr lang="zh-CN" altLang="zh-CN" sz="2400" dirty="0" smtClean="0"/>
              <a:t>规范化，初步建成收集及时、运转高效、利用便捷的数字型档案馆，使学校档案馆成为</a:t>
            </a:r>
            <a:r>
              <a:rPr lang="zh-CN" altLang="en-US" sz="2400" dirty="0" smtClean="0"/>
              <a:t>全</a:t>
            </a:r>
            <a:r>
              <a:rPr lang="zh-CN" altLang="zh-CN" sz="2400" dirty="0" smtClean="0"/>
              <a:t>校各类档案信息资源永久保存的基地和各方面利用档案信息的中心，真正做到为教学、科研、管理、学生和校内外单位、个人服务，为建设“国际知名、国内一流高水平大学”服务。</a:t>
            </a:r>
          </a:p>
        </p:txBody>
      </p:sp>
      <p:sp>
        <p:nvSpPr>
          <p:cNvPr id="9"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6987" y="1988840"/>
            <a:ext cx="10441160" cy="3036729"/>
          </a:xfrm>
          <a:prstGeom prst="rect">
            <a:avLst/>
          </a:prstGeom>
        </p:spPr>
        <p:txBody>
          <a:bodyPr wrap="square">
            <a:spAutoFit/>
          </a:bodyPr>
          <a:lstStyle/>
          <a:p>
            <a:r>
              <a:rPr lang="zh-CN" altLang="en-US" sz="3200" b="1" dirty="0" smtClean="0"/>
              <a:t>（三）建设内容</a:t>
            </a:r>
            <a:r>
              <a:rPr lang="en-US" altLang="zh-CN" sz="3200" b="1" dirty="0" smtClean="0"/>
              <a:t>——</a:t>
            </a:r>
            <a:r>
              <a:rPr lang="zh-CN" altLang="en-US" sz="3200" b="1" dirty="0" smtClean="0"/>
              <a:t>档案信息资源建设</a:t>
            </a:r>
            <a:endParaRPr lang="en-US" altLang="zh-CN" sz="3200" b="1" dirty="0" smtClean="0"/>
          </a:p>
          <a:p>
            <a:pPr>
              <a:lnSpc>
                <a:spcPts val="4000"/>
              </a:lnSpc>
            </a:pPr>
            <a:endParaRPr lang="en-US" altLang="zh-CN" sz="4400" b="1" dirty="0" smtClean="0"/>
          </a:p>
          <a:p>
            <a:pPr>
              <a:lnSpc>
                <a:spcPct val="150000"/>
              </a:lnSpc>
            </a:pPr>
            <a:r>
              <a:rPr lang="zh-CN" altLang="en-US" sz="2800" dirty="0" smtClean="0"/>
              <a:t>        </a:t>
            </a:r>
            <a:r>
              <a:rPr lang="en-US" altLang="zh-CN" sz="2800" dirty="0" smtClean="0"/>
              <a:t>1</a:t>
            </a:r>
            <a:r>
              <a:rPr lang="zh-CN" altLang="en-US" sz="2800" dirty="0" smtClean="0"/>
              <a:t>、完成了我馆馆藏纸质学籍档案的数字化扫描工作</a:t>
            </a:r>
            <a:endParaRPr lang="en-US" altLang="zh-CN" sz="2800" dirty="0" smtClean="0"/>
          </a:p>
          <a:p>
            <a:pPr>
              <a:lnSpc>
                <a:spcPct val="150000"/>
              </a:lnSpc>
            </a:pPr>
            <a:endParaRPr lang="en-US" altLang="zh-CN" sz="2800" dirty="0" smtClean="0"/>
          </a:p>
          <a:p>
            <a:pPr>
              <a:lnSpc>
                <a:spcPct val="150000"/>
              </a:lnSpc>
            </a:pPr>
            <a:r>
              <a:rPr lang="zh-CN" altLang="en-US" sz="2800" dirty="0" smtClean="0"/>
              <a:t>        </a:t>
            </a:r>
            <a:r>
              <a:rPr lang="en-US" altLang="zh-CN" sz="2800" dirty="0" smtClean="0"/>
              <a:t>2</a:t>
            </a:r>
            <a:r>
              <a:rPr lang="zh-CN" altLang="en-US" sz="2800" dirty="0" smtClean="0"/>
              <a:t>、完成了我馆馆藏学籍档案数据录入工作</a:t>
            </a:r>
            <a:endParaRPr lang="en-US" altLang="zh-CN" sz="2800" dirty="0" smtClean="0"/>
          </a:p>
        </p:txBody>
      </p:sp>
      <p:sp>
        <p:nvSpPr>
          <p:cNvPr id="6" name="标题 1"/>
          <p:cNvSpPr txBox="1">
            <a:spLocks/>
          </p:cNvSpPr>
          <p:nvPr/>
        </p:nvSpPr>
        <p:spPr bwMode="auto">
          <a:xfrm>
            <a:off x="696987" y="260648"/>
            <a:ext cx="10975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kumimoji="0" lang="zh-CN" alt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0963" y="1700808"/>
            <a:ext cx="10297144" cy="1815882"/>
          </a:xfrm>
          <a:prstGeom prst="rect">
            <a:avLst/>
          </a:prstGeom>
        </p:spPr>
        <p:txBody>
          <a:bodyPr wrap="square">
            <a:spAutoFit/>
          </a:bodyPr>
          <a:lstStyle/>
          <a:p>
            <a:r>
              <a:rPr lang="en-US" altLang="zh-CN" sz="2800" b="1" dirty="0" smtClean="0"/>
              <a:t>1</a:t>
            </a:r>
            <a:r>
              <a:rPr lang="zh-CN" altLang="en-US" sz="2800" b="1" dirty="0" smtClean="0"/>
              <a:t>、完成了我馆馆藏纸质学籍档案的数字化扫描工作</a:t>
            </a:r>
            <a:endParaRPr lang="en-US" altLang="zh-CN" sz="2800" b="1" dirty="0" smtClean="0"/>
          </a:p>
          <a:p>
            <a:endParaRPr lang="en-US" altLang="zh-CN" sz="2800" b="1" dirty="0" smtClean="0"/>
          </a:p>
          <a:p>
            <a:endParaRPr lang="en-US" altLang="zh-CN" sz="2800" b="1" dirty="0" smtClean="0"/>
          </a:p>
          <a:p>
            <a:endParaRPr lang="en-US" altLang="zh-CN" sz="2800" b="1" dirty="0" smtClean="0"/>
          </a:p>
        </p:txBody>
      </p:sp>
      <p:graphicFrame>
        <p:nvGraphicFramePr>
          <p:cNvPr id="5" name="表格 4"/>
          <p:cNvGraphicFramePr>
            <a:graphicFrameLocks noGrp="1"/>
          </p:cNvGraphicFramePr>
          <p:nvPr/>
        </p:nvGraphicFramePr>
        <p:xfrm>
          <a:off x="1777107" y="2348880"/>
          <a:ext cx="8064896" cy="4289808"/>
        </p:xfrm>
        <a:graphic>
          <a:graphicData uri="http://schemas.openxmlformats.org/drawingml/2006/table">
            <a:tbl>
              <a:tblPr firstRow="1" bandRow="1">
                <a:tableStyleId>{5C22544A-7EE6-4342-B048-85BDC9FD1C3A}</a:tableStyleId>
              </a:tblPr>
              <a:tblGrid>
                <a:gridCol w="2592288"/>
                <a:gridCol w="2664296"/>
                <a:gridCol w="2808312"/>
              </a:tblGrid>
              <a:tr h="623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类别</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起止年份</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扫描数量</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学生登记表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1955</a:t>
                      </a:r>
                      <a:r>
                        <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125432</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张</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招生录取表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1977</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16295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张</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学籍表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1979</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193223</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张</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213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证书发放登记表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1958</a:t>
                      </a:r>
                      <a:r>
                        <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21430</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张</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毕业生登记表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2010</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241927</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张</a:t>
                      </a:r>
                      <a:endPar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a:t>
                      </a:r>
                      <a:r>
                        <a:rPr kumimoji="0" lang="en-US" altLang="zh-CN" sz="2200" b="0" i="0" u="none" strike="noStrike" cap="none" normalizeH="0" baseline="0" dirty="0" smtClean="0">
                          <a:ln>
                            <a:noFill/>
                          </a:ln>
                          <a:solidFill>
                            <a:schemeClr val="tx1"/>
                          </a:solidFill>
                          <a:effectLst/>
                          <a:latin typeface="Times New Roman" pitchFamily="18" charset="0"/>
                          <a:ea typeface="宋体" pitchFamily="2" charset="-122"/>
                        </a:rPr>
                        <a:t>34561</a:t>
                      </a:r>
                      <a:r>
                        <a:rPr kumimoji="0" lang="zh-CN" altLang="en-US" sz="2200" b="0" i="0" u="none" strike="noStrike" cap="none" normalizeH="0" baseline="0" dirty="0" smtClean="0">
                          <a:ln>
                            <a:noFill/>
                          </a:ln>
                          <a:solidFill>
                            <a:schemeClr val="tx1"/>
                          </a:solidFill>
                          <a:effectLst/>
                          <a:latin typeface="Times New Roman" pitchFamily="18" charset="0"/>
                          <a:ea typeface="宋体" pitchFamily="2" charset="-122"/>
                        </a:rPr>
                        <a:t>份）</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kern="1200" cap="none" normalizeH="0" baseline="0" dirty="0" smtClean="0">
                          <a:ln>
                            <a:noFill/>
                          </a:ln>
                          <a:solidFill>
                            <a:schemeClr val="tx1"/>
                          </a:solidFill>
                          <a:effectLst/>
                          <a:latin typeface="Times New Roman" pitchFamily="18" charset="0"/>
                          <a:ea typeface="宋体" pitchFamily="2" charset="-122"/>
                          <a:cs typeface="+mn-cs"/>
                        </a:rPr>
                        <a:t>合计</a:t>
                      </a:r>
                      <a:endParaRPr kumimoji="0" lang="zh-CN" altLang="zh-CN" sz="2200" b="1"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1" i="0" u="none" strike="noStrike" cap="none" normalizeH="0" baseline="0" dirty="0" smtClean="0">
                          <a:ln>
                            <a:noFill/>
                          </a:ln>
                          <a:solidFill>
                            <a:schemeClr val="tx1"/>
                          </a:solidFill>
                          <a:effectLst/>
                          <a:latin typeface="Times New Roman" pitchFamily="18" charset="0"/>
                          <a:ea typeface="宋体" pitchFamily="2" charset="-122"/>
                        </a:rPr>
                        <a:t>598307</a:t>
                      </a:r>
                      <a:r>
                        <a:rPr kumimoji="0" lang="zh-CN" altLang="en-US" sz="2200" b="1" i="0" u="none" strike="noStrike" cap="none" normalizeH="0" baseline="0" dirty="0" smtClean="0">
                          <a:ln>
                            <a:noFill/>
                          </a:ln>
                          <a:solidFill>
                            <a:schemeClr val="tx1"/>
                          </a:solidFill>
                          <a:effectLst/>
                          <a:latin typeface="Times New Roman" pitchFamily="18" charset="0"/>
                          <a:ea typeface="宋体" pitchFamily="2" charset="-122"/>
                        </a:rPr>
                        <a:t>张</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标题 1"/>
          <p:cNvSpPr txBox="1">
            <a:spLocks/>
          </p:cNvSpPr>
          <p:nvPr/>
        </p:nvSpPr>
        <p:spPr bwMode="auto">
          <a:xfrm>
            <a:off x="696987" y="260648"/>
            <a:ext cx="10975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kumimoji="0" lang="zh-CN" alt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609600" y="125760"/>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pic>
        <p:nvPicPr>
          <p:cNvPr id="4" name="图片 3" descr="0004.jpg"/>
          <p:cNvPicPr>
            <a:picLocks noChangeAspect="1"/>
          </p:cNvPicPr>
          <p:nvPr/>
        </p:nvPicPr>
        <p:blipFill>
          <a:blip r:embed="rId2" cstate="print"/>
          <a:stretch>
            <a:fillRect/>
          </a:stretch>
        </p:blipFill>
        <p:spPr>
          <a:xfrm>
            <a:off x="234194" y="116632"/>
            <a:ext cx="9103753" cy="6525344"/>
          </a:xfrm>
          <a:prstGeom prst="rect">
            <a:avLst/>
          </a:prstGeom>
        </p:spPr>
      </p:pic>
      <p:sp>
        <p:nvSpPr>
          <p:cNvPr id="5" name="TextBox 4"/>
          <p:cNvSpPr txBox="1"/>
          <p:nvPr/>
        </p:nvSpPr>
        <p:spPr>
          <a:xfrm>
            <a:off x="8257827" y="4604935"/>
            <a:ext cx="3937348" cy="1200329"/>
          </a:xfrm>
          <a:prstGeom prst="rect">
            <a:avLst/>
          </a:prstGeom>
          <a:noFill/>
        </p:spPr>
        <p:txBody>
          <a:bodyPr wrap="square" rtlCol="0">
            <a:spAutoFit/>
          </a:bodyPr>
          <a:lstStyle/>
          <a:p>
            <a:pPr algn="ctr"/>
            <a:r>
              <a:rPr lang="zh-CN" altLang="en-US" sz="3600" b="1" dirty="0" smtClean="0"/>
              <a:t>招生录取表扫描件</a:t>
            </a:r>
            <a:endParaRPr lang="en-US" altLang="zh-CN" sz="3600" b="1" dirty="0" smtClean="0"/>
          </a:p>
          <a:p>
            <a:pPr algn="ctr"/>
            <a:r>
              <a:rPr lang="zh-CN" altLang="en-US" sz="3600" b="1" dirty="0" smtClean="0"/>
              <a:t>（</a:t>
            </a:r>
            <a:r>
              <a:rPr lang="en-US" altLang="zh-CN" sz="3600" b="1" dirty="0" smtClean="0"/>
              <a:t>1983</a:t>
            </a:r>
            <a:r>
              <a:rPr lang="zh-CN" altLang="en-US" sz="3600" b="1" dirty="0" smtClean="0"/>
              <a:t>级）</a:t>
            </a:r>
            <a:endParaRPr lang="zh-CN" altLang="en-US"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
        <p:nvSpPr>
          <p:cNvPr id="5" name="TextBox 4"/>
          <p:cNvSpPr txBox="1"/>
          <p:nvPr/>
        </p:nvSpPr>
        <p:spPr>
          <a:xfrm>
            <a:off x="7897787" y="4365104"/>
            <a:ext cx="3600400" cy="1200329"/>
          </a:xfrm>
          <a:prstGeom prst="rect">
            <a:avLst/>
          </a:prstGeom>
          <a:noFill/>
        </p:spPr>
        <p:txBody>
          <a:bodyPr wrap="square" rtlCol="0">
            <a:spAutoFit/>
          </a:bodyPr>
          <a:lstStyle/>
          <a:p>
            <a:pPr algn="ctr"/>
            <a:r>
              <a:rPr lang="zh-CN" altLang="en-US" sz="3600" b="1" dirty="0" smtClean="0"/>
              <a:t>学籍表扫描件</a:t>
            </a:r>
            <a:endParaRPr lang="en-US" altLang="zh-CN" sz="3600" b="1" dirty="0" smtClean="0"/>
          </a:p>
          <a:p>
            <a:pPr algn="ctr"/>
            <a:r>
              <a:rPr lang="zh-CN" altLang="en-US" sz="3600" b="1" dirty="0" smtClean="0"/>
              <a:t>（</a:t>
            </a:r>
            <a:r>
              <a:rPr lang="en-US" altLang="zh-CN" sz="3600" b="1" dirty="0" smtClean="0"/>
              <a:t>2015</a:t>
            </a:r>
            <a:r>
              <a:rPr lang="zh-CN" altLang="en-US" sz="3600" b="1" dirty="0" smtClean="0"/>
              <a:t>届）</a:t>
            </a:r>
            <a:endParaRPr lang="zh-CN" altLang="en-US" sz="3600" b="1" dirty="0"/>
          </a:p>
        </p:txBody>
      </p:sp>
      <p:pic>
        <p:nvPicPr>
          <p:cNvPr id="6" name="图片 5" descr="2015_13_C41114016_张冬.jpg"/>
          <p:cNvPicPr>
            <a:picLocks noChangeAspect="1"/>
          </p:cNvPicPr>
          <p:nvPr/>
        </p:nvPicPr>
        <p:blipFill>
          <a:blip r:embed="rId2" cstate="print"/>
          <a:stretch>
            <a:fillRect/>
          </a:stretch>
        </p:blipFill>
        <p:spPr>
          <a:xfrm>
            <a:off x="1342470" y="27384"/>
            <a:ext cx="4755117" cy="67859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pic>
        <p:nvPicPr>
          <p:cNvPr id="7" name="图片 6" descr="1959＿009＿006＿59A006＿苏元真.jpg"/>
          <p:cNvPicPr>
            <a:picLocks noChangeAspect="1"/>
          </p:cNvPicPr>
          <p:nvPr/>
        </p:nvPicPr>
        <p:blipFill>
          <a:blip r:embed="rId2" cstate="print"/>
          <a:stretch>
            <a:fillRect/>
          </a:stretch>
        </p:blipFill>
        <p:spPr>
          <a:xfrm>
            <a:off x="48915" y="72008"/>
            <a:ext cx="8837977" cy="6741368"/>
          </a:xfrm>
          <a:prstGeom prst="rect">
            <a:avLst/>
          </a:prstGeom>
        </p:spPr>
      </p:pic>
      <p:sp>
        <p:nvSpPr>
          <p:cNvPr id="5" name="TextBox 4"/>
          <p:cNvSpPr txBox="1"/>
          <p:nvPr/>
        </p:nvSpPr>
        <p:spPr>
          <a:xfrm>
            <a:off x="7969795" y="4604935"/>
            <a:ext cx="3960440" cy="1200329"/>
          </a:xfrm>
          <a:prstGeom prst="rect">
            <a:avLst/>
          </a:prstGeom>
          <a:noFill/>
        </p:spPr>
        <p:txBody>
          <a:bodyPr wrap="square" rtlCol="0">
            <a:spAutoFit/>
          </a:bodyPr>
          <a:lstStyle/>
          <a:p>
            <a:pPr algn="ctr"/>
            <a:r>
              <a:rPr lang="zh-CN" altLang="en-US" sz="3600" b="1" dirty="0" smtClean="0"/>
              <a:t>学生登记表扫描件</a:t>
            </a:r>
            <a:endParaRPr lang="en-US" altLang="zh-CN" sz="3600" b="1" dirty="0" smtClean="0"/>
          </a:p>
          <a:p>
            <a:pPr algn="ctr"/>
            <a:r>
              <a:rPr lang="en-US" altLang="zh-CN" sz="3600" b="1" dirty="0" smtClean="0"/>
              <a:t>(1959</a:t>
            </a:r>
            <a:r>
              <a:rPr lang="zh-CN" altLang="en-US" sz="3600" b="1" dirty="0" smtClean="0"/>
              <a:t>年苏元真</a:t>
            </a:r>
            <a:r>
              <a:rPr lang="en-US" altLang="zh-CN" sz="3600" b="1" dirty="0" smtClean="0"/>
              <a:t>)</a:t>
            </a:r>
            <a:endParaRPr lang="zh-CN" alt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64939" y="1268760"/>
            <a:ext cx="10975975" cy="1143000"/>
          </a:xfrm>
        </p:spPr>
        <p:txBody>
          <a:bodyPr/>
          <a:lstStyle/>
          <a:p>
            <a:pPr eaLnBrk="1" hangingPunct="1">
              <a:defRPr/>
            </a:pPr>
            <a:r>
              <a:rPr lang="zh-CN" altLang="en-US" sz="4800" b="1" dirty="0" smtClean="0">
                <a:solidFill>
                  <a:schemeClr val="tx2">
                    <a:lumMod val="75000"/>
                  </a:schemeClr>
                </a:solidFill>
                <a:latin typeface="微软雅黑" pitchFamily="34" charset="-122"/>
                <a:ea typeface="微软雅黑" pitchFamily="34" charset="-122"/>
              </a:rPr>
              <a:t>目  录</a:t>
            </a:r>
          </a:p>
        </p:txBody>
      </p:sp>
      <p:sp>
        <p:nvSpPr>
          <p:cNvPr id="34" name="Rectangle 2"/>
          <p:cNvSpPr txBox="1">
            <a:spLocks noChangeArrowheads="1"/>
          </p:cNvSpPr>
          <p:nvPr/>
        </p:nvSpPr>
        <p:spPr bwMode="auto">
          <a:xfrm>
            <a:off x="1273051" y="2492375"/>
            <a:ext cx="10945216" cy="792163"/>
          </a:xfrm>
          <a:prstGeom prst="rect">
            <a:avLst/>
          </a:prstGeom>
          <a:solidFill>
            <a:schemeClr val="bg1"/>
          </a:solidFill>
          <a:ln w="9525">
            <a:noFill/>
            <a:miter lim="800000"/>
            <a:headEnd/>
            <a:tailEnd/>
          </a:ln>
        </p:spPr>
        <p:txBody>
          <a:bodyPr anchor="ctr"/>
          <a:lstStyle/>
          <a:p>
            <a:pPr eaLnBrk="1" hangingPunct="1">
              <a:defRPr/>
            </a:pPr>
            <a:r>
              <a:rPr lang="zh-CN" altLang="en-US" sz="3800" b="1" dirty="0">
                <a:solidFill>
                  <a:schemeClr val="tx2">
                    <a:lumMod val="75000"/>
                  </a:schemeClr>
                </a:solidFill>
                <a:latin typeface="微软雅黑" pitchFamily="34" charset="-122"/>
                <a:ea typeface="微软雅黑" pitchFamily="34" charset="-122"/>
                <a:sym typeface="微软雅黑" pitchFamily="34" charset="-122"/>
              </a:rPr>
              <a:t>一</a:t>
            </a:r>
            <a:r>
              <a:rPr lang="zh-CN" altLang="en-US" sz="3800" b="1" dirty="0" smtClean="0">
                <a:solidFill>
                  <a:schemeClr val="tx2">
                    <a:lumMod val="75000"/>
                  </a:schemeClr>
                </a:solidFill>
                <a:latin typeface="微软雅黑" pitchFamily="34" charset="-122"/>
                <a:ea typeface="微软雅黑" pitchFamily="34" charset="-122"/>
                <a:sym typeface="微软雅黑" pitchFamily="34" charset="-122"/>
              </a:rPr>
              <a:t>、安徽大学档案信息化建设的背景</a:t>
            </a:r>
            <a:endParaRPr lang="zh-CN" altLang="en-US" sz="3800" b="1" dirty="0">
              <a:solidFill>
                <a:schemeClr val="tx2">
                  <a:lumMod val="75000"/>
                </a:schemeClr>
              </a:solidFill>
              <a:latin typeface="微软雅黑" pitchFamily="34" charset="-122"/>
              <a:ea typeface="微软雅黑" pitchFamily="34" charset="-122"/>
            </a:endParaRPr>
          </a:p>
        </p:txBody>
      </p:sp>
      <p:sp>
        <p:nvSpPr>
          <p:cNvPr id="8" name="Rectangle 2"/>
          <p:cNvSpPr txBox="1">
            <a:spLocks noChangeArrowheads="1"/>
          </p:cNvSpPr>
          <p:nvPr/>
        </p:nvSpPr>
        <p:spPr bwMode="auto">
          <a:xfrm>
            <a:off x="1321171" y="3573016"/>
            <a:ext cx="9937750" cy="792162"/>
          </a:xfrm>
          <a:prstGeom prst="rect">
            <a:avLst/>
          </a:prstGeom>
          <a:solidFill>
            <a:schemeClr val="bg1"/>
          </a:solidFill>
          <a:ln w="9525">
            <a:noFill/>
            <a:miter lim="800000"/>
            <a:headEnd/>
            <a:tailEnd/>
          </a:ln>
        </p:spPr>
        <p:txBody>
          <a:bodyPr anchor="ctr"/>
          <a:lstStyle/>
          <a:p>
            <a:pPr eaLnBrk="1" hangingPunct="1">
              <a:lnSpc>
                <a:spcPts val="6500"/>
              </a:lnSpc>
              <a:defRPr/>
            </a:pPr>
            <a:r>
              <a:rPr lang="zh-CN" altLang="en-US" sz="3800" b="1" dirty="0" smtClean="0">
                <a:solidFill>
                  <a:schemeClr val="tx2">
                    <a:lumMod val="75000"/>
                  </a:schemeClr>
                </a:solidFill>
                <a:latin typeface="微软雅黑" pitchFamily="34" charset="-122"/>
                <a:ea typeface="微软雅黑" pitchFamily="34" charset="-122"/>
                <a:sym typeface="微软雅黑" pitchFamily="34" charset="-122"/>
              </a:rPr>
              <a:t>二、安徽大学档案信息化建设的情况</a:t>
            </a:r>
            <a:endParaRPr lang="zh-CN" altLang="en-US" sz="3800" b="1" dirty="0">
              <a:solidFill>
                <a:schemeClr val="tx2">
                  <a:lumMod val="75000"/>
                </a:schemeClr>
              </a:solidFill>
              <a:latin typeface="微软雅黑" pitchFamily="34" charset="-122"/>
              <a:ea typeface="微软雅黑" pitchFamily="34" charset="-122"/>
            </a:endParaRPr>
          </a:p>
        </p:txBody>
      </p:sp>
      <p:sp>
        <p:nvSpPr>
          <p:cNvPr id="6" name="Rectangle 2"/>
          <p:cNvSpPr txBox="1">
            <a:spLocks noChangeArrowheads="1"/>
          </p:cNvSpPr>
          <p:nvPr/>
        </p:nvSpPr>
        <p:spPr bwMode="auto">
          <a:xfrm>
            <a:off x="1321171" y="4653136"/>
            <a:ext cx="5136456" cy="792162"/>
          </a:xfrm>
          <a:prstGeom prst="rect">
            <a:avLst/>
          </a:prstGeom>
          <a:solidFill>
            <a:schemeClr val="bg1"/>
          </a:solidFill>
          <a:ln w="9525">
            <a:noFill/>
            <a:miter lim="800000"/>
            <a:headEnd/>
            <a:tailEnd/>
          </a:ln>
        </p:spPr>
        <p:txBody>
          <a:bodyPr anchor="ctr"/>
          <a:lstStyle/>
          <a:p>
            <a:pPr eaLnBrk="1" hangingPunct="1">
              <a:lnSpc>
                <a:spcPts val="6500"/>
              </a:lnSpc>
              <a:defRPr/>
            </a:pPr>
            <a:r>
              <a:rPr lang="zh-CN" altLang="en-US" sz="3800" b="1" dirty="0" smtClean="0">
                <a:solidFill>
                  <a:schemeClr val="tx2">
                    <a:lumMod val="75000"/>
                  </a:schemeClr>
                </a:solidFill>
                <a:latin typeface="微软雅黑" pitchFamily="34" charset="-122"/>
                <a:ea typeface="微软雅黑" pitchFamily="34" charset="-122"/>
                <a:sym typeface="微软雅黑" pitchFamily="34" charset="-122"/>
              </a:rPr>
              <a:t>三、几点体会</a:t>
            </a:r>
            <a:endParaRPr lang="zh-CN" altLang="en-US" sz="3800" b="1" dirty="0">
              <a:solidFill>
                <a:schemeClr val="tx2">
                  <a:lumMod val="75000"/>
                </a:schemeClr>
              </a:solidFill>
              <a:latin typeface="微软雅黑" pitchFamily="34" charset="-122"/>
              <a:ea typeface="微软雅黑" pitchFamily="34" charset="-122"/>
            </a:endParaRPr>
          </a:p>
        </p:txBody>
      </p:sp>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1003" y="1412776"/>
            <a:ext cx="10297144" cy="1384995"/>
          </a:xfrm>
          <a:prstGeom prst="rect">
            <a:avLst/>
          </a:prstGeom>
        </p:spPr>
        <p:txBody>
          <a:bodyPr wrap="square">
            <a:spAutoFit/>
          </a:bodyPr>
          <a:lstStyle/>
          <a:p>
            <a:pPr>
              <a:lnSpc>
                <a:spcPct val="200000"/>
              </a:lnSpc>
            </a:pPr>
            <a:r>
              <a:rPr lang="en-US" altLang="zh-CN" sz="2800" b="1" dirty="0" smtClean="0"/>
              <a:t>2</a:t>
            </a:r>
            <a:r>
              <a:rPr lang="zh-CN" altLang="en-US" sz="2800" b="1" dirty="0" smtClean="0"/>
              <a:t>、完成了学籍档案数据录入工作</a:t>
            </a:r>
            <a:endParaRPr lang="en-US" altLang="zh-CN" sz="2800" b="1" dirty="0" smtClean="0"/>
          </a:p>
          <a:p>
            <a:endParaRPr lang="en-US" altLang="zh-CN" sz="2800" b="1" dirty="0" smtClean="0"/>
          </a:p>
        </p:txBody>
      </p:sp>
      <p:graphicFrame>
        <p:nvGraphicFramePr>
          <p:cNvPr id="5" name="表格 4"/>
          <p:cNvGraphicFramePr>
            <a:graphicFrameLocks noGrp="1"/>
          </p:cNvGraphicFramePr>
          <p:nvPr/>
        </p:nvGraphicFramePr>
        <p:xfrm>
          <a:off x="1777107" y="2636912"/>
          <a:ext cx="8064896" cy="2857477"/>
        </p:xfrm>
        <a:graphic>
          <a:graphicData uri="http://schemas.openxmlformats.org/drawingml/2006/table">
            <a:tbl>
              <a:tblPr firstRow="1" bandRow="1">
                <a:tableStyleId>{5C22544A-7EE6-4342-B048-85BDC9FD1C3A}</a:tableStyleId>
              </a:tblPr>
              <a:tblGrid>
                <a:gridCol w="2592288"/>
                <a:gridCol w="2664296"/>
                <a:gridCol w="2808312"/>
              </a:tblGrid>
              <a:tr h="623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类别</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起止年份</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normalizeH="0" baseline="0" dirty="0" smtClean="0">
                          <a:ln>
                            <a:noFill/>
                          </a:ln>
                          <a:solidFill>
                            <a:schemeClr val="tx1"/>
                          </a:solidFill>
                          <a:effectLst/>
                          <a:latin typeface="黑体" pitchFamily="49" charset="-122"/>
                          <a:ea typeface="黑体" pitchFamily="49" charset="-122"/>
                          <a:cs typeface="+mn-cs"/>
                        </a:rPr>
                        <a:t>录入条数</a:t>
                      </a:r>
                      <a:endParaRPr kumimoji="0" lang="zh-CN" altLang="zh-CN" sz="2400" b="1" i="0" u="none" strike="noStrike" kern="1200" cap="none" normalizeH="0" baseline="0" dirty="0" smtClean="0">
                        <a:ln>
                          <a:noFill/>
                        </a:ln>
                        <a:solidFill>
                          <a:schemeClr val="tx1"/>
                        </a:solidFill>
                        <a:effectLst/>
                        <a:latin typeface="黑体" pitchFamily="49" charset="-122"/>
                        <a:ea typeface="黑体" pitchFamily="49"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招生录取表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1977</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218911</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条</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58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证书发放登记表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1958</a:t>
                      </a:r>
                      <a:r>
                        <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--2015</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305873</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条</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213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学籍表</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1979</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-1999</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年</a:t>
                      </a: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rPr>
                        <a:t>7942</a:t>
                      </a:r>
                      <a:r>
                        <a:rPr kumimoji="0" lang="zh-CN" altLang="en-US" sz="2200" b="0" i="0" u="none" strike="noStrike" kern="1200" cap="none" normalizeH="0" baseline="0" dirty="0" smtClean="0">
                          <a:ln>
                            <a:noFill/>
                          </a:ln>
                          <a:solidFill>
                            <a:schemeClr val="tx1"/>
                          </a:solidFill>
                          <a:effectLst/>
                          <a:latin typeface="Times New Roman" pitchFamily="18" charset="0"/>
                          <a:ea typeface="宋体" pitchFamily="2" charset="-122"/>
                          <a:cs typeface="+mn-cs"/>
                        </a:rPr>
                        <a:t>条（已完成）</a:t>
                      </a:r>
                      <a:endParaRPr kumimoji="0" lang="en-US"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213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kern="1200" cap="none" normalizeH="0" baseline="0" dirty="0" smtClean="0">
                          <a:ln>
                            <a:noFill/>
                          </a:ln>
                          <a:solidFill>
                            <a:schemeClr val="tx1"/>
                          </a:solidFill>
                          <a:effectLst/>
                          <a:latin typeface="Times New Roman" pitchFamily="18" charset="0"/>
                          <a:ea typeface="宋体" pitchFamily="2" charset="-122"/>
                          <a:cs typeface="+mn-cs"/>
                        </a:rPr>
                        <a:t>合计</a:t>
                      </a:r>
                      <a:endParaRPr kumimoji="0" lang="zh-CN" altLang="zh-CN" sz="2200" b="1"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2200" b="0"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0" lang="en-US" altLang="zh-CN" sz="2200" b="1" i="0" u="none" strike="noStrike" kern="1200" cap="none" normalizeH="0" baseline="0" dirty="0" smtClean="0">
                          <a:ln>
                            <a:noFill/>
                          </a:ln>
                          <a:solidFill>
                            <a:schemeClr val="tx1"/>
                          </a:solidFill>
                          <a:effectLst/>
                          <a:latin typeface="Times New Roman" pitchFamily="18" charset="0"/>
                          <a:ea typeface="宋体" pitchFamily="2" charset="-122"/>
                          <a:cs typeface="+mn-cs"/>
                        </a:rPr>
                        <a:t>532726</a:t>
                      </a:r>
                      <a:r>
                        <a:rPr kumimoji="0" lang="zh-CN" altLang="en-US" sz="2200" b="1" i="0" u="none" strike="noStrike" kern="1200" cap="none" normalizeH="0" baseline="0" dirty="0" smtClean="0">
                          <a:ln>
                            <a:noFill/>
                          </a:ln>
                          <a:solidFill>
                            <a:schemeClr val="tx1"/>
                          </a:solidFill>
                          <a:effectLst/>
                          <a:latin typeface="Times New Roman" pitchFamily="18" charset="0"/>
                          <a:ea typeface="宋体" pitchFamily="2" charset="-122"/>
                          <a:cs typeface="+mn-cs"/>
                        </a:rPr>
                        <a:t>条</a:t>
                      </a:r>
                      <a:endParaRPr kumimoji="0" lang="en-US" altLang="zh-CN" sz="2200" b="1" i="0" u="none" strike="noStrike" kern="1200" cap="none" normalizeH="0" baseline="0" dirty="0" smtClean="0">
                        <a:ln>
                          <a:noFill/>
                        </a:ln>
                        <a:solidFill>
                          <a:schemeClr val="tx1"/>
                        </a:solidFill>
                        <a:effectLst/>
                        <a:latin typeface="Times New Roman" pitchFamily="18" charset="0"/>
                        <a:ea typeface="宋体" pitchFamily="2" charset="-122"/>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标题 1"/>
          <p:cNvSpPr txBox="1">
            <a:spLocks/>
          </p:cNvSpPr>
          <p:nvPr/>
        </p:nvSpPr>
        <p:spPr bwMode="auto">
          <a:xfrm>
            <a:off x="762000" y="260648"/>
            <a:ext cx="10975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kumimoji="0" lang="zh-CN" alt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a:blip r:embed="rId2" cstate="print"/>
          <a:srcRect/>
          <a:stretch>
            <a:fillRect/>
          </a:stretch>
        </p:blipFill>
        <p:spPr bwMode="auto">
          <a:xfrm>
            <a:off x="9793087" y="1448875"/>
            <a:ext cx="2281164" cy="4356389"/>
          </a:xfrm>
          <a:prstGeom prst="rect">
            <a:avLst/>
          </a:prstGeom>
          <a:noFill/>
          <a:ln w="9525">
            <a:noFill/>
            <a:miter lim="800000"/>
            <a:headEnd/>
            <a:tailEnd/>
          </a:ln>
        </p:spPr>
      </p:pic>
      <p:pic>
        <p:nvPicPr>
          <p:cNvPr id="89090" name="Picture 2"/>
          <p:cNvPicPr>
            <a:picLocks noChangeAspect="1" noChangeArrowheads="1"/>
          </p:cNvPicPr>
          <p:nvPr/>
        </p:nvPicPr>
        <p:blipFill>
          <a:blip r:embed="rId3" cstate="print"/>
          <a:srcRect/>
          <a:stretch>
            <a:fillRect/>
          </a:stretch>
        </p:blipFill>
        <p:spPr bwMode="auto">
          <a:xfrm>
            <a:off x="1" y="1412776"/>
            <a:ext cx="9604334" cy="4392488"/>
          </a:xfrm>
          <a:prstGeom prst="rect">
            <a:avLst/>
          </a:prstGeom>
          <a:noFill/>
          <a:ln w="9525">
            <a:noFill/>
            <a:miter lim="800000"/>
            <a:headEnd/>
            <a:tailEnd/>
          </a:ln>
        </p:spPr>
      </p:pic>
      <p:sp>
        <p:nvSpPr>
          <p:cNvPr id="4"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0963" y="1608857"/>
            <a:ext cx="10441160" cy="4052391"/>
          </a:xfrm>
          <a:prstGeom prst="rect">
            <a:avLst/>
          </a:prstGeom>
        </p:spPr>
        <p:txBody>
          <a:bodyPr wrap="square">
            <a:spAutoFit/>
          </a:bodyPr>
          <a:lstStyle/>
          <a:p>
            <a:pPr>
              <a:lnSpc>
                <a:spcPts val="4000"/>
              </a:lnSpc>
            </a:pPr>
            <a:r>
              <a:rPr lang="zh-CN" altLang="en-US" sz="2800" b="1" dirty="0" smtClean="0"/>
              <a:t>（三）建设内容</a:t>
            </a:r>
            <a:r>
              <a:rPr lang="en-US" altLang="zh-CN" sz="2800" b="1" dirty="0" smtClean="0"/>
              <a:t>——</a:t>
            </a:r>
            <a:r>
              <a:rPr lang="zh-CN" altLang="en-US" sz="2800" b="1" dirty="0" smtClean="0"/>
              <a:t>档案信息系统建设（已建设完成）</a:t>
            </a:r>
            <a:endParaRPr lang="en-US" altLang="zh-CN" sz="2800" b="1" dirty="0" smtClean="0"/>
          </a:p>
          <a:p>
            <a:pPr>
              <a:lnSpc>
                <a:spcPct val="200000"/>
              </a:lnSpc>
            </a:pPr>
            <a:r>
              <a:rPr lang="zh-CN" altLang="en-US" sz="2800" dirty="0" smtClean="0"/>
              <a:t>               </a:t>
            </a:r>
            <a:r>
              <a:rPr lang="en-US" altLang="zh-CN" sz="2800" dirty="0" smtClean="0"/>
              <a:t>1</a:t>
            </a:r>
            <a:r>
              <a:rPr lang="zh-CN" altLang="en-US" sz="2800" dirty="0" smtClean="0"/>
              <a:t>、安徽大学档案馆网上服务大厅</a:t>
            </a:r>
            <a:endParaRPr lang="en-US" altLang="zh-CN" sz="2800" dirty="0" smtClean="0"/>
          </a:p>
          <a:p>
            <a:pPr>
              <a:lnSpc>
                <a:spcPct val="200000"/>
              </a:lnSpc>
            </a:pPr>
            <a:r>
              <a:rPr lang="zh-CN" altLang="en-US" sz="2800" dirty="0" smtClean="0"/>
              <a:t>               </a:t>
            </a:r>
            <a:r>
              <a:rPr lang="en-US" altLang="zh-CN" sz="2800" dirty="0" smtClean="0"/>
              <a:t>2</a:t>
            </a:r>
            <a:r>
              <a:rPr lang="zh-CN" altLang="en-US" sz="2800" dirty="0" smtClean="0"/>
              <a:t>、安徽大学校史档案、资料与学生档案管理系统</a:t>
            </a:r>
            <a:endParaRPr lang="en-US" altLang="zh-CN" sz="2800" dirty="0" smtClean="0"/>
          </a:p>
          <a:p>
            <a:pPr>
              <a:lnSpc>
                <a:spcPct val="200000"/>
              </a:lnSpc>
            </a:pPr>
            <a:r>
              <a:rPr lang="zh-CN" altLang="en-US" sz="2800" dirty="0" smtClean="0"/>
              <a:t>               </a:t>
            </a:r>
            <a:r>
              <a:rPr lang="en-US" altLang="zh-CN" sz="2800" dirty="0" smtClean="0"/>
              <a:t>3</a:t>
            </a:r>
            <a:r>
              <a:rPr lang="zh-CN" altLang="en-US" sz="2800" dirty="0" smtClean="0"/>
              <a:t>、</a:t>
            </a:r>
            <a:r>
              <a:rPr lang="zh-CN" altLang="en-US" sz="2800" dirty="0" smtClean="0">
                <a:latin typeface="宋体" pitchFamily="2" charset="-122"/>
              </a:rPr>
              <a:t>安徽大学档案信息认证防伪系统</a:t>
            </a:r>
            <a:endParaRPr lang="en-US" altLang="zh-CN" sz="2800" dirty="0" smtClean="0"/>
          </a:p>
          <a:p>
            <a:pPr>
              <a:lnSpc>
                <a:spcPct val="200000"/>
              </a:lnSpc>
            </a:pPr>
            <a:r>
              <a:rPr lang="zh-CN" altLang="en-US" sz="2800" dirty="0" smtClean="0"/>
              <a:t>               </a:t>
            </a:r>
            <a:r>
              <a:rPr lang="en-US" altLang="zh-CN" sz="2800" dirty="0" smtClean="0"/>
              <a:t>4</a:t>
            </a:r>
            <a:r>
              <a:rPr lang="zh-CN" altLang="en-US" sz="2800" dirty="0" smtClean="0"/>
              <a:t>、安徽大学档案馆智能库房安防系统</a:t>
            </a:r>
            <a:endParaRPr lang="en-US" altLang="zh-CN" sz="2800" dirty="0" smtClean="0"/>
          </a:p>
        </p:txBody>
      </p:sp>
      <p:sp>
        <p:nvSpPr>
          <p:cNvPr id="6" name="标题 1"/>
          <p:cNvSpPr txBox="1">
            <a:spLocks/>
          </p:cNvSpPr>
          <p:nvPr/>
        </p:nvSpPr>
        <p:spPr bwMode="auto">
          <a:xfrm>
            <a:off x="696987" y="116632"/>
            <a:ext cx="10975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kumimoji="0" lang="zh-CN" alt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43011"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43012"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43013" name="矩形 16"/>
          <p:cNvSpPr>
            <a:spLocks noChangeArrowheads="1"/>
          </p:cNvSpPr>
          <p:nvPr/>
        </p:nvSpPr>
        <p:spPr bwMode="auto">
          <a:xfrm>
            <a:off x="0" y="2636912"/>
            <a:ext cx="5688632" cy="2785378"/>
          </a:xfrm>
          <a:prstGeom prst="rect">
            <a:avLst/>
          </a:prstGeom>
          <a:noFill/>
          <a:ln w="9525">
            <a:noFill/>
            <a:miter lim="800000"/>
            <a:headEnd/>
            <a:tailEnd/>
          </a:ln>
        </p:spPr>
        <p:txBody>
          <a:bodyPr wrap="square">
            <a:spAutoFit/>
          </a:bodyPr>
          <a:lstStyle/>
          <a:p>
            <a:pPr eaLnBrk="1" hangingPunct="1">
              <a:lnSpc>
                <a:spcPts val="3500"/>
              </a:lnSpc>
            </a:pPr>
            <a:r>
              <a:rPr lang="zh-CN" altLang="en-US" sz="2400" dirty="0" smtClean="0"/>
              <a:t>       为提高档案利用服务水平，满足校内外档案用户查档要求，我馆在梳理对外档案查询业务的基础上，定制开发了</a:t>
            </a:r>
            <a:r>
              <a:rPr lang="en-US" altLang="zh-CN" sz="2400" dirty="0" smtClean="0"/>
              <a:t>《</a:t>
            </a:r>
            <a:r>
              <a:rPr lang="zh-CN" altLang="en-US" sz="2400" dirty="0" smtClean="0"/>
              <a:t>安徽大学档案馆网上服务大厅</a:t>
            </a:r>
            <a:r>
              <a:rPr lang="en-US" altLang="zh-CN" sz="2400" dirty="0" smtClean="0"/>
              <a:t>》</a:t>
            </a:r>
            <a:r>
              <a:rPr lang="zh-CN" altLang="en-US" sz="2400" dirty="0" smtClean="0"/>
              <a:t>，能完成所有档案查询业务的网上自助预约、业务在线审批和网上查询等所有环节。</a:t>
            </a:r>
            <a:endParaRPr lang="en-US" altLang="zh-CN" sz="2400" dirty="0" smtClean="0"/>
          </a:p>
        </p:txBody>
      </p:sp>
      <p:sp>
        <p:nvSpPr>
          <p:cNvPr id="153605" name="Rectangle 5"/>
          <p:cNvSpPr>
            <a:spLocks noChangeArrowheads="1"/>
          </p:cNvSpPr>
          <p:nvPr/>
        </p:nvSpPr>
        <p:spPr bwMode="auto">
          <a:xfrm>
            <a:off x="5881688" y="4471988"/>
            <a:ext cx="475297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06400">
              <a:defRPr/>
            </a:pPr>
            <a:r>
              <a:rPr lang="en-US" altLang="zh-CN"/>
              <a:t>  </a:t>
            </a:r>
            <a:endParaRPr lang="zh-CN" altLang="en-US" sz="2400">
              <a:latin typeface="Adobe 楷体 Std R" pitchFamily="18" charset="-122"/>
              <a:ea typeface="Adobe 楷体 Std R" pitchFamily="18" charset="-122"/>
            </a:endParaRPr>
          </a:p>
        </p:txBody>
      </p:sp>
      <p:sp>
        <p:nvSpPr>
          <p:cNvPr id="9" name="矩形 8"/>
          <p:cNvSpPr/>
          <p:nvPr/>
        </p:nvSpPr>
        <p:spPr>
          <a:xfrm>
            <a:off x="336947" y="1772816"/>
            <a:ext cx="5472608" cy="646331"/>
          </a:xfrm>
          <a:prstGeom prst="rect">
            <a:avLst/>
          </a:prstGeom>
        </p:spPr>
        <p:txBody>
          <a:bodyPr wrap="square">
            <a:spAutoFit/>
          </a:bodyPr>
          <a:lstStyle/>
          <a:p>
            <a:pPr>
              <a:lnSpc>
                <a:spcPct val="150000"/>
              </a:lnSpc>
            </a:pPr>
            <a:r>
              <a:rPr lang="en-US" altLang="zh-CN" sz="2400" b="1" dirty="0" smtClean="0"/>
              <a:t>1</a:t>
            </a:r>
            <a:r>
              <a:rPr lang="zh-CN" altLang="en-US" sz="2400" b="1" dirty="0" smtClean="0"/>
              <a:t>、安徽大学档案馆网上服务大厅</a:t>
            </a:r>
            <a:endParaRPr lang="en-US" altLang="zh-CN" sz="2400" b="1" dirty="0" smtClean="0"/>
          </a:p>
        </p:txBody>
      </p:sp>
      <p:pic>
        <p:nvPicPr>
          <p:cNvPr id="89090" name="Picture 2"/>
          <p:cNvPicPr>
            <a:picLocks noChangeAspect="1" noChangeArrowheads="1"/>
          </p:cNvPicPr>
          <p:nvPr/>
        </p:nvPicPr>
        <p:blipFill>
          <a:blip r:embed="rId2" cstate="print"/>
          <a:srcRect/>
          <a:stretch>
            <a:fillRect/>
          </a:stretch>
        </p:blipFill>
        <p:spPr bwMode="auto">
          <a:xfrm>
            <a:off x="5760358" y="2420888"/>
            <a:ext cx="6241885" cy="2701406"/>
          </a:xfrm>
          <a:prstGeom prst="rect">
            <a:avLst/>
          </a:prstGeom>
          <a:noFill/>
          <a:ln w="9525">
            <a:noFill/>
            <a:miter lim="800000"/>
            <a:headEnd/>
            <a:tailEnd/>
          </a:ln>
        </p:spPr>
      </p:pic>
      <p:sp>
        <p:nvSpPr>
          <p:cNvPr id="11"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43011"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43012"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43013" name="矩形 16"/>
          <p:cNvSpPr>
            <a:spLocks noChangeArrowheads="1"/>
          </p:cNvSpPr>
          <p:nvPr/>
        </p:nvSpPr>
        <p:spPr bwMode="auto">
          <a:xfrm>
            <a:off x="264939" y="2194212"/>
            <a:ext cx="5904656" cy="3683060"/>
          </a:xfrm>
          <a:prstGeom prst="rect">
            <a:avLst/>
          </a:prstGeom>
          <a:noFill/>
          <a:ln w="9525">
            <a:noFill/>
            <a:miter lim="800000"/>
            <a:headEnd/>
            <a:tailEnd/>
          </a:ln>
        </p:spPr>
        <p:txBody>
          <a:bodyPr wrap="square">
            <a:spAutoFit/>
          </a:bodyPr>
          <a:lstStyle/>
          <a:p>
            <a:pPr eaLnBrk="1" hangingPunct="1">
              <a:lnSpc>
                <a:spcPts val="3500"/>
              </a:lnSpc>
            </a:pPr>
            <a:r>
              <a:rPr lang="en-US" altLang="zh-CN" sz="2200" dirty="0" smtClean="0">
                <a:latin typeface="宋体" pitchFamily="2" charset="-122"/>
              </a:rPr>
              <a:t>    2013</a:t>
            </a:r>
            <a:r>
              <a:rPr lang="zh-CN" altLang="en-US" sz="2200" dirty="0" smtClean="0">
                <a:latin typeface="宋体" pitchFamily="2" charset="-122"/>
              </a:rPr>
              <a:t>年，我馆自主开发完成了校史档案、资料与学生档案管理系统，并获得了国家知识产权局颁发的软件著作权证书。</a:t>
            </a:r>
            <a:endParaRPr lang="en-US" altLang="zh-CN" sz="2200" dirty="0" smtClean="0">
              <a:latin typeface="宋体" pitchFamily="2" charset="-122"/>
            </a:endParaRPr>
          </a:p>
          <a:p>
            <a:pPr eaLnBrk="1" hangingPunct="1">
              <a:lnSpc>
                <a:spcPts val="3500"/>
              </a:lnSpc>
            </a:pPr>
            <a:r>
              <a:rPr lang="en-US" altLang="zh-CN" sz="2200" dirty="0" smtClean="0">
                <a:latin typeface="宋体" pitchFamily="2" charset="-122"/>
              </a:rPr>
              <a:t>    </a:t>
            </a:r>
            <a:r>
              <a:rPr lang="zh-CN" altLang="en-US" sz="2200" dirty="0" smtClean="0">
                <a:latin typeface="宋体" pitchFamily="2" charset="-122"/>
              </a:rPr>
              <a:t>该系统主要是对与学生的个人档案和学籍档案进行管理，实现了学生个人档案材料的进馆、在馆和离馆全过程的在线登记、业务办理和查询。同时，该系统也实现了对学生在校期间所形成的所有学籍档案的在线管理和查询。</a:t>
            </a:r>
            <a:endParaRPr lang="zh-CN" altLang="en-US" sz="2200" dirty="0">
              <a:latin typeface="宋体" pitchFamily="2" charset="-122"/>
            </a:endParaRPr>
          </a:p>
        </p:txBody>
      </p:sp>
      <p:sp>
        <p:nvSpPr>
          <p:cNvPr id="153605" name="Rectangle 5"/>
          <p:cNvSpPr>
            <a:spLocks noChangeArrowheads="1"/>
          </p:cNvSpPr>
          <p:nvPr/>
        </p:nvSpPr>
        <p:spPr bwMode="auto">
          <a:xfrm>
            <a:off x="5881688" y="4471988"/>
            <a:ext cx="475297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06400">
              <a:defRPr/>
            </a:pPr>
            <a:r>
              <a:rPr lang="en-US" altLang="zh-CN"/>
              <a:t>  </a:t>
            </a:r>
            <a:endParaRPr lang="zh-CN" altLang="en-US" sz="2400">
              <a:latin typeface="Adobe 楷体 Std R" pitchFamily="18" charset="-122"/>
              <a:ea typeface="Adobe 楷体 Std R" pitchFamily="18" charset="-122"/>
            </a:endParaRPr>
          </a:p>
        </p:txBody>
      </p:sp>
      <p:pic>
        <p:nvPicPr>
          <p:cNvPr id="11" name="图片 1"/>
          <p:cNvPicPr>
            <a:picLocks noChangeAspect="1"/>
          </p:cNvPicPr>
          <p:nvPr/>
        </p:nvPicPr>
        <p:blipFill>
          <a:blip r:embed="rId2" cstate="print"/>
          <a:srcRect/>
          <a:stretch>
            <a:fillRect/>
          </a:stretch>
        </p:blipFill>
        <p:spPr bwMode="auto">
          <a:xfrm>
            <a:off x="6170152" y="1700808"/>
            <a:ext cx="5735205" cy="3833366"/>
          </a:xfrm>
          <a:prstGeom prst="rect">
            <a:avLst/>
          </a:prstGeom>
          <a:noFill/>
          <a:ln w="9525">
            <a:noFill/>
            <a:miter lim="800000"/>
            <a:headEnd/>
            <a:tailEnd/>
          </a:ln>
        </p:spPr>
      </p:pic>
      <p:sp>
        <p:nvSpPr>
          <p:cNvPr id="9" name="矩形 8"/>
          <p:cNvSpPr/>
          <p:nvPr/>
        </p:nvSpPr>
        <p:spPr>
          <a:xfrm>
            <a:off x="336947" y="1332318"/>
            <a:ext cx="5400600" cy="990015"/>
          </a:xfrm>
          <a:prstGeom prst="rect">
            <a:avLst/>
          </a:prstGeom>
        </p:spPr>
        <p:txBody>
          <a:bodyPr wrap="square">
            <a:spAutoFit/>
          </a:bodyPr>
          <a:lstStyle/>
          <a:p>
            <a:pPr>
              <a:lnSpc>
                <a:spcPts val="3500"/>
              </a:lnSpc>
            </a:pPr>
            <a:r>
              <a:rPr lang="zh-CN" altLang="en-US" sz="2400" b="1" dirty="0" smtClean="0"/>
              <a:t>        </a:t>
            </a:r>
            <a:r>
              <a:rPr lang="en-US" altLang="zh-CN" sz="2400" b="1" dirty="0" smtClean="0"/>
              <a:t>2</a:t>
            </a:r>
            <a:r>
              <a:rPr lang="zh-CN" altLang="en-US" sz="2400" b="1" dirty="0" smtClean="0"/>
              <a:t>、安徽大学校史档案、资料与学生档案管理系统</a:t>
            </a:r>
            <a:endParaRPr lang="en-US" altLang="zh-CN" sz="2400" b="1" dirty="0" smtClean="0"/>
          </a:p>
        </p:txBody>
      </p:sp>
      <p:sp>
        <p:nvSpPr>
          <p:cNvPr id="12"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C:\Users\liwen\Desktop\安徽大学召开档案信息认证防伪系统建设项目论证会.jpg"/>
          <p:cNvPicPr>
            <a:picLocks noChangeAspect="1" noChangeArrowheads="1"/>
          </p:cNvPicPr>
          <p:nvPr/>
        </p:nvPicPr>
        <p:blipFill>
          <a:blip r:embed="rId2" cstate="print"/>
          <a:srcRect/>
          <a:stretch>
            <a:fillRect/>
          </a:stretch>
        </p:blipFill>
        <p:spPr bwMode="auto">
          <a:xfrm>
            <a:off x="6457627" y="1584300"/>
            <a:ext cx="5465763" cy="364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740666" y="1844824"/>
            <a:ext cx="4996881" cy="461665"/>
          </a:xfrm>
          <a:prstGeom prst="rect">
            <a:avLst/>
          </a:prstGeom>
        </p:spPr>
        <p:txBody>
          <a:bodyPr wrap="none">
            <a:spAutoFit/>
          </a:bodyPr>
          <a:lstStyle/>
          <a:p>
            <a:r>
              <a:rPr lang="en-US" altLang="zh-CN" sz="2400" b="1" dirty="0" smtClean="0"/>
              <a:t>3</a:t>
            </a:r>
            <a:r>
              <a:rPr lang="zh-CN" altLang="en-US" sz="2400" b="1" dirty="0" smtClean="0"/>
              <a:t>、</a:t>
            </a:r>
            <a:r>
              <a:rPr lang="zh-CN" altLang="en-US" sz="2400" b="1" dirty="0" smtClean="0">
                <a:latin typeface="宋体" pitchFamily="2" charset="-122"/>
              </a:rPr>
              <a:t>安徽大学档案信息认证防伪系统</a:t>
            </a:r>
            <a:endParaRPr lang="en-US" altLang="zh-CN" sz="2400" b="1" dirty="0" smtClean="0"/>
          </a:p>
        </p:txBody>
      </p:sp>
      <p:sp>
        <p:nvSpPr>
          <p:cNvPr id="8" name="矩形 7"/>
          <p:cNvSpPr/>
          <p:nvPr/>
        </p:nvSpPr>
        <p:spPr>
          <a:xfrm>
            <a:off x="192931" y="2492896"/>
            <a:ext cx="6264696" cy="3170099"/>
          </a:xfrm>
          <a:prstGeom prst="rect">
            <a:avLst/>
          </a:prstGeom>
        </p:spPr>
        <p:txBody>
          <a:bodyPr wrap="square">
            <a:spAutoFit/>
          </a:bodyPr>
          <a:lstStyle/>
          <a:p>
            <a:pPr>
              <a:lnSpc>
                <a:spcPts val="4000"/>
              </a:lnSpc>
            </a:pPr>
            <a:r>
              <a:rPr lang="zh-CN" altLang="en-US" sz="2200" dirty="0" smtClean="0">
                <a:latin typeface="宋体" pitchFamily="2" charset="-122"/>
                <a:ea typeface="+mn-ea"/>
              </a:rPr>
              <a:t>    安徽大学档案信息认证防伪系统主要是为了解决如何判定纸质档案材料真伪而定制开发的系统。通过该系统，所有经我馆出具的纸质档案材料能够实现在线真伪查询。</a:t>
            </a:r>
            <a:endParaRPr lang="en-US" altLang="zh-CN" sz="2200" dirty="0" smtClean="0">
              <a:latin typeface="宋体" pitchFamily="2" charset="-122"/>
              <a:ea typeface="+mn-ea"/>
            </a:endParaRPr>
          </a:p>
          <a:p>
            <a:pPr>
              <a:lnSpc>
                <a:spcPts val="4000"/>
              </a:lnSpc>
            </a:pPr>
            <a:r>
              <a:rPr lang="zh-CN" altLang="en-US" sz="2200" dirty="0" smtClean="0">
                <a:latin typeface="宋体" pitchFamily="2" charset="-122"/>
                <a:ea typeface="+mn-ea"/>
              </a:rPr>
              <a:t>    通过该系统，只需将纸质材料扫描上传至指定网站，即可实时查询此份材料的真伪。</a:t>
            </a:r>
          </a:p>
        </p:txBody>
      </p:sp>
      <p:sp>
        <p:nvSpPr>
          <p:cNvPr id="9" name="矩形 8"/>
          <p:cNvSpPr/>
          <p:nvPr/>
        </p:nvSpPr>
        <p:spPr>
          <a:xfrm>
            <a:off x="6673651" y="5301208"/>
            <a:ext cx="5032147" cy="369332"/>
          </a:xfrm>
          <a:prstGeom prst="rect">
            <a:avLst/>
          </a:prstGeom>
        </p:spPr>
        <p:txBody>
          <a:bodyPr wrap="none">
            <a:spAutoFit/>
          </a:bodyPr>
          <a:lstStyle/>
          <a:p>
            <a:r>
              <a:rPr lang="zh-CN" altLang="en-US" b="1" dirty="0" smtClean="0">
                <a:latin typeface="宋体" pitchFamily="2" charset="-122"/>
              </a:rPr>
              <a:t>安徽大学档案信息认证防伪系统建设专家论证会</a:t>
            </a:r>
            <a:endParaRPr lang="zh-CN" altLang="en-US" b="1" dirty="0"/>
          </a:p>
        </p:txBody>
      </p:sp>
      <p:sp>
        <p:nvSpPr>
          <p:cNvPr id="10" name="标题 1"/>
          <p:cNvSpPr>
            <a:spLocks noGrp="1"/>
          </p:cNvSpPr>
          <p:nvPr>
            <p:ph type="title"/>
          </p:nvPr>
        </p:nvSpPr>
        <p:spPr>
          <a:xfrm>
            <a:off x="609600" y="274638"/>
            <a:ext cx="10975975" cy="1143000"/>
          </a:xfrm>
        </p:spPr>
        <p:txBody>
          <a:bodyPr/>
          <a:lstStyle/>
          <a:p>
            <a:r>
              <a:rPr lang="zh-CN" altLang="en-US" sz="28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cstate="print"/>
          <a:stretch>
            <a:fillRect/>
          </a:stretch>
        </p:blipFill>
        <p:spPr>
          <a:xfrm>
            <a:off x="841003" y="1484784"/>
            <a:ext cx="4308158" cy="3744416"/>
          </a:xfrm>
          <a:prstGeom prst="rect">
            <a:avLst/>
          </a:prstGeom>
        </p:spPr>
      </p:pic>
      <p:pic>
        <p:nvPicPr>
          <p:cNvPr id="4" name="图片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56" y="1473546"/>
            <a:ext cx="4549951" cy="3899670"/>
          </a:xfrm>
          <a:prstGeom prst="rect">
            <a:avLst/>
          </a:prstGeom>
          <a:noFill/>
          <a:ln>
            <a:noFill/>
          </a:ln>
        </p:spPr>
      </p:pic>
      <p:sp>
        <p:nvSpPr>
          <p:cNvPr id="5" name="矩形 4"/>
          <p:cNvSpPr/>
          <p:nvPr/>
        </p:nvSpPr>
        <p:spPr>
          <a:xfrm>
            <a:off x="1849115" y="5435932"/>
            <a:ext cx="2031325"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系统数据著录界面</a:t>
            </a:r>
            <a:endParaRPr lang="zh-CN" altLang="en-US" dirty="0"/>
          </a:p>
        </p:txBody>
      </p:sp>
      <p:sp>
        <p:nvSpPr>
          <p:cNvPr id="6" name="矩形 5"/>
          <p:cNvSpPr/>
          <p:nvPr/>
        </p:nvSpPr>
        <p:spPr>
          <a:xfrm>
            <a:off x="7810678" y="5435932"/>
            <a:ext cx="2031325"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系统打印预览界面</a:t>
            </a:r>
            <a:endParaRPr lang="zh-CN" altLang="en-US" dirty="0"/>
          </a:p>
        </p:txBody>
      </p:sp>
      <p:sp>
        <p:nvSpPr>
          <p:cNvPr id="8" name="标题 1"/>
          <p:cNvSpPr>
            <a:spLocks noGrp="1"/>
          </p:cNvSpPr>
          <p:nvPr>
            <p:ph type="title"/>
          </p:nvPr>
        </p:nvSpPr>
        <p:spPr>
          <a:xfrm>
            <a:off x="609600" y="274638"/>
            <a:ext cx="10975975" cy="1143000"/>
          </a:xfrm>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2800" dirty="0"/>
          </a:p>
        </p:txBody>
      </p:sp>
      <p:pic>
        <p:nvPicPr>
          <p:cNvPr id="3" name="图片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5858" y="2498159"/>
            <a:ext cx="1495425" cy="1314450"/>
          </a:xfrm>
          <a:prstGeom prst="rect">
            <a:avLst/>
          </a:prstGeom>
          <a:noFill/>
          <a:ln>
            <a:noFill/>
          </a:ln>
        </p:spPr>
      </p:pic>
      <p:pic>
        <p:nvPicPr>
          <p:cNvPr id="4" name="图片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79117" y="1503793"/>
            <a:ext cx="4510958" cy="4157455"/>
          </a:xfrm>
          <a:prstGeom prst="rect">
            <a:avLst/>
          </a:prstGeom>
          <a:noFill/>
          <a:ln>
            <a:noFill/>
          </a:ln>
        </p:spPr>
      </p:pic>
      <p:sp>
        <p:nvSpPr>
          <p:cNvPr id="5" name="矩形 4"/>
          <p:cNvSpPr/>
          <p:nvPr/>
        </p:nvSpPr>
        <p:spPr>
          <a:xfrm>
            <a:off x="2059572" y="4427820"/>
            <a:ext cx="1107996"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数字水印</a:t>
            </a:r>
            <a:endParaRPr lang="zh-CN" altLang="en-US" dirty="0"/>
          </a:p>
        </p:txBody>
      </p:sp>
      <p:sp>
        <p:nvSpPr>
          <p:cNvPr id="6" name="矩形 5"/>
          <p:cNvSpPr/>
          <p:nvPr/>
        </p:nvSpPr>
        <p:spPr>
          <a:xfrm>
            <a:off x="6675274" y="5723964"/>
            <a:ext cx="2492990"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档案信息真伪鉴定页面</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type="body" idx="4294967295"/>
          </p:nvPr>
        </p:nvSpPr>
        <p:spPr>
          <a:xfrm>
            <a:off x="-239117" y="2420888"/>
            <a:ext cx="6048672" cy="3384376"/>
          </a:xfrm>
        </p:spPr>
        <p:txBody>
          <a:bodyPr/>
          <a:lstStyle/>
          <a:p>
            <a:pPr>
              <a:lnSpc>
                <a:spcPts val="3200"/>
              </a:lnSpc>
              <a:spcBef>
                <a:spcPct val="0"/>
              </a:spcBef>
              <a:buNone/>
            </a:pPr>
            <a:r>
              <a:rPr lang="zh-CN" altLang="en-US" sz="2400" dirty="0" smtClean="0"/>
              <a:t>              为了</a:t>
            </a:r>
            <a:r>
              <a:rPr lang="zh-CN" altLang="zh-CN" sz="2400" dirty="0" smtClean="0"/>
              <a:t>切实保障</a:t>
            </a:r>
            <a:r>
              <a:rPr lang="zh-CN" altLang="en-US" sz="2400" dirty="0" smtClean="0"/>
              <a:t>安徽大学</a:t>
            </a:r>
            <a:r>
              <a:rPr lang="zh-CN" altLang="zh-CN" sz="2400" dirty="0" smtClean="0"/>
              <a:t>档案馆档案库房和档案实体的安全，有效地提高</a:t>
            </a:r>
            <a:r>
              <a:rPr lang="zh-CN" altLang="en-US" sz="2400" dirty="0" smtClean="0"/>
              <a:t>安徽大学</a:t>
            </a:r>
            <a:r>
              <a:rPr lang="zh-CN" altLang="zh-CN" sz="2400" dirty="0" smtClean="0"/>
              <a:t>档案库房管理水平，实现档案库房安全保护由被动人工管理向现代化、智能化、科学化管理转变，</a:t>
            </a:r>
            <a:r>
              <a:rPr lang="zh-CN" altLang="en-US" sz="2400" dirty="0" smtClean="0"/>
              <a:t>建设了</a:t>
            </a:r>
            <a:r>
              <a:rPr lang="en-US" altLang="zh-CN" sz="2400" dirty="0" smtClean="0"/>
              <a:t>《</a:t>
            </a:r>
            <a:r>
              <a:rPr lang="zh-CN" altLang="en-US" sz="2400" dirty="0" smtClean="0"/>
              <a:t>安徽大学档案馆智能库房安防系统</a:t>
            </a:r>
            <a:r>
              <a:rPr lang="en-US" altLang="zh-CN" sz="2400" dirty="0" smtClean="0"/>
              <a:t>》</a:t>
            </a:r>
            <a:r>
              <a:rPr lang="zh-CN" altLang="en-US" sz="2400" dirty="0" smtClean="0"/>
              <a:t>。</a:t>
            </a:r>
            <a:endParaRPr lang="en-US" altLang="zh-CN" sz="2400" dirty="0" smtClean="0"/>
          </a:p>
          <a:p>
            <a:pPr>
              <a:lnSpc>
                <a:spcPts val="3200"/>
              </a:lnSpc>
              <a:spcBef>
                <a:spcPct val="0"/>
              </a:spcBef>
              <a:buNone/>
            </a:pPr>
            <a:r>
              <a:rPr lang="zh-CN" altLang="en-US" sz="2400" dirty="0" smtClean="0"/>
              <a:t>              通过该系统，能够随时随地地监控库房的状态。</a:t>
            </a:r>
            <a:endParaRPr lang="zh-CN" altLang="zh-CN" sz="2400" dirty="0" smtClean="0"/>
          </a:p>
          <a:p>
            <a:pPr>
              <a:lnSpc>
                <a:spcPts val="3200"/>
              </a:lnSpc>
              <a:spcBef>
                <a:spcPct val="0"/>
              </a:spcBef>
              <a:buNone/>
            </a:pPr>
            <a:endParaRPr lang="en-US" altLang="zh-CN" sz="2400" b="1" dirty="0" smtClean="0"/>
          </a:p>
        </p:txBody>
      </p:sp>
      <p:sp>
        <p:nvSpPr>
          <p:cNvPr id="6" name="TextBox 2"/>
          <p:cNvSpPr>
            <a:spLocks noChangeArrowheads="1"/>
          </p:cNvSpPr>
          <p:nvPr/>
        </p:nvSpPr>
        <p:spPr bwMode="auto">
          <a:xfrm>
            <a:off x="2136775" y="457508"/>
            <a:ext cx="7632700" cy="523220"/>
          </a:xfrm>
          <a:prstGeom prst="rect">
            <a:avLst/>
          </a:prstGeom>
          <a:noFill/>
          <a:ln w="9525">
            <a:noFill/>
            <a:miter lim="800000"/>
            <a:headEnd/>
            <a:tailEnd/>
          </a:ln>
        </p:spPr>
        <p:txBody>
          <a:bodyPr>
            <a:spAutoFit/>
          </a:bodyPr>
          <a:lstStyle/>
          <a:p>
            <a:pPr eaLnBrk="1" hangingPunct="1">
              <a:defRPr/>
            </a:pPr>
            <a:r>
              <a:rPr lang="zh-CN" altLang="en-US" sz="2800" b="1" kern="2900" spc="500" dirty="0" smtClean="0">
                <a:solidFill>
                  <a:schemeClr val="bg1"/>
                </a:solidFill>
                <a:latin typeface="微软雅黑" pitchFamily="34" charset="-122"/>
                <a:ea typeface="微软雅黑" pitchFamily="34" charset="-122"/>
                <a:sym typeface="微软雅黑" pitchFamily="34" charset="-122"/>
              </a:rPr>
              <a:t>二、安徽大学档案信息化建设的情况</a:t>
            </a:r>
            <a:endParaRPr lang="zh-CN" altLang="en-US" sz="2800" kern="1600" dirty="0">
              <a:latin typeface="Calibri" pitchFamily="34" charset="0"/>
            </a:endParaRPr>
          </a:p>
        </p:txBody>
      </p:sp>
      <p:sp>
        <p:nvSpPr>
          <p:cNvPr id="5" name="矩形 4"/>
          <p:cNvSpPr/>
          <p:nvPr/>
        </p:nvSpPr>
        <p:spPr>
          <a:xfrm>
            <a:off x="480963" y="1700808"/>
            <a:ext cx="5306261" cy="646331"/>
          </a:xfrm>
          <a:prstGeom prst="rect">
            <a:avLst/>
          </a:prstGeom>
        </p:spPr>
        <p:txBody>
          <a:bodyPr wrap="none">
            <a:spAutoFit/>
          </a:bodyPr>
          <a:lstStyle/>
          <a:p>
            <a:pPr>
              <a:lnSpc>
                <a:spcPct val="150000"/>
              </a:lnSpc>
            </a:pPr>
            <a:r>
              <a:rPr lang="en-US" altLang="zh-CN" sz="2400" b="1" dirty="0" smtClean="0"/>
              <a:t>4</a:t>
            </a:r>
            <a:r>
              <a:rPr lang="zh-CN" altLang="en-US" sz="2400" b="1" dirty="0" smtClean="0"/>
              <a:t>、安徽大学档案馆智能库房安防系统</a:t>
            </a:r>
            <a:endParaRPr lang="en-US" altLang="zh-CN" sz="2400" b="1" dirty="0" smtClean="0"/>
          </a:p>
        </p:txBody>
      </p:sp>
      <p:pic>
        <p:nvPicPr>
          <p:cNvPr id="90114" name="Picture 2"/>
          <p:cNvPicPr>
            <a:picLocks noChangeAspect="1" noChangeArrowheads="1"/>
          </p:cNvPicPr>
          <p:nvPr/>
        </p:nvPicPr>
        <p:blipFill>
          <a:blip r:embed="rId2" cstate="print"/>
          <a:srcRect/>
          <a:stretch>
            <a:fillRect/>
          </a:stretch>
        </p:blipFill>
        <p:spPr bwMode="auto">
          <a:xfrm>
            <a:off x="5953571" y="2276872"/>
            <a:ext cx="619112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kern="2900" spc="500" dirty="0" smtClean="0">
                <a:solidFill>
                  <a:schemeClr val="bg1"/>
                </a:solidFill>
                <a:latin typeface="微软雅黑" pitchFamily="34" charset="-122"/>
                <a:ea typeface="微软雅黑" pitchFamily="34" charset="-122"/>
                <a:sym typeface="微软雅黑" pitchFamily="34" charset="-122"/>
              </a:rPr>
              <a:t>三、几点体会</a:t>
            </a:r>
            <a:endParaRPr lang="zh-CN" altLang="en-US" sz="3600" dirty="0"/>
          </a:p>
        </p:txBody>
      </p:sp>
      <p:sp>
        <p:nvSpPr>
          <p:cNvPr id="3" name="矩形 2"/>
          <p:cNvSpPr/>
          <p:nvPr/>
        </p:nvSpPr>
        <p:spPr>
          <a:xfrm>
            <a:off x="1056457" y="1844824"/>
            <a:ext cx="9041658" cy="735394"/>
          </a:xfrm>
          <a:prstGeom prst="rect">
            <a:avLst/>
          </a:prstGeom>
        </p:spPr>
        <p:txBody>
          <a:bodyPr wrap="square">
            <a:spAutoFit/>
          </a:bodyPr>
          <a:lstStyle/>
          <a:p>
            <a:pPr>
              <a:lnSpc>
                <a:spcPct val="150000"/>
              </a:lnSpc>
            </a:pPr>
            <a:r>
              <a:rPr lang="zh-CN" altLang="en-US" sz="3200" b="1" dirty="0" smtClean="0">
                <a:sym typeface="微软雅黑" pitchFamily="34" charset="-122"/>
              </a:rPr>
              <a:t>（一）机遇很重要</a:t>
            </a:r>
            <a:endParaRPr lang="zh-CN" altLang="en-US" sz="3200" b="1" dirty="0" smtClean="0"/>
          </a:p>
        </p:txBody>
      </p:sp>
      <p:sp>
        <p:nvSpPr>
          <p:cNvPr id="8" name="矩形 7"/>
          <p:cNvSpPr/>
          <p:nvPr/>
        </p:nvSpPr>
        <p:spPr>
          <a:xfrm>
            <a:off x="1007386" y="2622168"/>
            <a:ext cx="4304383" cy="735394"/>
          </a:xfrm>
          <a:prstGeom prst="rect">
            <a:avLst/>
          </a:prstGeom>
        </p:spPr>
        <p:txBody>
          <a:bodyPr wrap="none">
            <a:spAutoFit/>
          </a:bodyPr>
          <a:lstStyle/>
          <a:p>
            <a:pPr>
              <a:lnSpc>
                <a:spcPct val="150000"/>
              </a:lnSpc>
            </a:pPr>
            <a:r>
              <a:rPr lang="zh-CN" altLang="en-US" sz="3200" b="1" dirty="0" smtClean="0">
                <a:sym typeface="微软雅黑" pitchFamily="34" charset="-122"/>
              </a:rPr>
              <a:t>（二）领导重视是关键</a:t>
            </a:r>
            <a:endParaRPr lang="en-US" altLang="zh-CN" sz="3200" b="1" dirty="0" smtClean="0">
              <a:sym typeface="微软雅黑" pitchFamily="34" charset="-122"/>
            </a:endParaRPr>
          </a:p>
        </p:txBody>
      </p:sp>
      <p:sp>
        <p:nvSpPr>
          <p:cNvPr id="9" name="矩形 8"/>
          <p:cNvSpPr/>
          <p:nvPr/>
        </p:nvSpPr>
        <p:spPr>
          <a:xfrm>
            <a:off x="954051" y="4193804"/>
            <a:ext cx="7188186" cy="735394"/>
          </a:xfrm>
          <a:prstGeom prst="rect">
            <a:avLst/>
          </a:prstGeom>
        </p:spPr>
        <p:txBody>
          <a:bodyPr wrap="none">
            <a:spAutoFit/>
          </a:bodyPr>
          <a:lstStyle/>
          <a:p>
            <a:pPr>
              <a:lnSpc>
                <a:spcPct val="150000"/>
              </a:lnSpc>
            </a:pPr>
            <a:r>
              <a:rPr lang="zh-CN" altLang="en-US" sz="3200" b="1" dirty="0" smtClean="0">
                <a:sym typeface="微软雅黑" pitchFamily="34" charset="-122"/>
              </a:rPr>
              <a:t>（四）要谋划好，有一个好的建设方案</a:t>
            </a:r>
            <a:endParaRPr lang="en-US" altLang="zh-CN" sz="3200" b="1" dirty="0" smtClean="0">
              <a:sym typeface="微软雅黑" pitchFamily="34" charset="-122"/>
            </a:endParaRPr>
          </a:p>
        </p:txBody>
      </p:sp>
      <p:sp>
        <p:nvSpPr>
          <p:cNvPr id="10" name="矩形 9"/>
          <p:cNvSpPr/>
          <p:nvPr/>
        </p:nvSpPr>
        <p:spPr>
          <a:xfrm>
            <a:off x="985916" y="3407986"/>
            <a:ext cx="5540299" cy="735394"/>
          </a:xfrm>
          <a:prstGeom prst="rect">
            <a:avLst/>
          </a:prstGeom>
        </p:spPr>
        <p:txBody>
          <a:bodyPr wrap="none">
            <a:spAutoFit/>
          </a:bodyPr>
          <a:lstStyle/>
          <a:p>
            <a:pPr>
              <a:lnSpc>
                <a:spcPct val="150000"/>
              </a:lnSpc>
            </a:pPr>
            <a:r>
              <a:rPr lang="zh-CN" altLang="en-US" sz="3200" b="1" dirty="0" smtClean="0">
                <a:sym typeface="微软雅黑" pitchFamily="34" charset="-122"/>
              </a:rPr>
              <a:t>（三）要勇挑重任，敢于担当</a:t>
            </a:r>
            <a:endParaRPr lang="en-US" altLang="zh-CN" sz="3200" b="1" dirty="0" smtClean="0">
              <a:sym typeface="微软雅黑" pitchFamily="34" charset="-122"/>
            </a:endParaRPr>
          </a:p>
        </p:txBody>
      </p:sp>
      <p:sp>
        <p:nvSpPr>
          <p:cNvPr id="11" name="矩形 10"/>
          <p:cNvSpPr/>
          <p:nvPr/>
        </p:nvSpPr>
        <p:spPr>
          <a:xfrm>
            <a:off x="954051" y="4908184"/>
            <a:ext cx="5128327" cy="735394"/>
          </a:xfrm>
          <a:prstGeom prst="rect">
            <a:avLst/>
          </a:prstGeom>
        </p:spPr>
        <p:txBody>
          <a:bodyPr wrap="none">
            <a:spAutoFit/>
          </a:bodyPr>
          <a:lstStyle/>
          <a:p>
            <a:pPr>
              <a:lnSpc>
                <a:spcPct val="150000"/>
              </a:lnSpc>
            </a:pPr>
            <a:r>
              <a:rPr lang="zh-CN" altLang="en-US" sz="3200" b="1" dirty="0" smtClean="0">
                <a:sym typeface="微软雅黑" pitchFamily="34" charset="-122"/>
              </a:rPr>
              <a:t>（五）人才支撑，用人所长</a:t>
            </a:r>
            <a:endParaRPr lang="zh-CN" altLang="en-US" sz="32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2900" spc="500" dirty="0" smtClean="0">
                <a:solidFill>
                  <a:schemeClr val="bg1"/>
                </a:solidFill>
                <a:latin typeface="微软雅黑" pitchFamily="34" charset="-122"/>
                <a:ea typeface="微软雅黑" pitchFamily="34" charset="-122"/>
                <a:cs typeface="+mn-cs"/>
                <a:sym typeface="微软雅黑" pitchFamily="34" charset="-122"/>
              </a:rPr>
              <a:t>一、安徽大学档案信息化建设的背景</a:t>
            </a:r>
            <a:endParaRPr lang="zh-CN" altLang="en-US" dirty="0"/>
          </a:p>
        </p:txBody>
      </p:sp>
      <p:sp>
        <p:nvSpPr>
          <p:cNvPr id="3" name="内容占位符 2"/>
          <p:cNvSpPr>
            <a:spLocks noGrp="1"/>
          </p:cNvSpPr>
          <p:nvPr>
            <p:ph idx="1"/>
          </p:nvPr>
        </p:nvSpPr>
        <p:spPr>
          <a:xfrm>
            <a:off x="192931" y="1785926"/>
            <a:ext cx="11377264" cy="2808312"/>
          </a:xfrm>
        </p:spPr>
        <p:txBody>
          <a:bodyPr/>
          <a:lstStyle/>
          <a:p>
            <a:pPr>
              <a:lnSpc>
                <a:spcPct val="150000"/>
              </a:lnSpc>
              <a:buNone/>
            </a:pPr>
            <a:r>
              <a:rPr lang="zh-CN" altLang="en-US" dirty="0" smtClean="0"/>
              <a:t>             </a:t>
            </a:r>
            <a:r>
              <a:rPr lang="en-US" altLang="zh-CN" dirty="0" smtClean="0"/>
              <a:t>2002</a:t>
            </a:r>
            <a:r>
              <a:rPr lang="zh-CN" altLang="en-US" dirty="0" smtClean="0"/>
              <a:t>年，国家档案局颁布</a:t>
            </a:r>
            <a:r>
              <a:rPr lang="en-US" altLang="zh-CN" dirty="0" smtClean="0"/>
              <a:t>《</a:t>
            </a:r>
            <a:r>
              <a:rPr lang="zh-CN" altLang="en-US" dirty="0" smtClean="0"/>
              <a:t>全国档案信息化建设实施纲要</a:t>
            </a:r>
            <a:r>
              <a:rPr lang="en-US" altLang="zh-CN" dirty="0" smtClean="0"/>
              <a:t>》</a:t>
            </a:r>
            <a:r>
              <a:rPr lang="zh-CN" altLang="en-US" dirty="0" smtClean="0"/>
              <a:t>以来，从国家教育部到安徽省教育厅、档案局，再到安徽大学，档案信息化建设工作受到高度重视，为此，安徽大学多次召开档案信息化建设工作推进会，并出台了相关的规定和办法。</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55299"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55300"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55301" name="矩形 10"/>
          <p:cNvSpPr>
            <a:spLocks noChangeArrowheads="1"/>
          </p:cNvSpPr>
          <p:nvPr/>
        </p:nvSpPr>
        <p:spPr bwMode="auto">
          <a:xfrm>
            <a:off x="625475" y="1773238"/>
            <a:ext cx="7343775" cy="461962"/>
          </a:xfrm>
          <a:prstGeom prst="rect">
            <a:avLst/>
          </a:prstGeom>
          <a:noFill/>
          <a:ln w="9525">
            <a:noFill/>
            <a:miter lim="800000"/>
            <a:headEnd/>
            <a:tailEnd/>
          </a:ln>
        </p:spPr>
        <p:txBody>
          <a:bodyPr>
            <a:spAutoFit/>
          </a:bodyPr>
          <a:lstStyle/>
          <a:p>
            <a:pPr eaLnBrk="1" hangingPunct="1"/>
            <a:r>
              <a:rPr lang="en-US" altLang="zh-CN" sz="2400">
                <a:latin typeface="Adobe 楷体 Std R" pitchFamily="18" charset="-122"/>
                <a:ea typeface="Adobe 楷体 Std R" pitchFamily="18" charset="-122"/>
              </a:rPr>
              <a:t>     </a:t>
            </a:r>
            <a:endParaRPr lang="zh-CN" altLang="en-US" sz="2400">
              <a:latin typeface="Adobe 楷体 Std R" pitchFamily="18" charset="-122"/>
              <a:ea typeface="Adobe 楷体 Std R" pitchFamily="18" charset="-122"/>
            </a:endParaRPr>
          </a:p>
        </p:txBody>
      </p:sp>
      <p:sp>
        <p:nvSpPr>
          <p:cNvPr id="55302" name="TextBox 6"/>
          <p:cNvSpPr txBox="1">
            <a:spLocks noChangeArrowheads="1"/>
          </p:cNvSpPr>
          <p:nvPr/>
        </p:nvSpPr>
        <p:spPr bwMode="auto">
          <a:xfrm>
            <a:off x="1489075" y="2222862"/>
            <a:ext cx="9649072" cy="2862322"/>
          </a:xfrm>
          <a:prstGeom prst="rect">
            <a:avLst/>
          </a:prstGeom>
          <a:noFill/>
          <a:ln w="9525">
            <a:noFill/>
            <a:miter lim="800000"/>
            <a:headEnd/>
            <a:tailEnd/>
          </a:ln>
        </p:spPr>
        <p:txBody>
          <a:bodyPr wrap="square">
            <a:spAutoFit/>
          </a:bodyPr>
          <a:lstStyle/>
          <a:p>
            <a:pPr algn="ctr" eaLnBrk="1" hangingPunct="1"/>
            <a:r>
              <a:rPr lang="zh-CN" altLang="en-US" sz="6000" dirty="0" smtClean="0">
                <a:solidFill>
                  <a:srgbClr val="17375E"/>
                </a:solidFill>
                <a:latin typeface="Arial Unicode MS" pitchFamily="34" charset="-122"/>
                <a:ea typeface="Arial Unicode MS" pitchFamily="34" charset="-122"/>
                <a:cs typeface="Arial Unicode MS" pitchFamily="34" charset="-122"/>
              </a:rPr>
              <a:t>谢谢</a:t>
            </a:r>
            <a:r>
              <a:rPr lang="zh-CN" altLang="en-US" sz="6000" dirty="0">
                <a:solidFill>
                  <a:srgbClr val="17375E"/>
                </a:solidFill>
                <a:latin typeface="Arial Unicode MS" pitchFamily="34" charset="-122"/>
                <a:ea typeface="Arial Unicode MS" pitchFamily="34" charset="-122"/>
                <a:cs typeface="Arial Unicode MS" pitchFamily="34" charset="-122"/>
              </a:rPr>
              <a:t>大家</a:t>
            </a:r>
            <a:r>
              <a:rPr lang="zh-CN" altLang="en-US" sz="6000" dirty="0" smtClean="0">
                <a:solidFill>
                  <a:srgbClr val="17375E"/>
                </a:solidFill>
                <a:latin typeface="Arial Unicode MS" pitchFamily="34" charset="-122"/>
                <a:ea typeface="Arial Unicode MS" pitchFamily="34" charset="-122"/>
                <a:cs typeface="Arial Unicode MS" pitchFamily="34" charset="-122"/>
              </a:rPr>
              <a:t>！</a:t>
            </a:r>
            <a:r>
              <a:rPr lang="en-US" altLang="zh-CN" sz="6000" dirty="0" smtClean="0">
                <a:solidFill>
                  <a:srgbClr val="17375E"/>
                </a:solidFill>
                <a:latin typeface="Arial Unicode MS" pitchFamily="34" charset="-122"/>
                <a:ea typeface="Arial Unicode MS" pitchFamily="34" charset="-122"/>
                <a:cs typeface="Arial Unicode MS" pitchFamily="34" charset="-122"/>
              </a:rPr>
              <a:t/>
            </a:r>
            <a:br>
              <a:rPr lang="en-US" altLang="zh-CN" sz="6000" dirty="0" smtClean="0">
                <a:solidFill>
                  <a:srgbClr val="17375E"/>
                </a:solidFill>
                <a:latin typeface="Arial Unicode MS" pitchFamily="34" charset="-122"/>
                <a:ea typeface="Arial Unicode MS" pitchFamily="34" charset="-122"/>
                <a:cs typeface="Arial Unicode MS" pitchFamily="34" charset="-122"/>
              </a:rPr>
            </a:br>
            <a:endParaRPr lang="en-US" altLang="zh-CN" sz="6000" dirty="0" smtClean="0">
              <a:solidFill>
                <a:srgbClr val="17375E"/>
              </a:solidFill>
              <a:latin typeface="Arial Unicode MS" pitchFamily="34" charset="-122"/>
              <a:ea typeface="Arial Unicode MS" pitchFamily="34" charset="-122"/>
              <a:cs typeface="Arial Unicode MS" pitchFamily="34" charset="-122"/>
            </a:endParaRPr>
          </a:p>
          <a:p>
            <a:pPr eaLnBrk="1" hangingPunct="1"/>
            <a:r>
              <a:rPr lang="zh-CN" altLang="en-US" sz="6000" dirty="0" smtClean="0">
                <a:solidFill>
                  <a:srgbClr val="17375E"/>
                </a:solidFill>
                <a:latin typeface="Arial Unicode MS" pitchFamily="34" charset="-122"/>
                <a:ea typeface="Arial Unicode MS" pitchFamily="34" charset="-122"/>
                <a:cs typeface="Arial Unicode MS" pitchFamily="34" charset="-122"/>
              </a:rPr>
              <a:t>请各位专家、领导批评指正！</a:t>
            </a:r>
            <a:endParaRPr lang="en-US" altLang="zh-CN" sz="6000" dirty="0">
              <a:solidFill>
                <a:srgbClr val="17375E"/>
              </a:solidFill>
              <a:latin typeface="Arial Unicode MS" pitchFamily="34" charset="-122"/>
              <a:ea typeface="Arial Unicode MS" pitchFamily="34" charset="-122"/>
              <a:cs typeface="Arial Unicode MS" pitchFamily="34" charset="-122"/>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dirty="0"/>
          </a:p>
        </p:txBody>
      </p:sp>
      <p:sp>
        <p:nvSpPr>
          <p:cNvPr id="3" name="内容占位符 2"/>
          <p:cNvSpPr>
            <a:spLocks noGrp="1"/>
          </p:cNvSpPr>
          <p:nvPr>
            <p:ph idx="1"/>
          </p:nvPr>
        </p:nvSpPr>
        <p:spPr>
          <a:xfrm>
            <a:off x="120923" y="1412776"/>
            <a:ext cx="11449272" cy="1612776"/>
          </a:xfrm>
        </p:spPr>
        <p:txBody>
          <a:bodyPr/>
          <a:lstStyle/>
          <a:p>
            <a:pPr>
              <a:lnSpc>
                <a:spcPct val="150000"/>
              </a:lnSpc>
              <a:buNone/>
            </a:pPr>
            <a:r>
              <a:rPr lang="en-US" altLang="zh-CN" dirty="0" smtClean="0"/>
              <a:t>             2008</a:t>
            </a:r>
            <a:r>
              <a:rPr lang="zh-CN" altLang="en-US" dirty="0" smtClean="0"/>
              <a:t>年</a:t>
            </a:r>
            <a:r>
              <a:rPr lang="en-US" altLang="zh-CN" dirty="0" smtClean="0"/>
              <a:t>8</a:t>
            </a:r>
            <a:r>
              <a:rPr lang="zh-CN" altLang="en-US" dirty="0" smtClean="0"/>
              <a:t>月</a:t>
            </a:r>
            <a:r>
              <a:rPr lang="en-US" altLang="zh-CN" dirty="0" smtClean="0"/>
              <a:t>20</a:t>
            </a:r>
            <a:r>
              <a:rPr lang="zh-CN" altLang="en-US" dirty="0" smtClean="0"/>
              <a:t>日，国家教育部令第</a:t>
            </a:r>
            <a:r>
              <a:rPr lang="en-US" altLang="zh-CN" dirty="0" smtClean="0"/>
              <a:t>27</a:t>
            </a:r>
            <a:r>
              <a:rPr lang="zh-CN" altLang="en-US" dirty="0" smtClean="0"/>
              <a:t>号</a:t>
            </a:r>
            <a:r>
              <a:rPr lang="en-US" altLang="zh-CN" dirty="0" smtClean="0"/>
              <a:t>《</a:t>
            </a:r>
            <a:r>
              <a:rPr lang="zh-CN" altLang="en-US" dirty="0" smtClean="0"/>
              <a:t>高等学校档案管理办法</a:t>
            </a:r>
            <a:r>
              <a:rPr lang="en-US" altLang="zh-CN" dirty="0" smtClean="0"/>
              <a:t>》</a:t>
            </a:r>
            <a:r>
              <a:rPr lang="zh-CN" altLang="en-US" dirty="0" smtClean="0"/>
              <a:t>第三十八条明确规定：</a:t>
            </a:r>
            <a:endParaRPr lang="en-US" altLang="zh-CN" dirty="0" smtClean="0"/>
          </a:p>
        </p:txBody>
      </p:sp>
      <p:sp>
        <p:nvSpPr>
          <p:cNvPr id="4" name="矩形 3"/>
          <p:cNvSpPr/>
          <p:nvPr/>
        </p:nvSpPr>
        <p:spPr>
          <a:xfrm>
            <a:off x="496342" y="2906626"/>
            <a:ext cx="11089232" cy="2308324"/>
          </a:xfrm>
          <a:prstGeom prst="rect">
            <a:avLst/>
          </a:prstGeom>
        </p:spPr>
        <p:txBody>
          <a:bodyPr wrap="square">
            <a:spAutoFit/>
          </a:bodyPr>
          <a:lstStyle/>
          <a:p>
            <a:pPr>
              <a:lnSpc>
                <a:spcPct val="150000"/>
              </a:lnSpc>
            </a:pPr>
            <a:r>
              <a:rPr lang="zh-CN" altLang="en-US" sz="3200" dirty="0" smtClean="0">
                <a:latin typeface="华文隶书" pitchFamily="2" charset="-122"/>
                <a:ea typeface="华文隶书" pitchFamily="2" charset="-122"/>
              </a:rPr>
              <a:t>         高等学校应当设立专项经费，为档案机构配置档案管理现代化、档案信息化所需的设备设施，加快数字档案馆</a:t>
            </a:r>
            <a:r>
              <a:rPr lang="en-US" altLang="zh-CN" sz="3200" dirty="0" smtClean="0">
                <a:latin typeface="华文隶书" pitchFamily="2" charset="-122"/>
                <a:ea typeface="华文隶书" pitchFamily="2" charset="-122"/>
              </a:rPr>
              <a:t>(</a:t>
            </a:r>
            <a:r>
              <a:rPr lang="zh-CN" altLang="en-US" sz="3200" dirty="0" smtClean="0">
                <a:latin typeface="华文隶书" pitchFamily="2" charset="-122"/>
                <a:ea typeface="华文隶书" pitchFamily="2" charset="-122"/>
              </a:rPr>
              <a:t>室</a:t>
            </a:r>
            <a:r>
              <a:rPr lang="en-US" altLang="zh-CN" sz="3200" dirty="0" smtClean="0">
                <a:latin typeface="华文隶书" pitchFamily="2" charset="-122"/>
                <a:ea typeface="华文隶书" pitchFamily="2" charset="-122"/>
              </a:rPr>
              <a:t>)</a:t>
            </a:r>
            <a:r>
              <a:rPr lang="zh-CN" altLang="en-US" sz="3200" dirty="0" smtClean="0">
                <a:latin typeface="华文隶书" pitchFamily="2" charset="-122"/>
                <a:ea typeface="华文隶书" pitchFamily="2" charset="-122"/>
              </a:rPr>
              <a:t>建设，保障档案信息化建设与学校数字化校园建设同步进行。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dirty="0"/>
          </a:p>
        </p:txBody>
      </p:sp>
      <p:sp>
        <p:nvSpPr>
          <p:cNvPr id="3" name="内容占位符 2"/>
          <p:cNvSpPr>
            <a:spLocks noGrp="1"/>
          </p:cNvSpPr>
          <p:nvPr>
            <p:ph idx="1"/>
          </p:nvPr>
        </p:nvSpPr>
        <p:spPr>
          <a:xfrm>
            <a:off x="609600" y="1340768"/>
            <a:ext cx="10975975" cy="1612776"/>
          </a:xfrm>
        </p:spPr>
        <p:txBody>
          <a:bodyPr/>
          <a:lstStyle/>
          <a:p>
            <a:pPr>
              <a:lnSpc>
                <a:spcPct val="150000"/>
              </a:lnSpc>
              <a:buNone/>
            </a:pPr>
            <a:r>
              <a:rPr lang="en-US" altLang="zh-CN" dirty="0" smtClean="0"/>
              <a:t>             2014</a:t>
            </a:r>
            <a:r>
              <a:rPr lang="zh-CN" altLang="en-US" dirty="0" smtClean="0"/>
              <a:t>年</a:t>
            </a:r>
            <a:r>
              <a:rPr lang="en-US" altLang="zh-CN" dirty="0" smtClean="0"/>
              <a:t>10</a:t>
            </a:r>
            <a:r>
              <a:rPr lang="zh-CN" altLang="en-US" dirty="0" smtClean="0"/>
              <a:t>月，安徽省档案局召开</a:t>
            </a:r>
            <a:r>
              <a:rPr lang="en-US" altLang="zh-CN" dirty="0" smtClean="0"/>
              <a:t>《</a:t>
            </a:r>
            <a:r>
              <a:rPr lang="zh-CN" altLang="en-US" dirty="0" smtClean="0"/>
              <a:t>安徽省数字档案馆建设推进会</a:t>
            </a:r>
            <a:r>
              <a:rPr lang="en-US" altLang="zh-CN" dirty="0" smtClean="0"/>
              <a:t>》</a:t>
            </a:r>
            <a:r>
              <a:rPr lang="zh-CN" altLang="en-US" dirty="0" smtClean="0"/>
              <a:t>，明确要求：</a:t>
            </a:r>
            <a:endParaRPr lang="en-US" altLang="zh-CN" dirty="0" smtClean="0"/>
          </a:p>
          <a:p>
            <a:pPr>
              <a:buNone/>
            </a:pPr>
            <a:endParaRPr lang="en-US" altLang="zh-CN" dirty="0" smtClean="0"/>
          </a:p>
        </p:txBody>
      </p:sp>
      <p:sp>
        <p:nvSpPr>
          <p:cNvPr id="4" name="矩形 3"/>
          <p:cNvSpPr/>
          <p:nvPr/>
        </p:nvSpPr>
        <p:spPr>
          <a:xfrm>
            <a:off x="913011" y="2852936"/>
            <a:ext cx="10585176" cy="2956579"/>
          </a:xfrm>
          <a:prstGeom prst="rect">
            <a:avLst/>
          </a:prstGeom>
        </p:spPr>
        <p:txBody>
          <a:bodyPr wrap="square">
            <a:spAutoFit/>
          </a:bodyPr>
          <a:lstStyle/>
          <a:p>
            <a:pPr>
              <a:lnSpc>
                <a:spcPts val="4500"/>
              </a:lnSpc>
            </a:pPr>
            <a:r>
              <a:rPr lang="zh-CN" altLang="en-US" sz="3200" dirty="0" smtClean="0">
                <a:latin typeface="华文隶书" pitchFamily="2" charset="-122"/>
                <a:ea typeface="华文隶书" pitchFamily="2" charset="-122"/>
              </a:rPr>
              <a:t>        要着力加强基础设施建设，落实数字档案馆应用软件系统的匹配安装，将应用系统管理范围覆盖到各类电子档案和业务环节，确保数字档案馆应用系统能满足需求、稳定可靠；着力开展存量档案数字化，增量档案电子化，最大限度地保障电子档案的真实、完整、可用与安全。</a:t>
            </a:r>
            <a:endParaRPr lang="zh-CN" altLang="en-US" sz="3200" dirty="0">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dirty="0"/>
          </a:p>
        </p:txBody>
      </p:sp>
      <p:sp>
        <p:nvSpPr>
          <p:cNvPr id="3" name="内容占位符 2"/>
          <p:cNvSpPr>
            <a:spLocks noGrp="1"/>
          </p:cNvSpPr>
          <p:nvPr>
            <p:ph idx="1"/>
          </p:nvPr>
        </p:nvSpPr>
        <p:spPr>
          <a:xfrm>
            <a:off x="609600" y="1340768"/>
            <a:ext cx="10975975" cy="1612776"/>
          </a:xfrm>
        </p:spPr>
        <p:txBody>
          <a:bodyPr/>
          <a:lstStyle/>
          <a:p>
            <a:pPr>
              <a:lnSpc>
                <a:spcPct val="150000"/>
              </a:lnSpc>
              <a:buNone/>
            </a:pPr>
            <a:r>
              <a:rPr lang="en-US" altLang="zh-CN" dirty="0" smtClean="0"/>
              <a:t>             2016</a:t>
            </a:r>
            <a:r>
              <a:rPr lang="zh-CN" altLang="en-US" dirty="0" smtClean="0"/>
              <a:t>年，安徽省教育厅出台的</a:t>
            </a:r>
            <a:r>
              <a:rPr lang="en-US" altLang="zh-CN" dirty="0" smtClean="0"/>
              <a:t>《</a:t>
            </a:r>
            <a:r>
              <a:rPr lang="zh-CN" altLang="en-US" dirty="0" smtClean="0"/>
              <a:t>安徽省高等学校档案管理实施办法</a:t>
            </a:r>
            <a:r>
              <a:rPr lang="en-US" altLang="zh-CN" dirty="0" smtClean="0"/>
              <a:t>》</a:t>
            </a:r>
            <a:r>
              <a:rPr lang="zh-CN" altLang="en-US" dirty="0" smtClean="0"/>
              <a:t>第十七条中明确规定：</a:t>
            </a:r>
            <a:endParaRPr lang="en-US" altLang="zh-CN" dirty="0" smtClean="0"/>
          </a:p>
          <a:p>
            <a:pPr>
              <a:buNone/>
            </a:pPr>
            <a:endParaRPr lang="en-US" altLang="zh-CN" dirty="0" smtClean="0"/>
          </a:p>
        </p:txBody>
      </p:sp>
      <p:sp>
        <p:nvSpPr>
          <p:cNvPr id="4" name="矩形 3"/>
          <p:cNvSpPr/>
          <p:nvPr/>
        </p:nvSpPr>
        <p:spPr>
          <a:xfrm>
            <a:off x="913011" y="2852936"/>
            <a:ext cx="10828178" cy="2956579"/>
          </a:xfrm>
          <a:prstGeom prst="rect">
            <a:avLst/>
          </a:prstGeom>
        </p:spPr>
        <p:txBody>
          <a:bodyPr wrap="square">
            <a:spAutoFit/>
          </a:bodyPr>
          <a:lstStyle/>
          <a:p>
            <a:pPr>
              <a:lnSpc>
                <a:spcPts val="4500"/>
              </a:lnSpc>
            </a:pPr>
            <a:r>
              <a:rPr lang="en-US" altLang="zh-CN" sz="3200" dirty="0" smtClean="0">
                <a:latin typeface="华文隶书" pitchFamily="2" charset="-122"/>
                <a:ea typeface="华文隶书" pitchFamily="2" charset="-122"/>
              </a:rPr>
              <a:t>         </a:t>
            </a:r>
            <a:r>
              <a:rPr lang="zh-CN" altLang="zh-CN" sz="3200" dirty="0" smtClean="0">
                <a:latin typeface="华文隶书" pitchFamily="2" charset="-122"/>
                <a:ea typeface="华文隶书" pitchFamily="2" charset="-122"/>
              </a:rPr>
              <a:t>加快推进数字档案馆（室）建设。把数字档案馆（室）建设纳入学校信息化建设的整体规划，以档案目录数字化为基础，以馆藏档案全面数字化为方向，按照“存量档案数字化”和“增量档案电子化”的基本要求，切实推进档案存储数字化和利用网络化。</a:t>
            </a:r>
            <a:endParaRPr lang="zh-CN" altLang="en-US" sz="3600" dirty="0">
              <a:latin typeface="华文隶书" pitchFamily="2" charset="-122"/>
              <a:ea typeface="华文隶书"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34819"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34820"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34822" name="TextBox 27"/>
          <p:cNvSpPr>
            <a:spLocks noChangeArrowheads="1"/>
          </p:cNvSpPr>
          <p:nvPr/>
        </p:nvSpPr>
        <p:spPr bwMode="auto">
          <a:xfrm>
            <a:off x="264939" y="1484784"/>
            <a:ext cx="7056784" cy="523220"/>
          </a:xfrm>
          <a:prstGeom prst="rect">
            <a:avLst/>
          </a:prstGeom>
          <a:noFill/>
          <a:ln w="9525">
            <a:noFill/>
            <a:miter lim="800000"/>
            <a:headEnd/>
            <a:tailEnd/>
          </a:ln>
        </p:spPr>
        <p:txBody>
          <a:bodyPr wrap="square">
            <a:spAutoFit/>
          </a:bodyPr>
          <a:lstStyle/>
          <a:p>
            <a:pPr eaLnBrk="1" hangingPunct="1"/>
            <a:r>
              <a:rPr lang="zh-CN" altLang="en-US" sz="2800" b="1" dirty="0" smtClean="0"/>
              <a:t>（一）制度保障</a:t>
            </a:r>
            <a:endParaRPr lang="en-US" altLang="zh-CN" sz="2800" b="1" dirty="0"/>
          </a:p>
        </p:txBody>
      </p:sp>
      <p:sp>
        <p:nvSpPr>
          <p:cNvPr id="34823" name="矩形 14"/>
          <p:cNvSpPr>
            <a:spLocks noChangeArrowheads="1"/>
          </p:cNvSpPr>
          <p:nvPr/>
        </p:nvSpPr>
        <p:spPr bwMode="auto">
          <a:xfrm>
            <a:off x="239671" y="2105412"/>
            <a:ext cx="6974516" cy="4131900"/>
          </a:xfrm>
          <a:prstGeom prst="rect">
            <a:avLst/>
          </a:prstGeom>
          <a:noFill/>
          <a:ln w="9525">
            <a:noFill/>
            <a:miter lim="800000"/>
            <a:headEnd/>
            <a:tailEnd/>
          </a:ln>
        </p:spPr>
        <p:txBody>
          <a:bodyPr wrap="square">
            <a:spAutoFit/>
          </a:bodyPr>
          <a:lstStyle/>
          <a:p>
            <a:pPr eaLnBrk="1" hangingPunct="1">
              <a:lnSpc>
                <a:spcPts val="4000"/>
              </a:lnSpc>
            </a:pPr>
            <a:r>
              <a:rPr lang="en-US" altLang="zh-CN" sz="2800" dirty="0" smtClean="0">
                <a:latin typeface="宋体" pitchFamily="2" charset="-122"/>
              </a:rPr>
              <a:t>    </a:t>
            </a:r>
            <a:r>
              <a:rPr lang="en-US" altLang="zh-CN" sz="2800" dirty="0" smtClean="0"/>
              <a:t>1</a:t>
            </a:r>
            <a:r>
              <a:rPr lang="zh-CN" altLang="en-US" sz="2800" dirty="0" smtClean="0"/>
              <a:t>、</a:t>
            </a:r>
            <a:r>
              <a:rPr lang="en-US" altLang="zh-CN" sz="2800" dirty="0" smtClean="0"/>
              <a:t>2010</a:t>
            </a:r>
            <a:r>
              <a:rPr lang="zh-CN" altLang="en-US" sz="2800" dirty="0" smtClean="0">
                <a:latin typeface="宋体" pitchFamily="2" charset="-122"/>
              </a:rPr>
              <a:t>年</a:t>
            </a:r>
            <a:r>
              <a:rPr lang="en-US" altLang="zh-CN" sz="2800" dirty="0" smtClean="0"/>
              <a:t>2</a:t>
            </a:r>
            <a:r>
              <a:rPr lang="zh-CN" altLang="en-US" sz="2800" dirty="0" smtClean="0">
                <a:latin typeface="宋体" pitchFamily="2" charset="-122"/>
              </a:rPr>
              <a:t>月，我校颁布了</a:t>
            </a:r>
            <a:r>
              <a:rPr lang="en-US" altLang="zh-CN" sz="2800" dirty="0" smtClean="0">
                <a:latin typeface="宋体" pitchFamily="2" charset="-122"/>
              </a:rPr>
              <a:t>《</a:t>
            </a:r>
            <a:r>
              <a:rPr lang="zh-CN" altLang="en-US" sz="2800" dirty="0" smtClean="0">
                <a:latin typeface="宋体" pitchFamily="2" charset="-122"/>
              </a:rPr>
              <a:t>安徽大学档案管理办法</a:t>
            </a:r>
            <a:r>
              <a:rPr lang="en-US" altLang="zh-CN" sz="2800" dirty="0" smtClean="0">
                <a:latin typeface="宋体" pitchFamily="2" charset="-122"/>
              </a:rPr>
              <a:t>》</a:t>
            </a:r>
            <a:r>
              <a:rPr lang="zh-CN" altLang="en-US" sz="2800" dirty="0" smtClean="0">
                <a:latin typeface="宋体" pitchFamily="2" charset="-122"/>
              </a:rPr>
              <a:t>（</a:t>
            </a:r>
            <a:r>
              <a:rPr lang="zh-CN" altLang="zh-CN" sz="2800" dirty="0" smtClean="0"/>
              <a:t>校政〔</a:t>
            </a:r>
            <a:r>
              <a:rPr lang="en-US" altLang="zh-CN" sz="2800" dirty="0" smtClean="0"/>
              <a:t>2010</a:t>
            </a:r>
            <a:r>
              <a:rPr lang="zh-CN" altLang="zh-CN" sz="2800" dirty="0" smtClean="0"/>
              <a:t>〕</a:t>
            </a:r>
            <a:r>
              <a:rPr lang="en-US" altLang="zh-CN" sz="2800" dirty="0" smtClean="0"/>
              <a:t>3</a:t>
            </a:r>
            <a:r>
              <a:rPr lang="zh-CN" altLang="zh-CN" sz="2800" dirty="0" smtClean="0"/>
              <a:t>号</a:t>
            </a:r>
            <a:r>
              <a:rPr lang="zh-CN" altLang="en-US" sz="2800" dirty="0" smtClean="0">
                <a:latin typeface="宋体" pitchFamily="2" charset="-122"/>
              </a:rPr>
              <a:t>），明确规定：“</a:t>
            </a:r>
            <a:r>
              <a:rPr lang="zh-CN" altLang="zh-CN" sz="2800" dirty="0" smtClean="0">
                <a:solidFill>
                  <a:srgbClr val="FF0000"/>
                </a:solidFill>
              </a:rPr>
              <a:t>学校应当设立专项经费，为档案馆配置档案管理现代化、档案信息化所需的设备设施，加快学校数字档案馆建设，</a:t>
            </a:r>
            <a:r>
              <a:rPr lang="zh-CN" altLang="zh-CN" sz="2800" b="1" dirty="0" smtClean="0">
                <a:solidFill>
                  <a:srgbClr val="FF0000"/>
                </a:solidFill>
              </a:rPr>
              <a:t>保障学校档案信息化建设与学校数字化校园建设同步进行</a:t>
            </a:r>
            <a:r>
              <a:rPr lang="zh-CN" altLang="zh-CN" sz="2800" dirty="0" smtClean="0">
                <a:solidFill>
                  <a:srgbClr val="FF0000"/>
                </a:solidFill>
              </a:rPr>
              <a:t>。</a:t>
            </a:r>
            <a:r>
              <a:rPr lang="zh-CN" altLang="en-US" sz="2800" dirty="0" smtClean="0"/>
              <a:t>”</a:t>
            </a:r>
            <a:endParaRPr lang="zh-CN" altLang="zh-CN" sz="2800" dirty="0" smtClean="0"/>
          </a:p>
          <a:p>
            <a:pPr eaLnBrk="1" hangingPunct="1">
              <a:lnSpc>
                <a:spcPts val="3500"/>
              </a:lnSpc>
            </a:pPr>
            <a:endParaRPr lang="en-US" altLang="zh-CN" sz="2400" dirty="0">
              <a:latin typeface="宋体" pitchFamily="2" charset="-122"/>
            </a:endParaRPr>
          </a:p>
        </p:txBody>
      </p:sp>
      <p:sp>
        <p:nvSpPr>
          <p:cNvPr id="12"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pic>
        <p:nvPicPr>
          <p:cNvPr id="131074" name="Picture 2"/>
          <p:cNvPicPr>
            <a:picLocks noChangeAspect="1" noChangeArrowheads="1"/>
          </p:cNvPicPr>
          <p:nvPr/>
        </p:nvPicPr>
        <p:blipFill>
          <a:blip r:embed="rId2" cstate="print"/>
          <a:srcRect/>
          <a:stretch>
            <a:fillRect/>
          </a:stretch>
        </p:blipFill>
        <p:spPr bwMode="auto">
          <a:xfrm>
            <a:off x="7423559" y="1398862"/>
            <a:ext cx="3960440" cy="4406402"/>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34819"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34820"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34822" name="TextBox 27"/>
          <p:cNvSpPr>
            <a:spLocks noChangeArrowheads="1"/>
          </p:cNvSpPr>
          <p:nvPr/>
        </p:nvSpPr>
        <p:spPr bwMode="auto">
          <a:xfrm>
            <a:off x="480963" y="1599183"/>
            <a:ext cx="4176464" cy="584775"/>
          </a:xfrm>
          <a:prstGeom prst="rect">
            <a:avLst/>
          </a:prstGeom>
          <a:noFill/>
          <a:ln w="9525">
            <a:noFill/>
            <a:miter lim="800000"/>
            <a:headEnd/>
            <a:tailEnd/>
          </a:ln>
        </p:spPr>
        <p:txBody>
          <a:bodyPr wrap="square">
            <a:spAutoFit/>
          </a:bodyPr>
          <a:lstStyle/>
          <a:p>
            <a:pPr eaLnBrk="1" hangingPunct="1"/>
            <a:r>
              <a:rPr lang="zh-CN" altLang="en-US" sz="3200" b="1" dirty="0" smtClean="0"/>
              <a:t>（一）制度保障</a:t>
            </a:r>
            <a:endParaRPr lang="en-US" altLang="zh-CN" sz="3200" b="1" dirty="0"/>
          </a:p>
        </p:txBody>
      </p:sp>
      <p:sp>
        <p:nvSpPr>
          <p:cNvPr id="34823" name="矩形 14"/>
          <p:cNvSpPr>
            <a:spLocks noChangeArrowheads="1"/>
          </p:cNvSpPr>
          <p:nvPr/>
        </p:nvSpPr>
        <p:spPr bwMode="auto">
          <a:xfrm>
            <a:off x="552971" y="2274595"/>
            <a:ext cx="6408712" cy="3988271"/>
          </a:xfrm>
          <a:prstGeom prst="rect">
            <a:avLst/>
          </a:prstGeom>
          <a:noFill/>
          <a:ln w="9525">
            <a:noFill/>
            <a:miter lim="800000"/>
            <a:headEnd/>
            <a:tailEnd/>
          </a:ln>
        </p:spPr>
        <p:txBody>
          <a:bodyPr wrap="square">
            <a:spAutoFit/>
          </a:bodyPr>
          <a:lstStyle/>
          <a:p>
            <a:pPr>
              <a:lnSpc>
                <a:spcPct val="200000"/>
              </a:lnSpc>
            </a:pPr>
            <a:r>
              <a:rPr lang="en-US" altLang="zh-CN" sz="2800" dirty="0" smtClean="0">
                <a:latin typeface="宋体" pitchFamily="2" charset="-122"/>
              </a:rPr>
              <a:t>    </a:t>
            </a:r>
            <a:r>
              <a:rPr lang="en-US" altLang="zh-CN" sz="2800" dirty="0" smtClean="0"/>
              <a:t>2</a:t>
            </a:r>
            <a:r>
              <a:rPr lang="zh-CN" altLang="en-US" sz="2800" dirty="0" smtClean="0"/>
              <a:t>、</a:t>
            </a:r>
            <a:r>
              <a:rPr lang="en-US" altLang="zh-CN" sz="2800" dirty="0" smtClean="0"/>
              <a:t>2016</a:t>
            </a:r>
            <a:r>
              <a:rPr lang="zh-CN" altLang="en-US" sz="2800" dirty="0" smtClean="0"/>
              <a:t>年</a:t>
            </a:r>
            <a:r>
              <a:rPr lang="en-US" altLang="zh-CN" sz="2800" dirty="0" smtClean="0"/>
              <a:t>8</a:t>
            </a:r>
            <a:r>
              <a:rPr lang="zh-CN" altLang="en-US" sz="2800" dirty="0" smtClean="0"/>
              <a:t>月，我馆起草的</a:t>
            </a:r>
            <a:r>
              <a:rPr lang="en-US" altLang="zh-CN" sz="2800" dirty="0" smtClean="0"/>
              <a:t>《</a:t>
            </a:r>
            <a:r>
              <a:rPr lang="zh-CN" altLang="en-US" sz="2800" dirty="0" smtClean="0"/>
              <a:t>关于加强和改进新形势下学校档案工作的实施意见</a:t>
            </a:r>
            <a:r>
              <a:rPr lang="en-US" altLang="zh-CN" sz="2800" dirty="0" smtClean="0"/>
              <a:t>》</a:t>
            </a:r>
            <a:r>
              <a:rPr lang="zh-CN" altLang="en-US" sz="2800" dirty="0" smtClean="0"/>
              <a:t>以“校党字</a:t>
            </a:r>
            <a:r>
              <a:rPr lang="en-US" altLang="zh-CN" sz="2800" dirty="0" smtClean="0"/>
              <a:t>[2016]75</a:t>
            </a:r>
            <a:r>
              <a:rPr lang="zh-CN" altLang="en-US" sz="2800" dirty="0" smtClean="0"/>
              <a:t>号”颁布实施。</a:t>
            </a:r>
            <a:endParaRPr lang="en-US" altLang="zh-CN" sz="2800" dirty="0" smtClean="0"/>
          </a:p>
          <a:p>
            <a:pPr eaLnBrk="1" hangingPunct="1">
              <a:lnSpc>
                <a:spcPts val="3500"/>
              </a:lnSpc>
            </a:pPr>
            <a:endParaRPr lang="en-US" altLang="zh-CN" sz="2400" dirty="0">
              <a:latin typeface="宋体" pitchFamily="2" charset="-122"/>
            </a:endParaRPr>
          </a:p>
        </p:txBody>
      </p:sp>
      <p:pic>
        <p:nvPicPr>
          <p:cNvPr id="132098" name="Picture 2"/>
          <p:cNvPicPr>
            <a:picLocks noChangeAspect="1" noChangeArrowheads="1"/>
          </p:cNvPicPr>
          <p:nvPr/>
        </p:nvPicPr>
        <p:blipFill>
          <a:blip r:embed="rId2" cstate="print"/>
          <a:srcRect/>
          <a:stretch>
            <a:fillRect/>
          </a:stretch>
        </p:blipFill>
        <p:spPr bwMode="auto">
          <a:xfrm>
            <a:off x="7105699" y="1370806"/>
            <a:ext cx="3888432" cy="4362450"/>
          </a:xfrm>
          <a:prstGeom prst="rect">
            <a:avLst/>
          </a:prstGeom>
          <a:noFill/>
          <a:ln w="9525">
            <a:noFill/>
            <a:miter lim="800000"/>
            <a:headEnd/>
            <a:tailEnd/>
          </a:ln>
        </p:spPr>
      </p:pic>
      <p:sp>
        <p:nvSpPr>
          <p:cNvPr id="9"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spTree>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直接连接符 7"/>
          <p:cNvSpPr>
            <a:spLocks noChangeShapeType="1"/>
          </p:cNvSpPr>
          <p:nvPr/>
        </p:nvSpPr>
        <p:spPr bwMode="auto">
          <a:xfrm>
            <a:off x="0" y="6526213"/>
            <a:ext cx="10766425" cy="0"/>
          </a:xfrm>
          <a:prstGeom prst="line">
            <a:avLst/>
          </a:prstGeom>
          <a:noFill/>
          <a:ln w="9525">
            <a:solidFill>
              <a:srgbClr val="A5A5A5"/>
            </a:solidFill>
            <a:round/>
            <a:headEnd/>
            <a:tailEnd/>
          </a:ln>
        </p:spPr>
        <p:txBody>
          <a:bodyPr/>
          <a:lstStyle/>
          <a:p>
            <a:endParaRPr lang="zh-CN" altLang="en-US"/>
          </a:p>
        </p:txBody>
      </p:sp>
      <p:sp>
        <p:nvSpPr>
          <p:cNvPr id="34819" name="直接连接符 8"/>
          <p:cNvSpPr>
            <a:spLocks noChangeShapeType="1"/>
          </p:cNvSpPr>
          <p:nvPr/>
        </p:nvSpPr>
        <p:spPr bwMode="auto">
          <a:xfrm flipV="1">
            <a:off x="10766425" y="6094413"/>
            <a:ext cx="0" cy="431800"/>
          </a:xfrm>
          <a:prstGeom prst="line">
            <a:avLst/>
          </a:prstGeom>
          <a:noFill/>
          <a:ln w="38100">
            <a:solidFill>
              <a:srgbClr val="A5A5A5"/>
            </a:solidFill>
            <a:round/>
            <a:headEnd/>
            <a:tailEnd/>
          </a:ln>
        </p:spPr>
        <p:txBody>
          <a:bodyPr/>
          <a:lstStyle/>
          <a:p>
            <a:endParaRPr lang="zh-CN" altLang="en-US"/>
          </a:p>
        </p:txBody>
      </p:sp>
      <p:sp>
        <p:nvSpPr>
          <p:cNvPr id="34820" name="直接连接符 9"/>
          <p:cNvSpPr>
            <a:spLocks noChangeShapeType="1"/>
          </p:cNvSpPr>
          <p:nvPr/>
        </p:nvSpPr>
        <p:spPr bwMode="auto">
          <a:xfrm flipV="1">
            <a:off x="10850563" y="6237288"/>
            <a:ext cx="0" cy="288925"/>
          </a:xfrm>
          <a:prstGeom prst="line">
            <a:avLst/>
          </a:prstGeom>
          <a:noFill/>
          <a:ln w="38100">
            <a:solidFill>
              <a:srgbClr val="FFC000"/>
            </a:solidFill>
            <a:round/>
            <a:headEnd/>
            <a:tailEnd/>
          </a:ln>
        </p:spPr>
        <p:txBody>
          <a:bodyPr/>
          <a:lstStyle/>
          <a:p>
            <a:endParaRPr lang="zh-CN" altLang="en-US"/>
          </a:p>
        </p:txBody>
      </p:sp>
      <p:sp>
        <p:nvSpPr>
          <p:cNvPr id="34823" name="矩形 14"/>
          <p:cNvSpPr>
            <a:spLocks noChangeArrowheads="1"/>
          </p:cNvSpPr>
          <p:nvPr/>
        </p:nvSpPr>
        <p:spPr bwMode="auto">
          <a:xfrm>
            <a:off x="144015" y="2420888"/>
            <a:ext cx="12146260" cy="3208571"/>
          </a:xfrm>
          <a:prstGeom prst="rect">
            <a:avLst/>
          </a:prstGeom>
          <a:noFill/>
          <a:ln w="9525">
            <a:noFill/>
            <a:miter lim="800000"/>
            <a:headEnd/>
            <a:tailEnd/>
          </a:ln>
        </p:spPr>
        <p:txBody>
          <a:bodyPr wrap="square">
            <a:spAutoFit/>
          </a:bodyPr>
          <a:lstStyle/>
          <a:p>
            <a:pPr>
              <a:lnSpc>
                <a:spcPct val="150000"/>
              </a:lnSpc>
              <a:spcAft>
                <a:spcPts val="1800"/>
              </a:spcAft>
            </a:pPr>
            <a:r>
              <a:rPr lang="zh-CN" altLang="en-US" sz="2700" dirty="0" smtClean="0">
                <a:solidFill>
                  <a:srgbClr val="FF0000"/>
                </a:solidFill>
              </a:rPr>
              <a:t>      “要</a:t>
            </a:r>
            <a:r>
              <a:rPr lang="zh-CN" altLang="zh-CN" sz="2700" dirty="0" smtClean="0">
                <a:solidFill>
                  <a:srgbClr val="FF0000"/>
                </a:solidFill>
              </a:rPr>
              <a:t>加快推进档案信息化建设</a:t>
            </a:r>
            <a:r>
              <a:rPr lang="zh-CN" altLang="en-US" sz="2700" dirty="0" smtClean="0">
                <a:solidFill>
                  <a:srgbClr val="FF0000"/>
                </a:solidFill>
              </a:rPr>
              <a:t>。</a:t>
            </a:r>
            <a:r>
              <a:rPr lang="zh-CN" altLang="zh-CN" sz="2700" dirty="0" smtClean="0">
                <a:solidFill>
                  <a:srgbClr val="FF0000"/>
                </a:solidFill>
              </a:rPr>
              <a:t>积极创造条件，加快实施数字档案馆建设，建成以数字资源为基础、安全管理为保障、远程利用为目标的数字档案馆，实现对全校各部门和相关个人电子文件的归档管理。采取切实措施，确保到“十三五”末，学校档案馆实现全部馆藏档案数字化，并做好与政府信息公开系统的对接，实现资源共享，惠及校内外教职工、在校学生和毕业校友。</a:t>
            </a:r>
            <a:r>
              <a:rPr lang="zh-CN" altLang="en-US" sz="2700" dirty="0" smtClean="0">
                <a:solidFill>
                  <a:srgbClr val="FF0000"/>
                </a:solidFill>
              </a:rPr>
              <a:t>”</a:t>
            </a:r>
            <a:endParaRPr lang="en-US" altLang="zh-CN" sz="2700" dirty="0">
              <a:latin typeface="宋体" pitchFamily="2" charset="-122"/>
            </a:endParaRPr>
          </a:p>
        </p:txBody>
      </p:sp>
      <p:sp>
        <p:nvSpPr>
          <p:cNvPr id="7" name="TextBox 2"/>
          <p:cNvSpPr>
            <a:spLocks noChangeArrowheads="1"/>
          </p:cNvSpPr>
          <p:nvPr/>
        </p:nvSpPr>
        <p:spPr bwMode="auto">
          <a:xfrm>
            <a:off x="2137147" y="395953"/>
            <a:ext cx="8280523" cy="584775"/>
          </a:xfrm>
          <a:prstGeom prst="rect">
            <a:avLst/>
          </a:prstGeom>
          <a:noFill/>
          <a:ln w="9525">
            <a:noFill/>
            <a:miter lim="800000"/>
            <a:headEnd/>
            <a:tailEnd/>
          </a:ln>
        </p:spPr>
        <p:txBody>
          <a:bodyPr wrap="square">
            <a:spAutoFit/>
          </a:bodyPr>
          <a:lstStyle/>
          <a:p>
            <a:pPr eaLnBrk="1" hangingPunct="1">
              <a:defRPr/>
            </a:pPr>
            <a:r>
              <a:rPr lang="zh-CN" altLang="en-US" sz="3200" b="1" kern="2900" spc="500" dirty="0" smtClean="0">
                <a:solidFill>
                  <a:schemeClr val="bg1"/>
                </a:solidFill>
                <a:latin typeface="微软雅黑" pitchFamily="34" charset="-122"/>
                <a:ea typeface="微软雅黑" pitchFamily="34" charset="-122"/>
                <a:sym typeface="微软雅黑" pitchFamily="34" charset="-122"/>
              </a:rPr>
              <a:t>一、安徽大学档案信息化建设的背景</a:t>
            </a:r>
            <a:endParaRPr lang="zh-CN" altLang="en-US" sz="3200" b="1" kern="2900" spc="500" dirty="0">
              <a:solidFill>
                <a:schemeClr val="bg1"/>
              </a:solidFill>
              <a:latin typeface="微软雅黑" pitchFamily="34" charset="-122"/>
              <a:ea typeface="微软雅黑" pitchFamily="34" charset="-122"/>
              <a:sym typeface="Calibri" pitchFamily="34" charset="0"/>
            </a:endParaRPr>
          </a:p>
        </p:txBody>
      </p:sp>
      <p:sp>
        <p:nvSpPr>
          <p:cNvPr id="8" name="矩形 7"/>
          <p:cNvSpPr/>
          <p:nvPr/>
        </p:nvSpPr>
        <p:spPr>
          <a:xfrm>
            <a:off x="-95101" y="1517883"/>
            <a:ext cx="12074252" cy="830997"/>
          </a:xfrm>
          <a:prstGeom prst="rect">
            <a:avLst/>
          </a:prstGeom>
        </p:spPr>
        <p:txBody>
          <a:bodyPr wrap="square">
            <a:spAutoFit/>
          </a:bodyPr>
          <a:lstStyle/>
          <a:p>
            <a:pPr>
              <a:lnSpc>
                <a:spcPct val="150000"/>
              </a:lnSpc>
              <a:spcAft>
                <a:spcPts val="1200"/>
              </a:spcAft>
            </a:pPr>
            <a:r>
              <a:rPr lang="en-US" altLang="zh-CN" sz="3200" b="1" dirty="0" smtClean="0">
                <a:latin typeface="楷体" pitchFamily="49" charset="-122"/>
                <a:ea typeface="楷体" pitchFamily="49" charset="-122"/>
              </a:rPr>
              <a:t>《</a:t>
            </a:r>
            <a:r>
              <a:rPr lang="zh-CN" altLang="en-US" sz="3200" b="1" dirty="0" smtClean="0">
                <a:latin typeface="楷体" pitchFamily="49" charset="-122"/>
                <a:ea typeface="楷体" pitchFamily="49" charset="-122"/>
              </a:rPr>
              <a:t>关于加强和改进新形势下学校档案工作的实施意见</a:t>
            </a:r>
            <a:r>
              <a:rPr lang="en-US" altLang="zh-CN" sz="3200" b="1" dirty="0" smtClean="0">
                <a:latin typeface="楷体" pitchFamily="49" charset="-122"/>
                <a:ea typeface="楷体" pitchFamily="49" charset="-122"/>
              </a:rPr>
              <a:t>》</a:t>
            </a:r>
            <a:r>
              <a:rPr lang="zh-CN" altLang="en-US" sz="3200" b="1" dirty="0" smtClean="0">
                <a:latin typeface="楷体" pitchFamily="49" charset="-122"/>
                <a:ea typeface="楷体" pitchFamily="49" charset="-122"/>
              </a:rPr>
              <a:t>明确要求：</a:t>
            </a:r>
            <a:endParaRPr lang="en-US" altLang="zh-CN" sz="3200" b="1" dirty="0" smtClean="0">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3275</TotalTime>
  <Words>1863</Words>
  <Application>Microsoft Office PowerPoint</Application>
  <PresentationFormat>自定义</PresentationFormat>
  <Paragraphs>156</Paragraphs>
  <Slides>30</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2" baseType="lpstr">
      <vt:lpstr>Office 主题</vt:lpstr>
      <vt:lpstr>Image</vt:lpstr>
      <vt:lpstr>幻灯片 1</vt:lpstr>
      <vt:lpstr>目  录</vt:lpstr>
      <vt:lpstr>一、安徽大学档案信息化建设的背景</vt:lpstr>
      <vt:lpstr>一、安徽大学档案信息化建设的背景</vt:lpstr>
      <vt:lpstr>一、安徽大学档案信息化建设的背景</vt:lpstr>
      <vt:lpstr>一、安徽大学档案信息化建设的背景</vt:lpstr>
      <vt:lpstr>幻灯片 7</vt:lpstr>
      <vt:lpstr>幻灯片 8</vt:lpstr>
      <vt:lpstr>幻灯片 9</vt:lpstr>
      <vt:lpstr>幻灯片 10</vt:lpstr>
      <vt:lpstr>幻灯片 11</vt:lpstr>
      <vt:lpstr>幻灯片 12</vt:lpstr>
      <vt:lpstr>二、安徽大学档案信息化建设的情况</vt:lpstr>
      <vt:lpstr>二、安徽大学档案信息化建设的情况</vt:lpstr>
      <vt:lpstr>幻灯片 15</vt:lpstr>
      <vt:lpstr>幻灯片 16</vt:lpstr>
      <vt:lpstr>二、安徽大学档案信息化建设的情况</vt:lpstr>
      <vt:lpstr>二、安徽大学档案信息化建设的情况</vt:lpstr>
      <vt:lpstr>二、安徽大学档案信息化建设的情况</vt:lpstr>
      <vt:lpstr>幻灯片 20</vt:lpstr>
      <vt:lpstr>二、安徽大学档案信息化建设的情况</vt:lpstr>
      <vt:lpstr>幻灯片 22</vt:lpstr>
      <vt:lpstr>二、安徽大学档案信息化建设的情况</vt:lpstr>
      <vt:lpstr>二、安徽大学档案信息化建设的情况</vt:lpstr>
      <vt:lpstr>二、安徽大学档案信息化建设的情况</vt:lpstr>
      <vt:lpstr>二、安徽大学档案信息化建设的情况</vt:lpstr>
      <vt:lpstr>二、安徽大学档案信息化建设的情况</vt:lpstr>
      <vt:lpstr>幻灯片 28</vt:lpstr>
      <vt:lpstr>三、几点体会</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ahu</dc:creator>
  <cp:lastModifiedBy>aa</cp:lastModifiedBy>
  <cp:revision>419</cp:revision>
  <dcterms:created xsi:type="dcterms:W3CDTF">2013-10-13T14:23:17Z</dcterms:created>
  <dcterms:modified xsi:type="dcterms:W3CDTF">2016-10-29T04:59:33Z</dcterms:modified>
</cp:coreProperties>
</file>