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6"/>
  </p:notesMasterIdLst>
  <p:sldIdLst>
    <p:sldId id="362" r:id="rId5"/>
    <p:sldId id="500" r:id="rId7"/>
    <p:sldId id="364" r:id="rId8"/>
    <p:sldId id="370" r:id="rId9"/>
    <p:sldId id="372" r:id="rId10"/>
    <p:sldId id="661" r:id="rId11"/>
    <p:sldId id="373" r:id="rId12"/>
    <p:sldId id="1003" r:id="rId13"/>
    <p:sldId id="976" r:id="rId14"/>
    <p:sldId id="982" r:id="rId15"/>
    <p:sldId id="977" r:id="rId16"/>
    <p:sldId id="999" r:id="rId17"/>
    <p:sldId id="1001" r:id="rId18"/>
    <p:sldId id="1026" r:id="rId19"/>
    <p:sldId id="883" r:id="rId20"/>
    <p:sldId id="769" r:id="rId21"/>
    <p:sldId id="983" r:id="rId22"/>
    <p:sldId id="984" r:id="rId23"/>
    <p:sldId id="506" r:id="rId24"/>
    <p:sldId id="978" r:id="rId25"/>
    <p:sldId id="607" r:id="rId26"/>
    <p:sldId id="1028" r:id="rId27"/>
    <p:sldId id="1029" r:id="rId28"/>
    <p:sldId id="1027" r:id="rId29"/>
    <p:sldId id="816" r:id="rId30"/>
    <p:sldId id="817" r:id="rId31"/>
    <p:sldId id="1000" r:id="rId32"/>
    <p:sldId id="981" r:id="rId33"/>
    <p:sldId id="979" r:id="rId34"/>
    <p:sldId id="980" r:id="rId35"/>
    <p:sldId id="998" r:id="rId36"/>
    <p:sldId id="812" r:id="rId37"/>
    <p:sldId id="484" r:id="rId38"/>
  </p:sldIdLst>
  <p:sldSz cx="12192000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C00"/>
    <a:srgbClr val="315B2F"/>
    <a:srgbClr val="256624"/>
    <a:srgbClr val="FFCC00"/>
    <a:srgbClr val="7A7362"/>
    <a:srgbClr val="9900FF"/>
    <a:srgbClr val="FFFFFF"/>
    <a:srgbClr val="FFCA21"/>
    <a:srgbClr val="5AAB31"/>
    <a:srgbClr val="006A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85"/>
    <p:restoredTop sz="87972"/>
  </p:normalViewPr>
  <p:slideViewPr>
    <p:cSldViewPr snapToGrid="0" showGuides="1">
      <p:cViewPr varScale="1">
        <p:scale>
          <a:sx n="69" d="100"/>
          <a:sy n="69" d="100"/>
        </p:scale>
        <p:origin x="84" y="318"/>
      </p:cViewPr>
      <p:guideLst>
        <p:guide orient="horz" pos="2484"/>
        <p:guide pos="371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Master" Target="slideMasters/slideMaster3.xml"/><Relationship Id="rId39" Type="http://schemas.openxmlformats.org/officeDocument/2006/relationships/presProps" Target="presProps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749061AB-A26C-470B-AC85-7C54C1F385D3}" type="datetimeFigureOut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26628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629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 indent="0"/>
            <a:r>
              <a:rPr lang="zh-CN" altLang="en-US"/>
              <a:t>第二级</a:t>
            </a:r>
            <a:endParaRPr lang="zh-CN" altLang="en-US"/>
          </a:p>
          <a:p>
            <a:pPr lvl="2" indent="0"/>
            <a:r>
              <a:rPr lang="zh-CN" altLang="en-US"/>
              <a:t>第三级</a:t>
            </a:r>
            <a:endParaRPr lang="zh-CN" altLang="en-US"/>
          </a:p>
          <a:p>
            <a:pPr lvl="3" indent="0"/>
            <a:r>
              <a:rPr lang="zh-CN" altLang="en-US"/>
              <a:t>第四级</a:t>
            </a:r>
            <a:endParaRPr lang="zh-CN" altLang="en-US"/>
          </a:p>
          <a:p>
            <a:pPr lvl="4" indent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smtClean="0"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pPr fontAlgn="base">
              <a:defRPr/>
            </a:pPr>
            <a:fld id="{E9014E29-F8E7-4C52-9839-AD5A1544E5AB}" type="slidenum">
              <a:rPr lang="zh-CN" altLang="en-US" strike="noStrike" noProof="1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latinLnBrk="0" hangingPunct="0">
      <a:lnSpc>
        <a:spcPts val="2260"/>
      </a:lnSpc>
      <a:spcBef>
        <a:spcPts val="0"/>
      </a:spcBef>
      <a:spcAft>
        <a:spcPct val="0"/>
      </a:spcAft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0" hangingPunct="0">
      <a:lnSpc>
        <a:spcPts val="2260"/>
      </a:lnSpc>
      <a:spcBef>
        <a:spcPts val="0"/>
      </a:spcBef>
      <a:spcAft>
        <a:spcPct val="0"/>
      </a:spcAft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0" hangingPunct="0">
      <a:lnSpc>
        <a:spcPts val="2260"/>
      </a:lnSpc>
      <a:spcBef>
        <a:spcPts val="0"/>
      </a:spcBef>
      <a:spcAft>
        <a:spcPct val="0"/>
      </a:spcAft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0" hangingPunct="0">
      <a:lnSpc>
        <a:spcPts val="2260"/>
      </a:lnSpc>
      <a:spcBef>
        <a:spcPts val="0"/>
      </a:spcBef>
      <a:spcAft>
        <a:spcPct val="0"/>
      </a:spcAft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0" hangingPunct="0">
      <a:lnSpc>
        <a:spcPts val="2260"/>
      </a:lnSpc>
      <a:spcBef>
        <a:spcPts val="0"/>
      </a:spcBef>
      <a:spcAft>
        <a:spcPct val="0"/>
      </a:spcAft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072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r>
              <a:rPr lang="zh-CN" altLang="en-US" sz="1800"/>
              <a:t>下面我给大家汇报 一下我校迎接档案工作科学化管理测评的情况</a:t>
            </a:r>
            <a:endParaRPr lang="zh-CN" altLang="en-US" sz="18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65890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r>
              <a:rPr lang="en-US" altLang="zh-CN"/>
              <a:t>2.</a:t>
            </a:r>
            <a:r>
              <a:rPr lang="zh-CN" altLang="en-US"/>
              <a:t>将档案工作纳入学校年度工作综合考核办法中</a:t>
            </a:r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65890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r>
              <a:rPr lang="en-US" altLang="zh-CN"/>
              <a:t>2.</a:t>
            </a:r>
            <a:r>
              <a:rPr lang="zh-CN" altLang="en-US"/>
              <a:t>将档案工作纳入学校年度工作综合考核办法中</a:t>
            </a:r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5058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r>
              <a:rPr lang="zh-CN" altLang="en-US"/>
              <a:t>我汇报的第二部分是档案工作基本情况</a:t>
            </a:r>
            <a:endParaRPr lang="zh-CN" altLang="en-US"/>
          </a:p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710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r>
              <a:rPr lang="zh-CN" altLang="en-US"/>
              <a:t>我校档案机构与学校同步发展，由建校之初单一门类的文书档案室，发展为1989年集中统一管理全校十大门类的综合档案室，2009年成立档案馆，2013年成立档案资料中心，负责管理、运行档案馆、校史馆两馆，</a:t>
            </a:r>
            <a:endParaRPr lang="zh-CN" altLang="en-US"/>
          </a:p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710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r>
              <a:rPr lang="zh-CN" altLang="en-US"/>
              <a:t>我校档案机构与学校同步发展，由建校之初单一门类的文书档案室，发展为1989年集中统一管理全校十大门类的综合档案室，2009年成立档案馆，2013年成立档案资料中心，负责管理、运行档案馆、校史馆两馆，</a:t>
            </a:r>
            <a:endParaRPr lang="zh-CN" altLang="en-US"/>
          </a:p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854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r>
              <a:rPr lang="zh-CN" altLang="en-US"/>
              <a:t>“两学一做”“百十年校庆”“校党代会”“双代会”等学校重大活动，在“小麦中心”、“苹果中心”、“作物生物学实验室”等国家重点项目，</a:t>
            </a:r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6498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r>
              <a:rPr lang="zh-CN" altLang="en-US"/>
              <a:t>二是提前介入，全程参与，对应归档文件进行动态监管，做好重大活动档案的归档工作。在全校性大型会议和活动筹备期间，至少安排一名档案工作人员全程参与，及时督促、指导相关部门档案员做好档案的收集整理工作。加大重大活动、重点工程、重要科研项目档案的归档工作力度，力争做到应归尽归。</a:t>
            </a:r>
            <a:r>
              <a:rPr lang="zh-CN" altLang="en-US">
                <a:sym typeface="等线" panose="02010600030101010101" pitchFamily="2" charset="-122"/>
              </a:rPr>
              <a:t>2014年以来，更加牢固树立“围绕中心服务大局”的观念，紧紧围绕学校党委、行政中心工作，在“迎接教育部本科教学水平评估”、双一流</a:t>
            </a:r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264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r>
              <a:rPr lang="zh-CN" altLang="en-US"/>
              <a:t>三是结合纪念建校110周年，开展档案征集活动，丰富馆藏，征集到了包括我校第一任校长监督王景禧光绪十八年（1892年）的“朝考卷”，滕州农民授予中国工程院院士、齐鲁时代楷模余松烈教授的“金质奖章”等在内的一大批非常珍贵的档案，</a:t>
            </a:r>
            <a:r>
              <a:rPr lang="zh-CN" altLang="en-US">
                <a:sym typeface="+mn-ea"/>
              </a:rPr>
              <a:t>发放捐赠证书</a:t>
            </a:r>
            <a:r>
              <a:rPr lang="en-US" altLang="zh-CN">
                <a:sym typeface="+mn-ea"/>
              </a:rPr>
              <a:t>70</a:t>
            </a:r>
            <a:r>
              <a:rPr lang="zh-CN" altLang="en-US">
                <a:sym typeface="+mn-ea"/>
              </a:rPr>
              <a:t>余份</a:t>
            </a:r>
            <a:endParaRPr lang="zh-CN" altLang="en-US"/>
          </a:p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6738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r>
              <a:rPr lang="zh-CN" altLang="en-US"/>
              <a:t>目前，除老式天平、老式显微镜等难以复制的展品以外，校史馆展品</a:t>
            </a:r>
            <a:r>
              <a:rPr lang="en-US" altLang="zh-CN"/>
              <a:t>70%</a:t>
            </a:r>
            <a:r>
              <a:rPr lang="zh-CN" altLang="en-US"/>
              <a:t>上都完成了原件入库、替换展出复制件的工作，有效地保护了档案原件，充分发挥了档案工作对加强学校历史研究，丰富学校文化底蕴，传承办学传统，弘扬农大精神的作用和价值。</a:t>
            </a:r>
            <a:endParaRPr lang="zh-CN" altLang="en-US"/>
          </a:p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51554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r>
              <a:rPr lang="zh-CN" altLang="en-US"/>
              <a:t>山东省科协同类项目2项，并被省科协评为</a:t>
            </a:r>
            <a:r>
              <a:rPr lang="en-US" altLang="zh-CN"/>
              <a:t>“</a:t>
            </a:r>
            <a:r>
              <a:rPr lang="zh-CN" altLang="en-US"/>
              <a:t>特别贡献奖</a:t>
            </a:r>
            <a:r>
              <a:rPr lang="en-US" altLang="zh-CN"/>
              <a:t>”</a:t>
            </a:r>
            <a:r>
              <a:rPr lang="zh-CN" altLang="en-US"/>
              <a:t>。档案人员参编的国家项目成果《大爱化作田间行</a:t>
            </a:r>
            <a:r>
              <a:rPr lang="en-US" altLang="zh-CN"/>
              <a:t>——</a:t>
            </a:r>
            <a:r>
              <a:rPr lang="zh-CN" altLang="en-US"/>
              <a:t>余松烈传》已出版发行。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8914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r>
              <a:rPr lang="zh-CN" altLang="en-US"/>
              <a:t>学校拥有12个博士后科研流动站，10个一级学科博士点、49个二级学科博士点，99个硕士点，89个本科专业，20个学院，全日制在校本科生、研究生34152人。</a:t>
            </a:r>
            <a:endParaRPr lang="zh-CN" altLang="en-US"/>
          </a:p>
          <a:p>
            <a:pPr lvl="0"/>
            <a:endParaRPr lang="zh-CN" altLang="en-US"/>
          </a:p>
          <a:p>
            <a:pPr lvl="0"/>
            <a:endParaRPr lang="zh-CN" altLang="en-US"/>
          </a:p>
          <a:p>
            <a:pPr lvl="0"/>
            <a:endParaRPr lang="zh-CN" altLang="en-US"/>
          </a:p>
          <a:p>
            <a:pPr lvl="0"/>
            <a:endParaRPr lang="zh-CN" altLang="en-US"/>
          </a:p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51554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r>
              <a:rPr lang="zh-CN" altLang="en-US"/>
              <a:t>山东省科协同类项目2项，并被省科协评为</a:t>
            </a:r>
            <a:r>
              <a:rPr lang="en-US" altLang="zh-CN"/>
              <a:t>“</a:t>
            </a:r>
            <a:r>
              <a:rPr lang="zh-CN" altLang="en-US"/>
              <a:t>特别贡献奖</a:t>
            </a:r>
            <a:r>
              <a:rPr lang="en-US" altLang="zh-CN"/>
              <a:t>”</a:t>
            </a:r>
            <a:r>
              <a:rPr lang="zh-CN" altLang="en-US"/>
              <a:t>。档案人员参编的国家项目成果《大爱化作田间行</a:t>
            </a:r>
            <a:r>
              <a:rPr lang="en-US" altLang="zh-CN"/>
              <a:t>——</a:t>
            </a:r>
            <a:r>
              <a:rPr lang="zh-CN" altLang="en-US"/>
              <a:t>余松烈传》已出版发行。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41314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r>
              <a:rPr lang="zh-CN" altLang="en-US"/>
              <a:t>以馆藏学籍档案为基础，扫描1955至2010年毕业校友学籍表123252页，开发“校友信息查询系统”一套，实现了农大、原水利专科学校、原林业学校共12多万名毕业校友照片与学籍信息任意检索，保护了档案原件，扩大了档案宣传范围；查询自己在校时的旧照片成为校友参观校史馆最感亲切的项目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41314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r>
              <a:rPr lang="zh-CN" altLang="en-US"/>
              <a:t>以馆藏学籍档案为基础，扫描1955至2010年毕业校友学籍表123252页，开发“校友信息查询系统”一套，实现了农大、原水利专科学校、原林业学校共12多万名毕业校友照片与学籍信息任意检索，保护了档案原件，扩大了档案宣传范围；查询自己在校时的旧照片成为校友参观校史馆最感亲切的项目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41314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r>
              <a:rPr lang="zh-CN" altLang="en-US"/>
              <a:t>以馆藏学籍档案为基础，扫描1955至2010年毕业校友学籍表123252页，开发“校友信息查询系统”一套，实现了农大、原水利专科学校、原林业学校共12多万名毕业校友照片与学籍信息任意检索，保护了档案原件，扩大了档案宣传范围；查询自己在校时的旧照片成为校友参观校史馆最感亲切的项目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41314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r>
              <a:rPr lang="zh-CN" altLang="en-US"/>
              <a:t>以馆藏学籍档案为基础，扫描1955至2010年毕业校友学籍表123252页，开发“校友信息查询系统”一套，实现了农大、原水利专科学校、原林业学校共12多万名毕业校友照片与学籍信息任意检索，保护了档案原件，扩大了档案宣传范围；查询自己在校时的旧照片成为校友参观校史馆最感亲切的项目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2902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r>
              <a:rPr lang="zh-CN" altLang="en-US">
                <a:sym typeface="等线" panose="02010600030101010101" pitchFamily="2" charset="-122"/>
              </a:rPr>
              <a:t>网上校史馆同时上线。在宣传档案工作、提高档案意识、加强档案管理和指导等方面，发挥越来越重要的作用。</a:t>
            </a:r>
            <a:endParaRPr lang="zh-CN" altLang="en-US"/>
          </a:p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3312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r>
              <a:rPr lang="zh-CN" altLang="en-US">
                <a:sym typeface="+mn-ea"/>
              </a:rPr>
              <a:t>五，加强档案信息资源的开发利用，不断提升服务质量</a:t>
            </a:r>
            <a:endParaRPr lang="zh-CN" altLang="en-US">
              <a:sym typeface="+mn-ea"/>
            </a:endParaRPr>
          </a:p>
          <a:p>
            <a:pPr lvl="0"/>
            <a:r>
              <a:rPr lang="zh-CN" altLang="en-US">
                <a:sym typeface="+mn-ea"/>
              </a:rPr>
              <a:t>多年来，我校档案馆在建设发展过程中，一直坚持准确定位，立足辅助岗位与服务窗口，以“服务”为主题，紧紧围绕学校的中心工作与重点工作，找准档案工作服务学校建设的切入点、结合点，提高服务质量。充分发挥档案馆“四个基地”的作用，加强档案信息资源的开发利用，先后荣获“山东省档案信息资源开发利用成果”一等奖</a:t>
            </a:r>
            <a:r>
              <a:rPr lang="en-US" altLang="zh-CN">
                <a:sym typeface="+mn-ea"/>
              </a:rPr>
              <a:t>4</a:t>
            </a:r>
            <a:r>
              <a:rPr lang="zh-CN" altLang="en-US">
                <a:sym typeface="+mn-ea"/>
              </a:rPr>
              <a:t>次，二等奖</a:t>
            </a:r>
            <a:r>
              <a:rPr lang="en-US" altLang="zh-CN">
                <a:sym typeface="+mn-ea"/>
              </a:rPr>
              <a:t>2</a:t>
            </a:r>
            <a:r>
              <a:rPr lang="zh-CN" altLang="en-US">
                <a:sym typeface="+mn-ea"/>
              </a:rPr>
              <a:t>次，三等奖</a:t>
            </a:r>
            <a:r>
              <a:rPr lang="en-US" altLang="zh-CN">
                <a:sym typeface="+mn-ea"/>
              </a:rPr>
              <a:t>2</a:t>
            </a:r>
            <a:r>
              <a:rPr lang="zh-CN" altLang="en-US">
                <a:sym typeface="+mn-ea"/>
              </a:rPr>
              <a:t>次，为学校的建设与发展做出了贡献，</a:t>
            </a:r>
            <a:endParaRPr lang="zh-CN" altLang="en-US"/>
          </a:p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5058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r>
              <a:rPr lang="zh-CN" altLang="en-US"/>
              <a:t>我汇报的第二部分是档案工作基本情况</a:t>
            </a:r>
            <a:endParaRPr lang="zh-CN" altLang="en-US"/>
          </a:p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24930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r>
              <a:rPr lang="zh-CN" altLang="en-US"/>
              <a:t>2009年，学校更新档案信息管理系统后，按照《归档文件整理规则》修订了归档办法和流程。2015年，高标准配置了全自动档案密集架，为今后实现RFID管理与精准检索打下了物理基础。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2288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r>
              <a:rPr lang="zh-CN" altLang="en-US"/>
              <a:t>2002年，建立了档案信息主页，率先在省内高校中开展“网上案卷目录开放”服务，将档案信息化建设走在了前头。</a:t>
            </a:r>
            <a:r>
              <a:rPr lang="en-US" altLang="zh-CN"/>
              <a:t>2009</a:t>
            </a:r>
            <a:r>
              <a:rPr lang="zh-CN" altLang="en-US"/>
              <a:t>年、</a:t>
            </a:r>
            <a:r>
              <a:rPr lang="zh-CN" altLang="en-US">
                <a:sym typeface="+mn-ea"/>
              </a:rPr>
              <a:t>2016年，两次改版档案信息网，网站功能更加齐全，内容更加丰富，利用更加方便。</a:t>
            </a:r>
            <a:endParaRPr lang="zh-CN" altLang="en-US"/>
          </a:p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6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r>
              <a:rPr lang="zh-CN" altLang="en-US">
                <a:sym typeface="等线" panose="02010600030101010101" pitchFamily="2" charset="-122"/>
              </a:rPr>
              <a:t>学校现有专任教师2684人，其中院士</a:t>
            </a:r>
            <a:r>
              <a:rPr lang="en-US" altLang="zh-CN">
                <a:sym typeface="等线" panose="02010600030101010101" pitchFamily="2" charset="-122"/>
              </a:rPr>
              <a:t>5</a:t>
            </a:r>
            <a:r>
              <a:rPr lang="zh-CN" altLang="en-US">
                <a:sym typeface="等线" panose="02010600030101010101" pitchFamily="2" charset="-122"/>
              </a:rPr>
              <a:t>人</a:t>
            </a:r>
            <a:endParaRPr lang="zh-CN" altLang="en-US">
              <a:sym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24930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r>
              <a:rPr lang="zh-CN" altLang="en-US"/>
              <a:t>2009年，学校更新档案信息管理系统后，按照《归档文件整理规则》修订了归档办法和流程。2015年，高标准配置了全自动档案密集架，为今后实现RFID管理与精准检索打下了物理基础。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24930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r>
              <a:rPr lang="zh-CN" altLang="en-US"/>
              <a:t>2009年，学校更新档案信息管理系统后，按照《归档文件整理规则》修订了归档办法和流程。2015年，高标准配置了全自动档案密集架，为今后实现RFID管理与精准检索打下了物理基础。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20834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r>
              <a:rPr lang="zh-CN" altLang="en-US"/>
              <a:t>同时配备必要的信息安全设备，建立了信息安全管理制度，采取了信息安全技术策略。实现异地、异机备份，因省档案局后库在泰安本地，我校档案馆与滨州医学院档案馆联合开展数字档案异地备份，同时，在学校备份一体机上进行档案管理系统定期完全备份，全力保障信息系统安全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miter/>
          </a:ln>
        </p:spPr>
      </p:sp>
      <p:sp>
        <p:nvSpPr>
          <p:cNvPr id="169986" name="Notes Placeholder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r>
              <a:rPr lang="zh-CN" altLang="zh-CN"/>
              <a:t>各位专家、各位领导，档案工作科学化管理无止境。本次测评既是对我校档案工作的检查，也是促进我校档案工作上水平、上台阶的重大机遇。下一步，我们一定会在省厅、省局的领导和指导下，以本次测评为契机，撸起袖子加油干，以更加优异的成绩，为实现我校第七次党代会确立的“建设优势突出、特色鲜明、国际知名的高水平大学”奋斗目标作出更大的贡献</a:t>
            </a:r>
            <a:endParaRPr lang="zh-CN" altLang="zh-CN"/>
          </a:p>
          <a:p>
            <a:pPr lvl="0">
              <a:spcBef>
                <a:spcPct val="0"/>
              </a:spcBef>
            </a:pPr>
            <a:endParaRPr lang="zh-CN" altLang="zh-CN"/>
          </a:p>
          <a:p>
            <a:pPr lvl="0">
              <a:spcBef>
                <a:spcPct val="0"/>
              </a:spcBef>
            </a:pPr>
            <a:r>
              <a:rPr lang="zh-CN" altLang="zh-CN"/>
              <a:t>汇报完毕，谢谢！</a:t>
            </a:r>
            <a:endParaRPr lang="zh-CN" altLang="zh-CN"/>
          </a:p>
        </p:txBody>
      </p:sp>
      <p:sp>
        <p:nvSpPr>
          <p:cNvPr id="169987" name="Header Placeholder 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/>
          <a:p>
            <a:pPr lvl="0" indent="0"/>
            <a:endParaRPr lang="zh-CN" altLang="zh-CN" sz="1200">
              <a:latin typeface="Calibri" panose="020F0502020204030204" pitchFamily="34" charset="0"/>
              <a:ea typeface="等线" panose="02010600030101010101" pitchFamily="2" charset="-122"/>
            </a:endParaRPr>
          </a:p>
        </p:txBody>
      </p:sp>
      <p:sp>
        <p:nvSpPr>
          <p:cNvPr id="169988" name="Date Placeholder 4"/>
          <p:cNvSpPr>
            <a:spLocks noGrp="1"/>
          </p:cNvSpPr>
          <p:nvPr>
            <p:ph type="dt" sz="half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lstStyle/>
          <a:p>
            <a:pPr lvl="0" indent="0" algn="r" fontAlgn="base">
              <a:spcBef>
                <a:spcPct val="0"/>
              </a:spcBef>
              <a:spcAft>
                <a:spcPct val="0"/>
              </a:spcAft>
            </a:pPr>
            <a:fld id="{BB962C8B-B14F-4D97-AF65-F5344CB8AC3E}" type="datetime8">
              <a:rPr lang="en-US" altLang="zh-CN" sz="120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sym typeface="Calibri" panose="020F0502020204030204" pitchFamily="34" charset="0"/>
              </a:rPr>
            </a:fld>
            <a:endParaRPr lang="en-US" altLang="zh-CN" sz="1200">
              <a:solidFill>
                <a:srgbClr val="000000"/>
              </a:solidFill>
              <a:latin typeface="Calibri" panose="020F0502020204030204" pitchFamily="34" charset="0"/>
              <a:ea typeface="等线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169989" name="Footer Placeholder 5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61722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/>
            <a:r>
              <a:rPr lang="en-US" altLang="zh-CN" sz="50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sym typeface="Calibri" panose="020F0502020204030204" pitchFamily="34" charset="0"/>
              </a:rPr>
              <a:t>© 2007 Microsoft Corporation</a:t>
            </a:r>
            <a:r>
              <a:rPr lang="zh-CN" altLang="en-US" sz="50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sym typeface="Calibri" panose="020F0502020204030204" pitchFamily="34" charset="0"/>
              </a:rPr>
              <a:t>。 保留所有权利。 </a:t>
            </a:r>
            <a:r>
              <a:rPr lang="en-US" altLang="zh-CN" sz="50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sym typeface="Calibri" panose="020F0502020204030204" pitchFamily="34" charset="0"/>
              </a:rPr>
              <a:t>Microsoft</a:t>
            </a:r>
            <a:r>
              <a:rPr lang="zh-CN" altLang="en-US" sz="50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sym typeface="Calibri" panose="020F0502020204030204" pitchFamily="34" charset="0"/>
              </a:rPr>
              <a:t>、</a:t>
            </a:r>
            <a:r>
              <a:rPr lang="en-US" altLang="zh-CN" sz="50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sym typeface="Calibri" panose="020F0502020204030204" pitchFamily="34" charset="0"/>
              </a:rPr>
              <a:t>Windows</a:t>
            </a:r>
            <a:r>
              <a:rPr lang="zh-CN" altLang="en-US" sz="50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sym typeface="Calibri" panose="020F0502020204030204" pitchFamily="34" charset="0"/>
              </a:rPr>
              <a:t>、</a:t>
            </a:r>
            <a:r>
              <a:rPr lang="en-US" altLang="zh-CN" sz="50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sym typeface="Calibri" panose="020F0502020204030204" pitchFamily="34" charset="0"/>
              </a:rPr>
              <a:t>Windows Vista </a:t>
            </a:r>
            <a:r>
              <a:rPr lang="zh-CN" altLang="en-US" sz="50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sym typeface="Calibri" panose="020F0502020204030204" pitchFamily="34" charset="0"/>
              </a:rPr>
              <a:t>和其他产品名称是 </a:t>
            </a:r>
            <a:r>
              <a:rPr lang="en-US" altLang="zh-CN" sz="50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sym typeface="Calibri" panose="020F0502020204030204" pitchFamily="34" charset="0"/>
              </a:rPr>
              <a:t>Microsoft Corporation </a:t>
            </a:r>
            <a:r>
              <a:rPr lang="zh-CN" altLang="en-US" sz="50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sym typeface="Calibri" panose="020F0502020204030204" pitchFamily="34" charset="0"/>
              </a:rPr>
              <a:t>在美国和</a:t>
            </a:r>
            <a:r>
              <a:rPr lang="en-US" altLang="zh-CN" sz="50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sym typeface="Calibri" panose="020F0502020204030204" pitchFamily="34" charset="0"/>
              </a:rPr>
              <a:t>/</a:t>
            </a:r>
            <a:r>
              <a:rPr lang="zh-CN" altLang="en-US" sz="50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sym typeface="Calibri" panose="020F0502020204030204" pitchFamily="34" charset="0"/>
              </a:rPr>
              <a:t>或其他国家或地区的注册商标和</a:t>
            </a:r>
            <a:r>
              <a:rPr lang="en-US" altLang="zh-CN" sz="50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sym typeface="Calibri" panose="020F0502020204030204" pitchFamily="34" charset="0"/>
              </a:rPr>
              <a:t>/</a:t>
            </a:r>
            <a:r>
              <a:rPr lang="zh-CN" altLang="en-US" sz="50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sym typeface="Calibri" panose="020F0502020204030204" pitchFamily="34" charset="0"/>
              </a:rPr>
              <a:t>或商标。</a:t>
            </a:r>
            <a:endParaRPr lang="zh-CN" altLang="en-US" sz="500">
              <a:solidFill>
                <a:srgbClr val="000000"/>
              </a:solidFill>
              <a:latin typeface="Calibri" panose="020F0502020204030204" pitchFamily="34" charset="0"/>
              <a:ea typeface="等线" panose="02010600030101010101" pitchFamily="2" charset="-122"/>
              <a:sym typeface="Calibri" panose="020F0502020204030204" pitchFamily="34" charset="0"/>
            </a:endParaRPr>
          </a:p>
          <a:p>
            <a:pPr lvl="0" indent="0"/>
            <a:r>
              <a:rPr lang="zh-CN" altLang="en-US" sz="50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sym typeface="Calibri" panose="020F0502020204030204" pitchFamily="34" charset="0"/>
              </a:rPr>
              <a:t>本文中的信息仅供参考，并代表 </a:t>
            </a:r>
            <a:r>
              <a:rPr lang="en-US" altLang="zh-CN" sz="50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sym typeface="Calibri" panose="020F0502020204030204" pitchFamily="34" charset="0"/>
              </a:rPr>
              <a:t>Microsoft Corporation </a:t>
            </a:r>
            <a:r>
              <a:rPr lang="zh-CN" altLang="en-US" sz="50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sym typeface="Calibri" panose="020F0502020204030204" pitchFamily="34" charset="0"/>
              </a:rPr>
              <a:t>截至此演示文稿发布之日的观点。  </a:t>
            </a:r>
            <a:r>
              <a:rPr lang="en-US" altLang="zh-CN" sz="50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sym typeface="Calibri" panose="020F0502020204030204" pitchFamily="34" charset="0"/>
              </a:rPr>
              <a:t>Microsoft </a:t>
            </a:r>
            <a:r>
              <a:rPr lang="zh-CN" altLang="en-US" sz="50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sym typeface="Calibri" panose="020F0502020204030204" pitchFamily="34" charset="0"/>
              </a:rPr>
              <a:t>必须对不断变化的市场条件做出响应，因此不应将本演示文稿视为 </a:t>
            </a:r>
            <a:r>
              <a:rPr lang="en-US" altLang="zh-CN" sz="50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sym typeface="Calibri" panose="020F0502020204030204" pitchFamily="34" charset="0"/>
              </a:rPr>
              <a:t>Microsoft </a:t>
            </a:r>
            <a:r>
              <a:rPr lang="zh-CN" altLang="en-US" sz="50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sym typeface="Calibri" panose="020F0502020204030204" pitchFamily="34" charset="0"/>
              </a:rPr>
              <a:t>方面的承诺，并且 </a:t>
            </a:r>
            <a:r>
              <a:rPr lang="en-US" altLang="zh-CN" sz="50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sym typeface="Calibri" panose="020F0502020204030204" pitchFamily="34" charset="0"/>
              </a:rPr>
              <a:t>Microsoft </a:t>
            </a:r>
            <a:r>
              <a:rPr lang="zh-CN" altLang="en-US" sz="50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sym typeface="Calibri" panose="020F0502020204030204" pitchFamily="34" charset="0"/>
              </a:rPr>
              <a:t>不能保证所提供的任何信息在此演示文稿发布日期之后的准确性。  </a:t>
            </a:r>
            <a:br>
              <a:rPr lang="zh-CN" altLang="en-US" sz="50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sym typeface="Calibri" panose="020F0502020204030204" pitchFamily="34" charset="0"/>
              </a:rPr>
            </a:br>
            <a:r>
              <a:rPr lang="en-US" altLang="zh-CN" sz="50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sym typeface="Calibri" panose="020F0502020204030204" pitchFamily="34" charset="0"/>
              </a:rPr>
              <a:t>Microsoft </a:t>
            </a:r>
            <a:r>
              <a:rPr lang="zh-CN" altLang="en-US" sz="50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sym typeface="Calibri" panose="020F0502020204030204" pitchFamily="34" charset="0"/>
              </a:rPr>
              <a:t>不对此演示文稿中的信息做任何明示、暗示或法定保证。</a:t>
            </a:r>
            <a:endParaRPr lang="zh-CN" altLang="en-US" sz="500">
              <a:solidFill>
                <a:srgbClr val="000000"/>
              </a:solidFill>
              <a:latin typeface="Calibri" panose="020F0502020204030204" pitchFamily="34" charset="0"/>
              <a:ea typeface="等线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169990" name="Slide Number Placeholder 6"/>
          <p:cNvSpPr>
            <a:spLocks noGrp="1"/>
          </p:cNvSpPr>
          <p:nvPr>
            <p:ph type="sldNum" sz="quarter"/>
          </p:nvPr>
        </p:nvSpPr>
        <p:spPr>
          <a:xfrm>
            <a:off x="6172200" y="8685213"/>
            <a:ext cx="684213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en-US" altLang="zh-CN" sz="120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sym typeface="Calibri" panose="020F0502020204030204" pitchFamily="34" charset="0"/>
              </a:rPr>
            </a:fld>
            <a:endParaRPr lang="en-US" altLang="zh-CN" sz="1200">
              <a:solidFill>
                <a:srgbClr val="000000"/>
              </a:solidFill>
              <a:latin typeface="Calibri" panose="020F0502020204030204" pitchFamily="34" charset="0"/>
              <a:ea typeface="等线" panose="02010600030101010101" pitchFamily="2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5058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r>
              <a:rPr lang="zh-CN" altLang="en-US"/>
              <a:t>我汇报的第二部分是档案工作基本情况</a:t>
            </a:r>
            <a:endParaRPr lang="zh-CN" altLang="en-US"/>
          </a:p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710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r>
              <a:rPr lang="zh-CN" altLang="en-US"/>
              <a:t>我校档案机构与学校同步发展，由建校之初单一门类的文书档案室，发展为1989年集中统一管理全校十大门类的综合档案室，2009年成立档案馆，2013年成立档案资料中心，负责管理、运行档案馆、校史馆两馆，</a:t>
            </a:r>
            <a:endParaRPr lang="zh-CN" altLang="en-US"/>
          </a:p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144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r>
              <a:rPr lang="zh-CN" altLang="en-US"/>
              <a:t>多年来，我校充分发挥档案馆作为全校档案信息资源基地、史料基地、校园文化基地、服务育人基地这</a:t>
            </a:r>
            <a:r>
              <a:rPr lang="en-US" altLang="zh-CN">
                <a:sym typeface="+mn-ea"/>
              </a:rPr>
              <a:t>“</a:t>
            </a:r>
            <a:r>
              <a:rPr lang="zh-CN" altLang="en-US">
                <a:sym typeface="+mn-ea"/>
              </a:rPr>
              <a:t>四个基地”</a:t>
            </a:r>
            <a:r>
              <a:rPr lang="zh-CN" altLang="en-US"/>
              <a:t>的作用，坚持以服务促建设，</a:t>
            </a:r>
            <a:r>
              <a:rPr lang="zh-CN" altLang="en-US">
                <a:sym typeface="+mn-ea"/>
              </a:rPr>
              <a:t>积极主动</a:t>
            </a:r>
            <a:r>
              <a:rPr lang="zh-CN" altLang="en-US"/>
              <a:t>围绕学校中心工作与重点工作提供档案信息服务，为学校的建设与发展做出了贡献，受到了上级主管部门和业务指导部门的好评。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3250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r>
              <a:rPr lang="zh-CN" altLang="en-US"/>
              <a:t>我校档案馆为山东省特级档案馆，</a:t>
            </a:r>
            <a:r>
              <a:rPr lang="zh-CN" altLang="en-US">
                <a:sym typeface="+mn-ea"/>
              </a:rPr>
              <a:t>现有馆舍面积1351平方米</a:t>
            </a:r>
            <a:r>
              <a:rPr lang="zh-CN" altLang="en-US"/>
              <a:t>，</a:t>
            </a: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3250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r>
              <a:rPr lang="zh-CN" altLang="en-US"/>
              <a:t>我校档案馆为山东省特级档案馆，</a:t>
            </a:r>
            <a:r>
              <a:rPr lang="zh-CN" altLang="en-US">
                <a:sym typeface="+mn-ea"/>
              </a:rPr>
              <a:t>现有馆舍面积1351平方米</a:t>
            </a:r>
            <a:r>
              <a:rPr lang="zh-CN" altLang="en-US"/>
              <a:t>，</a:t>
            </a:r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65890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r>
              <a:rPr lang="en-US" altLang="zh-CN"/>
              <a:t>2.</a:t>
            </a:r>
            <a:r>
              <a:rPr lang="zh-CN" altLang="en-US"/>
              <a:t>将档案工作纳入学校年度工作综合考核办法中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 rotWithShape="0">
          <a:gsLst>
            <a:gs pos="0">
              <a:srgbClr val="F7FAFD">
                <a:alpha val="100000"/>
              </a:srgbClr>
            </a:gs>
            <a:gs pos="74001">
              <a:srgbClr val="B5D2EC">
                <a:alpha val="100000"/>
              </a:srgbClr>
            </a:gs>
            <a:gs pos="83000">
              <a:srgbClr val="B5D2EC">
                <a:alpha val="100000"/>
              </a:srgbClr>
            </a:gs>
            <a:gs pos="100000">
              <a:srgbClr val="CEE1F2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/>
              <a:t>单击以编辑母版副标题样式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1E0DA317-48DC-4CB8-8532-97BA744A8A51}" type="datetimeFigureOut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mtClean="0"/>
            </a:lvl1pPr>
          </a:lstStyle>
          <a:p>
            <a:pPr fontAlgn="base">
              <a:defRPr/>
            </a:pPr>
            <a:fld id="{4D756BB3-6DA3-4DE6-8FDD-712E98F7C6AD}" type="slidenum">
              <a:rPr lang="zh-CN" altLang="en-US" strike="noStrike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gradFill rotWithShape="0">
          <a:gsLst>
            <a:gs pos="0">
              <a:srgbClr val="F7FAFD">
                <a:alpha val="100000"/>
              </a:srgbClr>
            </a:gs>
            <a:gs pos="74001">
              <a:srgbClr val="B5D2EC">
                <a:alpha val="100000"/>
              </a:srgbClr>
            </a:gs>
            <a:gs pos="83000">
              <a:srgbClr val="B5D2EC">
                <a:alpha val="100000"/>
              </a:srgbClr>
            </a:gs>
            <a:gs pos="100000">
              <a:srgbClr val="CEE1F2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80BED989-F680-4821-8987-0BA72EC71936}" type="datetimeFigureOut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mtClean="0"/>
            </a:lvl1pPr>
          </a:lstStyle>
          <a:p>
            <a:pPr fontAlgn="base">
              <a:defRPr/>
            </a:pPr>
            <a:fld id="{8C31CB26-077E-40D6-8724-F686564A63F0}" type="slidenum">
              <a:rPr lang="zh-CN" altLang="en-US" strike="noStrike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gradFill rotWithShape="0">
          <a:gsLst>
            <a:gs pos="0">
              <a:srgbClr val="F7FAFD">
                <a:alpha val="100000"/>
              </a:srgbClr>
            </a:gs>
            <a:gs pos="74001">
              <a:srgbClr val="B5D2EC">
                <a:alpha val="100000"/>
              </a:srgbClr>
            </a:gs>
            <a:gs pos="83000">
              <a:srgbClr val="B5D2EC">
                <a:alpha val="100000"/>
              </a:srgbClr>
            </a:gs>
            <a:gs pos="100000">
              <a:srgbClr val="CEE1F2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1665954B-EEA8-4459-B839-5A3E682AABC7}" type="datetimeFigureOut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mtClean="0"/>
            </a:lvl1pPr>
          </a:lstStyle>
          <a:p>
            <a:pPr fontAlgn="base">
              <a:defRPr/>
            </a:pPr>
            <a:fld id="{601F6756-0F50-4D5E-9985-56A7414565C0}" type="slidenum">
              <a:rPr lang="zh-CN" altLang="en-US" strike="noStrike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defRPr/>
            </a:pPr>
            <a:fld id="{747D46EA-25E2-4EDC-BC18-763AC9C92A1F}" type="datetimeFigureOut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defRPr/>
            </a:pPr>
            <a:fld id="{019D69A4-879D-458A-BE22-4D223B2EEE8A}" type="slidenum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defRPr/>
            </a:pPr>
            <a:fld id="{747D46EA-25E2-4EDC-BC18-763AC9C92A1F}" type="datetimeFigureOut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defRPr/>
            </a:pPr>
            <a:fld id="{019D69A4-879D-458A-BE22-4D223B2EEE8A}" type="slidenum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defRPr/>
            </a:pPr>
            <a:fld id="{747D46EA-25E2-4EDC-BC18-763AC9C92A1F}" type="datetimeFigureOut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defRPr/>
            </a:pPr>
            <a:fld id="{019D69A4-879D-458A-BE22-4D223B2EEE8A}" type="slidenum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defRPr/>
            </a:pPr>
            <a:fld id="{747D46EA-25E2-4EDC-BC18-763AC9C92A1F}" type="datetimeFigureOut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defRPr/>
            </a:pPr>
            <a:fld id="{019D69A4-879D-458A-BE22-4D223B2EEE8A}" type="slidenum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defRPr/>
            </a:pPr>
            <a:fld id="{747D46EA-25E2-4EDC-BC18-763AC9C92A1F}" type="datetimeFigureOut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defRPr/>
            </a:pPr>
            <a:fld id="{019D69A4-879D-458A-BE22-4D223B2EEE8A}" type="slidenum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defRPr/>
            </a:pPr>
            <a:fld id="{747D46EA-25E2-4EDC-BC18-763AC9C92A1F}" type="datetimeFigureOut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defRPr/>
            </a:pPr>
            <a:fld id="{019D69A4-879D-458A-BE22-4D223B2EEE8A}" type="slidenum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defRPr/>
            </a:pPr>
            <a:fld id="{747D46EA-25E2-4EDC-BC18-763AC9C92A1F}" type="datetimeFigureOut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defRPr/>
            </a:pPr>
            <a:fld id="{019D69A4-879D-458A-BE22-4D223B2EEE8A}" type="slidenum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defRPr/>
            </a:pPr>
            <a:fld id="{747D46EA-25E2-4EDC-BC18-763AC9C92A1F}" type="datetimeFigureOut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defRPr/>
            </a:pPr>
            <a:fld id="{019D69A4-879D-458A-BE22-4D223B2EEE8A}" type="slidenum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 rotWithShape="0">
          <a:gsLst>
            <a:gs pos="0">
              <a:srgbClr val="F7FAFD">
                <a:alpha val="100000"/>
              </a:srgbClr>
            </a:gs>
            <a:gs pos="74001">
              <a:srgbClr val="B5D2EC">
                <a:alpha val="100000"/>
              </a:srgbClr>
            </a:gs>
            <a:gs pos="83000">
              <a:srgbClr val="B5D2EC">
                <a:alpha val="100000"/>
              </a:srgbClr>
            </a:gs>
            <a:gs pos="100000">
              <a:srgbClr val="CEE1F2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1BA88629-45A9-4A4C-A723-A269B6AB9A9D}" type="datetimeFigureOut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mtClean="0"/>
            </a:lvl1pPr>
          </a:lstStyle>
          <a:p>
            <a:pPr fontAlgn="base">
              <a:defRPr/>
            </a:pPr>
            <a:fld id="{D7E1A7FB-4086-437B-9F57-485AC25549F2}" type="slidenum">
              <a:rPr lang="zh-CN" altLang="en-US" strike="noStrike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 fontAlgn="base"/>
            <a:endParaRPr lang="zh-CN" altLang="en-US" strike="noStrike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defRPr/>
            </a:pPr>
            <a:fld id="{747D46EA-25E2-4EDC-BC18-763AC9C92A1F}" type="datetimeFigureOut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defRPr/>
            </a:pPr>
            <a:fld id="{019D69A4-879D-458A-BE22-4D223B2EEE8A}" type="slidenum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defRPr/>
            </a:pPr>
            <a:fld id="{747D46EA-25E2-4EDC-BC18-763AC9C92A1F}" type="datetimeFigureOut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defRPr/>
            </a:pPr>
            <a:fld id="{019D69A4-879D-458A-BE22-4D223B2EEE8A}" type="slidenum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defRPr/>
            </a:pPr>
            <a:fld id="{747D46EA-25E2-4EDC-BC18-763AC9C92A1F}" type="datetimeFigureOut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defRPr/>
            </a:pPr>
            <a:fld id="{019D69A4-879D-458A-BE22-4D223B2EEE8A}" type="slidenum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 rotWithShape="0">
          <a:gsLst>
            <a:gs pos="0">
              <a:srgbClr val="F7FAFD">
                <a:alpha val="100000"/>
              </a:srgbClr>
            </a:gs>
            <a:gs pos="74001">
              <a:srgbClr val="B5D2EC">
                <a:alpha val="100000"/>
              </a:srgbClr>
            </a:gs>
            <a:gs pos="83000">
              <a:srgbClr val="B5D2EC">
                <a:alpha val="100000"/>
              </a:srgbClr>
            </a:gs>
            <a:gs pos="100000">
              <a:srgbClr val="CEE1F2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/>
              <a:t>单击以编辑母版副标题样式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1E0DA317-48DC-4CB8-8532-97BA744A8A51}" type="datetimeFigureOut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mtClean="0"/>
            </a:lvl1pPr>
          </a:lstStyle>
          <a:p>
            <a:pPr fontAlgn="base">
              <a:defRPr/>
            </a:pPr>
            <a:fld id="{4D756BB3-6DA3-4DE6-8FDD-712E98F7C6AD}" type="slidenum">
              <a:rPr lang="zh-CN" altLang="en-US" strike="noStrike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 rotWithShape="0">
          <a:gsLst>
            <a:gs pos="0">
              <a:srgbClr val="F7FAFD">
                <a:alpha val="100000"/>
              </a:srgbClr>
            </a:gs>
            <a:gs pos="74001">
              <a:srgbClr val="B5D2EC">
                <a:alpha val="100000"/>
              </a:srgbClr>
            </a:gs>
            <a:gs pos="83000">
              <a:srgbClr val="B5D2EC">
                <a:alpha val="100000"/>
              </a:srgbClr>
            </a:gs>
            <a:gs pos="100000">
              <a:srgbClr val="CEE1F2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1BA88629-45A9-4A4C-A723-A269B6AB9A9D}" type="datetimeFigureOut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mtClean="0"/>
            </a:lvl1pPr>
          </a:lstStyle>
          <a:p>
            <a:pPr fontAlgn="base">
              <a:defRPr/>
            </a:pPr>
            <a:fld id="{D7E1A7FB-4086-437B-9F57-485AC25549F2}" type="slidenum">
              <a:rPr lang="zh-CN" altLang="en-US" strike="noStrike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gradFill rotWithShape="0">
          <a:gsLst>
            <a:gs pos="0">
              <a:srgbClr val="F7FAFD">
                <a:alpha val="100000"/>
              </a:srgbClr>
            </a:gs>
            <a:gs pos="74001">
              <a:srgbClr val="B5D2EC">
                <a:alpha val="100000"/>
              </a:srgbClr>
            </a:gs>
            <a:gs pos="83000">
              <a:srgbClr val="B5D2EC">
                <a:alpha val="100000"/>
              </a:srgbClr>
            </a:gs>
            <a:gs pos="100000">
              <a:srgbClr val="CEE1F2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1D69ECF6-5D78-42A0-A378-1634AD0D2E97}" type="datetimeFigureOut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mtClean="0"/>
            </a:lvl1pPr>
          </a:lstStyle>
          <a:p>
            <a:pPr fontAlgn="base">
              <a:defRPr/>
            </a:pPr>
            <a:fld id="{A0FFB34F-8E5C-4A94-AA61-EBC490A00BBC}" type="slidenum">
              <a:rPr lang="zh-CN" altLang="en-US" strike="noStrike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gradFill rotWithShape="0">
          <a:gsLst>
            <a:gs pos="0">
              <a:srgbClr val="F7FAFD">
                <a:alpha val="100000"/>
              </a:srgbClr>
            </a:gs>
            <a:gs pos="74001">
              <a:srgbClr val="B5D2EC">
                <a:alpha val="100000"/>
              </a:srgbClr>
            </a:gs>
            <a:gs pos="83000">
              <a:srgbClr val="B5D2EC">
                <a:alpha val="100000"/>
              </a:srgbClr>
            </a:gs>
            <a:gs pos="100000">
              <a:srgbClr val="CEE1F2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6D411FD7-308B-41F1-9C9A-E312B49C2E33}" type="datetimeFigureOut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mtClean="0"/>
            </a:lvl1pPr>
          </a:lstStyle>
          <a:p>
            <a:pPr fontAlgn="base">
              <a:defRPr/>
            </a:pPr>
            <a:fld id="{D6100F32-87B3-46AC-847E-D05A0DB35AA9}" type="slidenum">
              <a:rPr lang="zh-CN" altLang="en-US" strike="noStrike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gradFill rotWithShape="0">
          <a:gsLst>
            <a:gs pos="0">
              <a:srgbClr val="F7FAFD">
                <a:alpha val="100000"/>
              </a:srgbClr>
            </a:gs>
            <a:gs pos="74001">
              <a:srgbClr val="B5D2EC">
                <a:alpha val="100000"/>
              </a:srgbClr>
            </a:gs>
            <a:gs pos="83000">
              <a:srgbClr val="B5D2EC">
                <a:alpha val="100000"/>
              </a:srgbClr>
            </a:gs>
            <a:gs pos="100000">
              <a:srgbClr val="CEE1F2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D3FEA013-4FD9-4D43-A998-0118A3E27C07}" type="datetimeFigureOut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mtClean="0"/>
            </a:lvl1pPr>
          </a:lstStyle>
          <a:p>
            <a:pPr fontAlgn="base">
              <a:defRPr/>
            </a:pPr>
            <a:fld id="{154019E8-621B-4E14-AA56-4C2C3E7C1EFF}" type="slidenum">
              <a:rPr lang="zh-CN" altLang="en-US" strike="noStrike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gradFill rotWithShape="0">
          <a:gsLst>
            <a:gs pos="0">
              <a:srgbClr val="F7FAFD">
                <a:alpha val="100000"/>
              </a:srgbClr>
            </a:gs>
            <a:gs pos="74001">
              <a:srgbClr val="B5D2EC">
                <a:alpha val="100000"/>
              </a:srgbClr>
            </a:gs>
            <a:gs pos="83000">
              <a:srgbClr val="B5D2EC">
                <a:alpha val="100000"/>
              </a:srgbClr>
            </a:gs>
            <a:gs pos="100000">
              <a:srgbClr val="CEE1F2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387D6481-1569-4E27-A731-A4128EA90D87}" type="datetimeFigureOut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mtClean="0"/>
            </a:lvl1pPr>
          </a:lstStyle>
          <a:p>
            <a:pPr fontAlgn="base">
              <a:defRPr/>
            </a:pPr>
            <a:fld id="{A8CA33AF-AF11-45F4-B12F-DF301D0ED7AF}" type="slidenum">
              <a:rPr lang="zh-CN" altLang="en-US" strike="noStrike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rotWithShape="0">
          <a:gsLst>
            <a:gs pos="0">
              <a:srgbClr val="F7FAFD">
                <a:alpha val="100000"/>
              </a:srgbClr>
            </a:gs>
            <a:gs pos="74001">
              <a:srgbClr val="B5D2EC">
                <a:alpha val="100000"/>
              </a:srgbClr>
            </a:gs>
            <a:gs pos="83000">
              <a:srgbClr val="B5D2EC">
                <a:alpha val="100000"/>
              </a:srgbClr>
            </a:gs>
            <a:gs pos="100000">
              <a:srgbClr val="CEE1F2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B8897DDE-6CBD-4FBD-8A49-E4745CABDE46}" type="datetimeFigureOut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mtClean="0"/>
            </a:lvl1pPr>
          </a:lstStyle>
          <a:p>
            <a:pPr fontAlgn="base">
              <a:defRPr/>
            </a:pPr>
            <a:fld id="{DF97CF00-82FE-4C85-9A4D-C90BF0B8A9CA}" type="slidenum">
              <a:rPr lang="zh-CN" altLang="en-US" strike="noStrike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gradFill rotWithShape="0">
          <a:gsLst>
            <a:gs pos="0">
              <a:srgbClr val="F7FAFD">
                <a:alpha val="100000"/>
              </a:srgbClr>
            </a:gs>
            <a:gs pos="74001">
              <a:srgbClr val="B5D2EC">
                <a:alpha val="100000"/>
              </a:srgbClr>
            </a:gs>
            <a:gs pos="83000">
              <a:srgbClr val="B5D2EC">
                <a:alpha val="100000"/>
              </a:srgbClr>
            </a:gs>
            <a:gs pos="100000">
              <a:srgbClr val="CEE1F2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1D69ECF6-5D78-42A0-A378-1634AD0D2E97}" type="datetimeFigureOut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mtClean="0"/>
            </a:lvl1pPr>
          </a:lstStyle>
          <a:p>
            <a:pPr fontAlgn="base">
              <a:defRPr/>
            </a:pPr>
            <a:fld id="{A0FFB34F-8E5C-4A94-AA61-EBC490A00BBC}" type="slidenum">
              <a:rPr lang="zh-CN" altLang="en-US" strike="noStrike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gradFill rotWithShape="0">
          <a:gsLst>
            <a:gs pos="0">
              <a:srgbClr val="F7FAFD">
                <a:alpha val="100000"/>
              </a:srgbClr>
            </a:gs>
            <a:gs pos="74001">
              <a:srgbClr val="B5D2EC">
                <a:alpha val="100000"/>
              </a:srgbClr>
            </a:gs>
            <a:gs pos="83000">
              <a:srgbClr val="B5D2EC">
                <a:alpha val="100000"/>
              </a:srgbClr>
            </a:gs>
            <a:gs pos="100000">
              <a:srgbClr val="CEE1F2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CB62F3D2-BBE9-4D01-A833-AD43207B532E}" type="datetimeFigureOut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mtClean="0"/>
            </a:lvl1pPr>
          </a:lstStyle>
          <a:p>
            <a:pPr fontAlgn="base">
              <a:defRPr/>
            </a:pPr>
            <a:fld id="{D77D0907-E415-473E-9329-26CC5AC83228}" type="slidenum">
              <a:rPr lang="zh-CN" altLang="en-US" strike="noStrike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gradFill rotWithShape="0">
          <a:gsLst>
            <a:gs pos="0">
              <a:srgbClr val="F7FAFD">
                <a:alpha val="100000"/>
              </a:srgbClr>
            </a:gs>
            <a:gs pos="74001">
              <a:srgbClr val="B5D2EC">
                <a:alpha val="100000"/>
              </a:srgbClr>
            </a:gs>
            <a:gs pos="83000">
              <a:srgbClr val="B5D2EC">
                <a:alpha val="100000"/>
              </a:srgbClr>
            </a:gs>
            <a:gs pos="100000">
              <a:srgbClr val="CEE1F2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 fontAlgn="base"/>
            <a:endParaRPr lang="zh-CN" altLang="en-US" strike="noStrike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004975ED-6F40-47BD-B478-925E60048268}" type="datetimeFigureOut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mtClean="0"/>
            </a:lvl1pPr>
          </a:lstStyle>
          <a:p>
            <a:pPr fontAlgn="base">
              <a:defRPr/>
            </a:pPr>
            <a:fld id="{9CAAAAB4-F317-4F05-983C-34CB7D019863}" type="slidenum">
              <a:rPr lang="zh-CN" altLang="en-US" strike="noStrike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gradFill rotWithShape="0">
          <a:gsLst>
            <a:gs pos="0">
              <a:srgbClr val="F7FAFD">
                <a:alpha val="100000"/>
              </a:srgbClr>
            </a:gs>
            <a:gs pos="74001">
              <a:srgbClr val="B5D2EC">
                <a:alpha val="100000"/>
              </a:srgbClr>
            </a:gs>
            <a:gs pos="83000">
              <a:srgbClr val="B5D2EC">
                <a:alpha val="100000"/>
              </a:srgbClr>
            </a:gs>
            <a:gs pos="100000">
              <a:srgbClr val="CEE1F2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80BED989-F680-4821-8987-0BA72EC71936}" type="datetimeFigureOut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mtClean="0"/>
            </a:lvl1pPr>
          </a:lstStyle>
          <a:p>
            <a:pPr fontAlgn="base">
              <a:defRPr/>
            </a:pPr>
            <a:fld id="{8C31CB26-077E-40D6-8724-F686564A63F0}" type="slidenum">
              <a:rPr lang="zh-CN" altLang="en-US" strike="noStrike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gradFill rotWithShape="0">
          <a:gsLst>
            <a:gs pos="0">
              <a:srgbClr val="F7FAFD">
                <a:alpha val="100000"/>
              </a:srgbClr>
            </a:gs>
            <a:gs pos="74001">
              <a:srgbClr val="B5D2EC">
                <a:alpha val="100000"/>
              </a:srgbClr>
            </a:gs>
            <a:gs pos="83000">
              <a:srgbClr val="B5D2EC">
                <a:alpha val="100000"/>
              </a:srgbClr>
            </a:gs>
            <a:gs pos="100000">
              <a:srgbClr val="CEE1F2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1665954B-EEA8-4459-B839-5A3E682AABC7}" type="datetimeFigureOut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mtClean="0"/>
            </a:lvl1pPr>
          </a:lstStyle>
          <a:p>
            <a:pPr fontAlgn="base">
              <a:defRPr/>
            </a:pPr>
            <a:fld id="{601F6756-0F50-4D5E-9985-56A7414565C0}" type="slidenum">
              <a:rPr lang="zh-CN" altLang="en-US" strike="noStrike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gradFill rotWithShape="0">
          <a:gsLst>
            <a:gs pos="0">
              <a:srgbClr val="F7FAFD">
                <a:alpha val="100000"/>
              </a:srgbClr>
            </a:gs>
            <a:gs pos="74001">
              <a:srgbClr val="B5D2EC">
                <a:alpha val="100000"/>
              </a:srgbClr>
            </a:gs>
            <a:gs pos="83000">
              <a:srgbClr val="B5D2EC">
                <a:alpha val="100000"/>
              </a:srgbClr>
            </a:gs>
            <a:gs pos="100000">
              <a:srgbClr val="CEE1F2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6D411FD7-308B-41F1-9C9A-E312B49C2E33}" type="datetimeFigureOut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mtClean="0"/>
            </a:lvl1pPr>
          </a:lstStyle>
          <a:p>
            <a:pPr fontAlgn="base">
              <a:defRPr/>
            </a:pPr>
            <a:fld id="{D6100F32-87B3-46AC-847E-D05A0DB35AA9}" type="slidenum">
              <a:rPr lang="zh-CN" altLang="en-US" strike="noStrike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gradFill rotWithShape="0">
          <a:gsLst>
            <a:gs pos="0">
              <a:srgbClr val="F7FAFD">
                <a:alpha val="100000"/>
              </a:srgbClr>
            </a:gs>
            <a:gs pos="74001">
              <a:srgbClr val="B5D2EC">
                <a:alpha val="100000"/>
              </a:srgbClr>
            </a:gs>
            <a:gs pos="83000">
              <a:srgbClr val="B5D2EC">
                <a:alpha val="100000"/>
              </a:srgbClr>
            </a:gs>
            <a:gs pos="100000">
              <a:srgbClr val="CEE1F2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D3FEA013-4FD9-4D43-A998-0118A3E27C07}" type="datetimeFigureOut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mtClean="0"/>
            </a:lvl1pPr>
          </a:lstStyle>
          <a:p>
            <a:pPr fontAlgn="base">
              <a:defRPr/>
            </a:pPr>
            <a:fld id="{154019E8-621B-4E14-AA56-4C2C3E7C1EFF}" type="slidenum">
              <a:rPr lang="zh-CN" altLang="en-US" strike="noStrike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gradFill rotWithShape="0">
          <a:gsLst>
            <a:gs pos="0">
              <a:srgbClr val="F7FAFD">
                <a:alpha val="100000"/>
              </a:srgbClr>
            </a:gs>
            <a:gs pos="74001">
              <a:srgbClr val="B5D2EC">
                <a:alpha val="100000"/>
              </a:srgbClr>
            </a:gs>
            <a:gs pos="83000">
              <a:srgbClr val="B5D2EC">
                <a:alpha val="100000"/>
              </a:srgbClr>
            </a:gs>
            <a:gs pos="100000">
              <a:srgbClr val="CEE1F2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387D6481-1569-4E27-A731-A4128EA90D87}" type="datetimeFigureOut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mtClean="0"/>
            </a:lvl1pPr>
          </a:lstStyle>
          <a:p>
            <a:pPr fontAlgn="base">
              <a:defRPr/>
            </a:pPr>
            <a:fld id="{A8CA33AF-AF11-45F4-B12F-DF301D0ED7AF}" type="slidenum">
              <a:rPr lang="zh-CN" altLang="en-US" strike="noStrike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rotWithShape="0">
          <a:gsLst>
            <a:gs pos="0">
              <a:srgbClr val="F7FAFD">
                <a:alpha val="100000"/>
              </a:srgbClr>
            </a:gs>
            <a:gs pos="74001">
              <a:srgbClr val="B5D2EC">
                <a:alpha val="100000"/>
              </a:srgbClr>
            </a:gs>
            <a:gs pos="83000">
              <a:srgbClr val="B5D2EC">
                <a:alpha val="100000"/>
              </a:srgbClr>
            </a:gs>
            <a:gs pos="100000">
              <a:srgbClr val="CEE1F2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B8897DDE-6CBD-4FBD-8A49-E4745CABDE46}" type="datetimeFigureOut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mtClean="0"/>
            </a:lvl1pPr>
          </a:lstStyle>
          <a:p>
            <a:pPr fontAlgn="base">
              <a:defRPr/>
            </a:pPr>
            <a:fld id="{DF97CF00-82FE-4C85-9A4D-C90BF0B8A9CA}" type="slidenum">
              <a:rPr lang="zh-CN" altLang="en-US" strike="noStrike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gradFill rotWithShape="0">
          <a:gsLst>
            <a:gs pos="0">
              <a:srgbClr val="F7FAFD">
                <a:alpha val="100000"/>
              </a:srgbClr>
            </a:gs>
            <a:gs pos="74001">
              <a:srgbClr val="B5D2EC">
                <a:alpha val="100000"/>
              </a:srgbClr>
            </a:gs>
            <a:gs pos="83000">
              <a:srgbClr val="B5D2EC">
                <a:alpha val="100000"/>
              </a:srgbClr>
            </a:gs>
            <a:gs pos="100000">
              <a:srgbClr val="CEE1F2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CB62F3D2-BBE9-4D01-A833-AD43207B532E}" type="datetimeFigureOut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mtClean="0"/>
            </a:lvl1pPr>
          </a:lstStyle>
          <a:p>
            <a:pPr fontAlgn="base">
              <a:defRPr/>
            </a:pPr>
            <a:fld id="{D77D0907-E415-473E-9329-26CC5AC83228}" type="slidenum">
              <a:rPr lang="zh-CN" altLang="en-US" strike="noStrike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gradFill rotWithShape="0">
          <a:gsLst>
            <a:gs pos="0">
              <a:srgbClr val="F7FAFD">
                <a:alpha val="100000"/>
              </a:srgbClr>
            </a:gs>
            <a:gs pos="74001">
              <a:srgbClr val="B5D2EC">
                <a:alpha val="100000"/>
              </a:srgbClr>
            </a:gs>
            <a:gs pos="83000">
              <a:srgbClr val="B5D2EC">
                <a:alpha val="100000"/>
              </a:srgbClr>
            </a:gs>
            <a:gs pos="100000">
              <a:srgbClr val="CEE1F2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 fontAlgn="base"/>
            <a:endParaRPr lang="zh-CN" altLang="en-US" strike="noStrike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004975ED-6F40-47BD-B478-925E60048268}" type="datetimeFigureOut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mtClean="0"/>
            </a:lvl1pPr>
          </a:lstStyle>
          <a:p>
            <a:pPr fontAlgn="base">
              <a:defRPr/>
            </a:pPr>
            <a:fld id="{9CAAAAB4-F317-4F05-983C-34CB7D019863}" type="slidenum">
              <a:rPr lang="zh-CN" altLang="en-US" strike="noStrike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7FAFD">
                <a:alpha val="100000"/>
              </a:srgbClr>
            </a:gs>
            <a:gs pos="74001">
              <a:srgbClr val="B5D2EC">
                <a:alpha val="100000"/>
              </a:srgbClr>
            </a:gs>
            <a:gs pos="83000">
              <a:srgbClr val="B5D2EC">
                <a:alpha val="100000"/>
              </a:srgbClr>
            </a:gs>
            <a:gs pos="100000">
              <a:srgbClr val="CEE1F2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 userDrawn="1"/>
        </p:nvSpPr>
        <p:spPr>
          <a:xfrm flipH="1">
            <a:off x="5411788" y="-1219200"/>
            <a:ext cx="681038" cy="682625"/>
          </a:xfrm>
          <a:prstGeom prst="ellipse">
            <a:avLst/>
          </a:prstGeom>
          <a:solidFill>
            <a:srgbClr val="5AAB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/>
          </a:p>
        </p:txBody>
      </p:sp>
      <p:sp>
        <p:nvSpPr>
          <p:cNvPr id="8" name="椭圆 7"/>
          <p:cNvSpPr/>
          <p:nvPr userDrawn="1"/>
        </p:nvSpPr>
        <p:spPr>
          <a:xfrm flipH="1">
            <a:off x="6354763" y="-1219200"/>
            <a:ext cx="682625" cy="682625"/>
          </a:xfrm>
          <a:prstGeom prst="ellipse">
            <a:avLst/>
          </a:prstGeom>
          <a:solidFill>
            <a:srgbClr val="315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>
                <a:alpha val="100000"/>
              </a:srgbClr>
            </a:gs>
            <a:gs pos="74001">
              <a:srgbClr val="B0C6E1">
                <a:alpha val="100000"/>
              </a:srgbClr>
            </a:gs>
            <a:gs pos="83000">
              <a:srgbClr val="B0C6E1">
                <a:alpha val="100000"/>
              </a:srgbClr>
            </a:gs>
            <a:gs pos="100000">
              <a:srgbClr val="CAD9EB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文本占位符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/>
          <a:p>
            <a:pPr lvl="0" indent="-34290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747D46EA-25E2-4EDC-BC18-763AC9C92A1F}" type="datetimeFigureOut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019D69A4-879D-458A-BE22-4D223B2EEE8A}" type="slidenum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7FAFD">
                <a:alpha val="100000"/>
              </a:srgbClr>
            </a:gs>
            <a:gs pos="74001">
              <a:srgbClr val="B5D2EC">
                <a:alpha val="100000"/>
              </a:srgbClr>
            </a:gs>
            <a:gs pos="83000">
              <a:srgbClr val="B5D2EC">
                <a:alpha val="100000"/>
              </a:srgbClr>
            </a:gs>
            <a:gs pos="100000">
              <a:srgbClr val="CEE1F2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 userDrawn="1"/>
        </p:nvSpPr>
        <p:spPr>
          <a:xfrm flipH="1">
            <a:off x="5411788" y="-1219200"/>
            <a:ext cx="681038" cy="682625"/>
          </a:xfrm>
          <a:prstGeom prst="ellipse">
            <a:avLst/>
          </a:prstGeom>
          <a:solidFill>
            <a:srgbClr val="5AAB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/>
          </a:p>
        </p:txBody>
      </p:sp>
      <p:sp>
        <p:nvSpPr>
          <p:cNvPr id="8" name="椭圆 7"/>
          <p:cNvSpPr/>
          <p:nvPr userDrawn="1"/>
        </p:nvSpPr>
        <p:spPr>
          <a:xfrm flipH="1">
            <a:off x="6354763" y="-1219200"/>
            <a:ext cx="682625" cy="682625"/>
          </a:xfrm>
          <a:prstGeom prst="ellipse">
            <a:avLst/>
          </a:prstGeom>
          <a:solidFill>
            <a:srgbClr val="315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.jpe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1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0.jpeg"/><Relationship Id="rId1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1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6.png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1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1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4282504" y="3943350"/>
            <a:ext cx="3853807" cy="0"/>
          </a:xfrm>
          <a:prstGeom prst="line">
            <a:avLst/>
          </a:prstGeom>
          <a:ln w="34925" cmpd="thickThin">
            <a:gradFill flip="none" rotWithShape="1">
              <a:gsLst>
                <a:gs pos="0">
                  <a:schemeClr val="accent6">
                    <a:lumMod val="89000"/>
                  </a:schemeClr>
                </a:gs>
                <a:gs pos="23000">
                  <a:schemeClr val="accent6">
                    <a:lumMod val="89000"/>
                  </a:schemeClr>
                </a:gs>
                <a:gs pos="69000">
                  <a:schemeClr val="accent6">
                    <a:lumMod val="75000"/>
                  </a:schemeClr>
                </a:gs>
                <a:gs pos="97000">
                  <a:schemeClr val="accent6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699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03775" cy="13096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6757035" y="5137785"/>
            <a:ext cx="4337050" cy="9531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zh-CN" altLang="en-US" sz="28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+mn-cs"/>
                <a:sym typeface="+mn-ea"/>
              </a:rPr>
              <a:t>山东农业大学</a:t>
            </a:r>
            <a:endParaRPr kumimoji="0" lang="zh-CN" altLang="en-US" sz="2800" b="1" i="0" u="none" strike="noStrike" kern="1200" cap="none" spc="0" normalizeH="0" baseline="0" noProof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楷体" panose="02010600040101010101" charset="-122"/>
              <a:ea typeface="华文楷体" panose="02010600040101010101" charset="-122"/>
              <a:cs typeface="+mn-cs"/>
              <a:sym typeface="+mn-ea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zh-CN" sz="2800" b="1" i="0" u="none" strike="noStrike" kern="1200" cap="none" spc="0" normalizeH="0" baseline="0" noProof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+mn-cs"/>
                <a:sym typeface="+mn-ea"/>
              </a:rPr>
              <a:t>2018.6.15</a:t>
            </a:r>
            <a:endParaRPr kumimoji="0" lang="en-US" altLang="zh-CN" sz="2800" b="1" i="0" u="none" strike="noStrike" kern="1200" cap="none" spc="0" normalizeH="0" baseline="0" noProof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楷体" panose="02010600040101010101" charset="-122"/>
              <a:ea typeface="华文楷体" panose="02010600040101010101" charset="-122"/>
              <a:cs typeface="+mn-cs"/>
              <a:sym typeface="+mn-ea"/>
            </a:endParaRPr>
          </a:p>
        </p:txBody>
      </p:sp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2385060" y="2020570"/>
            <a:ext cx="8975725" cy="32918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R="0" algn="l" defTabSz="914400">
              <a:buNone/>
            </a:pPr>
            <a:r>
              <a:rPr kumimoji="0" lang="zh-CN" altLang="zh-CN" sz="5400" b="1" i="1" kern="1200" cap="none" spc="0" normalizeH="0" baseline="0" noProof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次序一变格局宽</a:t>
            </a:r>
            <a:endParaRPr kumimoji="0" lang="zh-CN" altLang="zh-CN" sz="5400" b="1" i="1" kern="1200" cap="none" spc="0" normalizeH="0" baseline="0" noProof="1"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R="0" algn="ctr" defTabSz="914400">
              <a:buNone/>
            </a:pPr>
            <a:endParaRPr kumimoji="0" lang="zh-CN" altLang="zh-CN" sz="5400" b="1" i="1" kern="1200" cap="none" spc="0" normalizeH="0" baseline="0" noProof="1"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R="0" algn="ctr" defTabSz="914400">
              <a:buNone/>
            </a:pPr>
            <a:r>
              <a:rPr kumimoji="0" lang="zh-CN" altLang="zh-CN" sz="3200" b="1" i="0" kern="1200" cap="none" spc="0" normalizeH="0" baseline="0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    </a:t>
            </a:r>
            <a:r>
              <a:rPr kumimoji="0" lang="zh-CN" altLang="zh-CN" sz="3600" b="1" i="0" kern="1200" cap="none" spc="0" normalizeH="0" baseline="0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山东农业大学档案信息化建设简介</a:t>
            </a:r>
            <a:endParaRPr kumimoji="0" lang="zh-CN" altLang="zh-CN" sz="3600" b="1" i="0" kern="1200" cap="none" spc="0" normalizeH="0" baseline="0" noProof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R="0" defTabSz="914400">
              <a:buNone/>
            </a:pPr>
            <a:endParaRPr kumimoji="0" lang="zh-CN" altLang="en-US" sz="3200" b="1" i="0" u="sng" kern="1200" cap="none" spc="0" normalizeH="0" baseline="0" noProof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R="0" defTabSz="914400">
              <a:buNone/>
            </a:pPr>
            <a:endParaRPr kumimoji="0" lang="zh-CN" altLang="en-US" sz="3200" b="1" i="0" kern="1200" cap="none" spc="0" normalizeH="0" baseline="0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图片 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938"/>
            <a:ext cx="3846513" cy="1143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" name="直接连接符 1"/>
          <p:cNvCxnSpPr/>
          <p:nvPr/>
        </p:nvCxnSpPr>
        <p:spPr>
          <a:xfrm flipV="1">
            <a:off x="85725" y="1041400"/>
            <a:ext cx="12058650" cy="17463"/>
          </a:xfrm>
          <a:prstGeom prst="line">
            <a:avLst/>
          </a:prstGeom>
          <a:ln>
            <a:solidFill>
              <a:srgbClr val="5AAB3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542" y="1373903"/>
            <a:ext cx="8070936" cy="5484097"/>
          </a:xfrm>
          <a:prstGeom prst="rect">
            <a:avLst/>
          </a:prstGeom>
        </p:spPr>
      </p:pic>
      <p:sp>
        <p:nvSpPr>
          <p:cNvPr id="9" name="Oval 29@|1FFC:192|FBC:16777215|LFC:16777215|LBC:16777215"/>
          <p:cNvSpPr>
            <a:spLocks noChangeAspect="1"/>
          </p:cNvSpPr>
          <p:nvPr/>
        </p:nvSpPr>
        <p:spPr>
          <a:xfrm>
            <a:off x="4684713" y="361227"/>
            <a:ext cx="466229" cy="466292"/>
          </a:xfrm>
          <a:prstGeom prst="ellipse">
            <a:avLst/>
          </a:prstGeom>
          <a:solidFill>
            <a:srgbClr val="315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base" hangingPunct="1">
              <a:defRPr/>
            </a:pPr>
            <a:endParaRPr lang="en-US" altLang="zh-CN" b="1" strike="noStrike" noProof="1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10" name="TextBox 19@|17FFC:16777215|FBC:16777215|LFC:16777215|LBC:16777215"/>
          <p:cNvSpPr txBox="1"/>
          <p:nvPr/>
        </p:nvSpPr>
        <p:spPr>
          <a:xfrm>
            <a:off x="5227782" y="332764"/>
            <a:ext cx="6773351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zh-CN" sz="2800" b="1" dirty="0">
                <a:solidFill>
                  <a:srgbClr val="3C7832"/>
                </a:solidFill>
                <a:latin typeface="微软雅黑" panose="020B0503020204020204" pitchFamily="34" charset="-122"/>
              </a:rPr>
              <a:t>以档案信息化为工作重点搭建平台</a:t>
            </a:r>
            <a:endParaRPr lang="zh-CN" altLang="en-US" sz="2800" b="1" dirty="0">
              <a:solidFill>
                <a:srgbClr val="3C7832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图片 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938"/>
            <a:ext cx="3846513" cy="1143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" name="直接连接符 1"/>
          <p:cNvCxnSpPr/>
          <p:nvPr/>
        </p:nvCxnSpPr>
        <p:spPr>
          <a:xfrm flipV="1">
            <a:off x="85725" y="1041400"/>
            <a:ext cx="12058650" cy="17463"/>
          </a:xfrm>
          <a:prstGeom prst="line">
            <a:avLst/>
          </a:prstGeom>
          <a:ln>
            <a:solidFill>
              <a:srgbClr val="5AAB3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664" y="1237214"/>
            <a:ext cx="8406827" cy="5683664"/>
          </a:xfrm>
          <a:prstGeom prst="rect">
            <a:avLst/>
          </a:prstGeom>
        </p:spPr>
      </p:pic>
      <p:sp>
        <p:nvSpPr>
          <p:cNvPr id="12" name="Oval 29@|1FFC:192|FBC:16777215|LFC:16777215|LBC:16777215"/>
          <p:cNvSpPr>
            <a:spLocks noChangeAspect="1"/>
          </p:cNvSpPr>
          <p:nvPr/>
        </p:nvSpPr>
        <p:spPr>
          <a:xfrm>
            <a:off x="4684713" y="361227"/>
            <a:ext cx="466229" cy="466292"/>
          </a:xfrm>
          <a:prstGeom prst="ellipse">
            <a:avLst/>
          </a:prstGeom>
          <a:solidFill>
            <a:srgbClr val="315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base" hangingPunct="1">
              <a:defRPr/>
            </a:pPr>
            <a:endParaRPr lang="en-US" altLang="zh-CN" b="1" strike="noStrike" noProof="1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13" name="TextBox 19@|17FFC:16777215|FBC:16777215|LFC:16777215|LBC:16777215"/>
          <p:cNvSpPr txBox="1"/>
          <p:nvPr/>
        </p:nvSpPr>
        <p:spPr>
          <a:xfrm>
            <a:off x="5227782" y="332764"/>
            <a:ext cx="6773351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zh-CN" sz="2800" b="1" dirty="0">
                <a:solidFill>
                  <a:srgbClr val="3C7832"/>
                </a:solidFill>
                <a:latin typeface="微软雅黑" panose="020B0503020204020204" pitchFamily="34" charset="-122"/>
              </a:rPr>
              <a:t>以档案信息化为工作重点搭建平台</a:t>
            </a:r>
            <a:endParaRPr lang="zh-CN" altLang="en-US" sz="2800" b="1" dirty="0">
              <a:solidFill>
                <a:srgbClr val="3C7832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07" y="1223609"/>
            <a:ext cx="4390649" cy="289842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4034" name="组合 2"/>
          <p:cNvGrpSpPr/>
          <p:nvPr/>
        </p:nvGrpSpPr>
        <p:grpSpPr>
          <a:xfrm>
            <a:off x="179388" y="3648075"/>
            <a:ext cx="3771900" cy="1862138"/>
            <a:chOff x="222423" y="3587296"/>
            <a:chExt cx="3772354" cy="1862048"/>
          </a:xfrm>
        </p:grpSpPr>
        <p:sp>
          <p:nvSpPr>
            <p:cNvPr id="44035" name="文本框 5"/>
            <p:cNvSpPr txBox="1"/>
            <p:nvPr/>
          </p:nvSpPr>
          <p:spPr>
            <a:xfrm>
              <a:off x="1614530" y="3768845"/>
              <a:ext cx="1813831" cy="92333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CN" altLang="en-US" sz="5400">
                  <a:solidFill>
                    <a:srgbClr val="4B8E3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  <a:endParaRPr lang="zh-CN" altLang="en-US" sz="5400">
                <a:solidFill>
                  <a:srgbClr val="4B8E3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036" name="文本框 7"/>
            <p:cNvSpPr txBox="1"/>
            <p:nvPr/>
          </p:nvSpPr>
          <p:spPr>
            <a:xfrm>
              <a:off x="222423" y="3587296"/>
              <a:ext cx="3772354" cy="186204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ctr"/>
              <a:r>
                <a:rPr lang="en-US" altLang="zh-CN" sz="11500" b="1" dirty="0">
                  <a:solidFill>
                    <a:srgbClr val="4280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</a:t>
              </a:r>
              <a:r>
                <a:rPr lang="en-US" altLang="zh-CN" sz="3200" dirty="0">
                  <a:solidFill>
                    <a:srgbClr val="4B8E3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ONTENTS</a:t>
              </a:r>
              <a:endParaRPr lang="zh-CN" altLang="en-US" sz="4000" dirty="0">
                <a:solidFill>
                  <a:srgbClr val="4B8E3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矩形 14"/>
          <p:cNvSpPr/>
          <p:nvPr/>
        </p:nvSpPr>
        <p:spPr>
          <a:xfrm>
            <a:off x="0" y="6115050"/>
            <a:ext cx="12192000" cy="771525"/>
          </a:xfrm>
          <a:custGeom>
            <a:avLst/>
            <a:gdLst>
              <a:gd name="connsiteX0" fmla="*/ 0 w 12192000"/>
              <a:gd name="connsiteY0" fmla="*/ 0 h 663915"/>
              <a:gd name="connsiteX1" fmla="*/ 12192000 w 12192000"/>
              <a:gd name="connsiteY1" fmla="*/ 0 h 663915"/>
              <a:gd name="connsiteX2" fmla="*/ 12192000 w 12192000"/>
              <a:gd name="connsiteY2" fmla="*/ 663915 h 663915"/>
              <a:gd name="connsiteX3" fmla="*/ 0 w 12192000"/>
              <a:gd name="connsiteY3" fmla="*/ 663915 h 663915"/>
              <a:gd name="connsiteX4" fmla="*/ 0 w 12192000"/>
              <a:gd name="connsiteY4" fmla="*/ 0 h 663915"/>
              <a:gd name="connsiteX0-1" fmla="*/ 0 w 12192000"/>
              <a:gd name="connsiteY0-2" fmla="*/ 220133 h 884048"/>
              <a:gd name="connsiteX1-3" fmla="*/ 12192000 w 12192000"/>
              <a:gd name="connsiteY1-4" fmla="*/ 220133 h 884048"/>
              <a:gd name="connsiteX2-5" fmla="*/ 12192000 w 12192000"/>
              <a:gd name="connsiteY2-6" fmla="*/ 884048 h 884048"/>
              <a:gd name="connsiteX3-7" fmla="*/ 0 w 12192000"/>
              <a:gd name="connsiteY3-8" fmla="*/ 884048 h 884048"/>
              <a:gd name="connsiteX4-9" fmla="*/ 0 w 12192000"/>
              <a:gd name="connsiteY4-10" fmla="*/ 220133 h 884048"/>
              <a:gd name="connsiteX0-11" fmla="*/ 0 w 12192000"/>
              <a:gd name="connsiteY0-12" fmla="*/ 186551 h 850466"/>
              <a:gd name="connsiteX1-13" fmla="*/ 12192000 w 12192000"/>
              <a:gd name="connsiteY1-14" fmla="*/ 338951 h 850466"/>
              <a:gd name="connsiteX2-15" fmla="*/ 12192000 w 12192000"/>
              <a:gd name="connsiteY2-16" fmla="*/ 850466 h 850466"/>
              <a:gd name="connsiteX3-17" fmla="*/ 0 w 12192000"/>
              <a:gd name="connsiteY3-18" fmla="*/ 850466 h 850466"/>
              <a:gd name="connsiteX4-19" fmla="*/ 0 w 12192000"/>
              <a:gd name="connsiteY4-20" fmla="*/ 186551 h 850466"/>
              <a:gd name="connsiteX0-21" fmla="*/ 0 w 12192000"/>
              <a:gd name="connsiteY0-22" fmla="*/ 108198 h 772113"/>
              <a:gd name="connsiteX1-23" fmla="*/ 12192000 w 12192000"/>
              <a:gd name="connsiteY1-24" fmla="*/ 260598 h 772113"/>
              <a:gd name="connsiteX2-25" fmla="*/ 12192000 w 12192000"/>
              <a:gd name="connsiteY2-26" fmla="*/ 772113 h 772113"/>
              <a:gd name="connsiteX3-27" fmla="*/ 0 w 12192000"/>
              <a:gd name="connsiteY3-28" fmla="*/ 772113 h 772113"/>
              <a:gd name="connsiteX4-29" fmla="*/ 0 w 12192000"/>
              <a:gd name="connsiteY4-30" fmla="*/ 108198 h 77211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92000" h="772113">
                <a:moveTo>
                  <a:pt x="0" y="108198"/>
                </a:moveTo>
                <a:cubicBezTo>
                  <a:pt x="1435100" y="-387102"/>
                  <a:pt x="7759700" y="1022598"/>
                  <a:pt x="12192000" y="260598"/>
                </a:cubicBezTo>
                <a:lnTo>
                  <a:pt x="12192000" y="772113"/>
                </a:lnTo>
                <a:lnTo>
                  <a:pt x="0" y="772113"/>
                </a:lnTo>
                <a:lnTo>
                  <a:pt x="0" y="108198"/>
                </a:lnTo>
                <a:close/>
              </a:path>
            </a:pathLst>
          </a:custGeom>
          <a:solidFill>
            <a:srgbClr val="428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prstClr val="white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0" name="矩形 14"/>
          <p:cNvSpPr/>
          <p:nvPr/>
        </p:nvSpPr>
        <p:spPr>
          <a:xfrm flipH="1">
            <a:off x="0" y="6115050"/>
            <a:ext cx="12192000" cy="771525"/>
          </a:xfrm>
          <a:custGeom>
            <a:avLst/>
            <a:gdLst>
              <a:gd name="connsiteX0" fmla="*/ 0 w 12192000"/>
              <a:gd name="connsiteY0" fmla="*/ 0 h 663915"/>
              <a:gd name="connsiteX1" fmla="*/ 12192000 w 12192000"/>
              <a:gd name="connsiteY1" fmla="*/ 0 h 663915"/>
              <a:gd name="connsiteX2" fmla="*/ 12192000 w 12192000"/>
              <a:gd name="connsiteY2" fmla="*/ 663915 h 663915"/>
              <a:gd name="connsiteX3" fmla="*/ 0 w 12192000"/>
              <a:gd name="connsiteY3" fmla="*/ 663915 h 663915"/>
              <a:gd name="connsiteX4" fmla="*/ 0 w 12192000"/>
              <a:gd name="connsiteY4" fmla="*/ 0 h 663915"/>
              <a:gd name="connsiteX0-1" fmla="*/ 0 w 12192000"/>
              <a:gd name="connsiteY0-2" fmla="*/ 220133 h 884048"/>
              <a:gd name="connsiteX1-3" fmla="*/ 12192000 w 12192000"/>
              <a:gd name="connsiteY1-4" fmla="*/ 220133 h 884048"/>
              <a:gd name="connsiteX2-5" fmla="*/ 12192000 w 12192000"/>
              <a:gd name="connsiteY2-6" fmla="*/ 884048 h 884048"/>
              <a:gd name="connsiteX3-7" fmla="*/ 0 w 12192000"/>
              <a:gd name="connsiteY3-8" fmla="*/ 884048 h 884048"/>
              <a:gd name="connsiteX4-9" fmla="*/ 0 w 12192000"/>
              <a:gd name="connsiteY4-10" fmla="*/ 220133 h 884048"/>
              <a:gd name="connsiteX0-11" fmla="*/ 0 w 12192000"/>
              <a:gd name="connsiteY0-12" fmla="*/ 186551 h 850466"/>
              <a:gd name="connsiteX1-13" fmla="*/ 12192000 w 12192000"/>
              <a:gd name="connsiteY1-14" fmla="*/ 338951 h 850466"/>
              <a:gd name="connsiteX2-15" fmla="*/ 12192000 w 12192000"/>
              <a:gd name="connsiteY2-16" fmla="*/ 850466 h 850466"/>
              <a:gd name="connsiteX3-17" fmla="*/ 0 w 12192000"/>
              <a:gd name="connsiteY3-18" fmla="*/ 850466 h 850466"/>
              <a:gd name="connsiteX4-19" fmla="*/ 0 w 12192000"/>
              <a:gd name="connsiteY4-20" fmla="*/ 186551 h 850466"/>
              <a:gd name="connsiteX0-21" fmla="*/ 0 w 12192000"/>
              <a:gd name="connsiteY0-22" fmla="*/ 108198 h 772113"/>
              <a:gd name="connsiteX1-23" fmla="*/ 12192000 w 12192000"/>
              <a:gd name="connsiteY1-24" fmla="*/ 260598 h 772113"/>
              <a:gd name="connsiteX2-25" fmla="*/ 12192000 w 12192000"/>
              <a:gd name="connsiteY2-26" fmla="*/ 772113 h 772113"/>
              <a:gd name="connsiteX3-27" fmla="*/ 0 w 12192000"/>
              <a:gd name="connsiteY3-28" fmla="*/ 772113 h 772113"/>
              <a:gd name="connsiteX4-29" fmla="*/ 0 w 12192000"/>
              <a:gd name="connsiteY4-30" fmla="*/ 108198 h 77211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92000" h="772113">
                <a:moveTo>
                  <a:pt x="0" y="108198"/>
                </a:moveTo>
                <a:cubicBezTo>
                  <a:pt x="1435100" y="-387102"/>
                  <a:pt x="7759700" y="1022598"/>
                  <a:pt x="12192000" y="260598"/>
                </a:cubicBezTo>
                <a:lnTo>
                  <a:pt x="12192000" y="772113"/>
                </a:lnTo>
                <a:lnTo>
                  <a:pt x="0" y="772113"/>
                </a:lnTo>
                <a:lnTo>
                  <a:pt x="0" y="108198"/>
                </a:lnTo>
                <a:close/>
              </a:path>
            </a:pathLst>
          </a:custGeom>
          <a:solidFill>
            <a:srgbClr val="55A033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prstClr val="white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44059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03775" cy="130968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" name="组合 14"/>
          <p:cNvGrpSpPr/>
          <p:nvPr/>
        </p:nvGrpSpPr>
        <p:grpSpPr>
          <a:xfrm>
            <a:off x="5379554" y="734356"/>
            <a:ext cx="5631883" cy="1376122"/>
            <a:chOff x="5379554" y="734356"/>
            <a:chExt cx="6547590" cy="1376122"/>
          </a:xfrm>
        </p:grpSpPr>
        <p:grpSp>
          <p:nvGrpSpPr>
            <p:cNvPr id="12" name="组合 11"/>
            <p:cNvGrpSpPr/>
            <p:nvPr/>
          </p:nvGrpSpPr>
          <p:grpSpPr>
            <a:xfrm>
              <a:off x="5379554" y="734356"/>
              <a:ext cx="6547590" cy="1376122"/>
              <a:chOff x="5379554" y="734356"/>
              <a:chExt cx="6547590" cy="1376122"/>
            </a:xfrm>
          </p:grpSpPr>
          <p:grpSp>
            <p:nvGrpSpPr>
              <p:cNvPr id="3" name="组合 15"/>
              <p:cNvGrpSpPr/>
              <p:nvPr/>
            </p:nvGrpSpPr>
            <p:grpSpPr>
              <a:xfrm>
                <a:off x="5379554" y="1251407"/>
                <a:ext cx="6547590" cy="713052"/>
                <a:chOff x="6168776" y="1220955"/>
                <a:chExt cx="4455682" cy="690461"/>
              </a:xfrm>
            </p:grpSpPr>
            <p:sp>
              <p:nvSpPr>
                <p:cNvPr id="11" name="圆角矩形 10"/>
                <p:cNvSpPr/>
                <p:nvPr/>
              </p:nvSpPr>
              <p:spPr>
                <a:xfrm>
                  <a:off x="6168776" y="1221671"/>
                  <a:ext cx="4455682" cy="60662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/>
                </a:solidFill>
                <a:ln w="28575">
                  <a:solidFill>
                    <a:srgbClr val="4F9B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600" strike="noStrike" noProof="1">
                    <a:solidFill>
                      <a:srgbClr val="3F7B33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44042" name="文本框 13"/>
                <p:cNvSpPr txBox="1"/>
                <p:nvPr/>
              </p:nvSpPr>
              <p:spPr>
                <a:xfrm>
                  <a:off x="6749287" y="1237716"/>
                  <a:ext cx="2639272" cy="67370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lstStyle/>
                <a:p>
                  <a:endParaRPr lang="zh-CN" altLang="en-US" sz="3200" b="1" dirty="0">
                    <a:solidFill>
                      <a:srgbClr val="3C783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4043" name="文本框 14"/>
                <p:cNvSpPr txBox="1"/>
                <p:nvPr/>
              </p:nvSpPr>
              <p:spPr>
                <a:xfrm>
                  <a:off x="6311083" y="1220955"/>
                  <a:ext cx="431529" cy="53293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>
                  <a:spAutoFit/>
                </a:bodyPr>
                <a:lstStyle/>
                <a:p>
                  <a:r>
                    <a:rPr lang="en-US" altLang="zh-CN" sz="2400" b="1" dirty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1</a:t>
                  </a:r>
                  <a:endParaRPr lang="zh-CN" altLang="en-US" sz="2400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4" name="组合 16"/>
              <p:cNvGrpSpPr/>
              <p:nvPr/>
            </p:nvGrpSpPr>
            <p:grpSpPr>
              <a:xfrm>
                <a:off x="5391272" y="734356"/>
                <a:ext cx="699556" cy="1376122"/>
                <a:chOff x="4632542" y="-288461"/>
                <a:chExt cx="807678" cy="1387352"/>
              </a:xfrm>
            </p:grpSpPr>
            <p:pic>
              <p:nvPicPr>
                <p:cNvPr id="44046" name="图片 18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2055465">
                  <a:off x="4632542" y="-288461"/>
                  <a:ext cx="807678" cy="138735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44048" name="文本框 20"/>
                <p:cNvSpPr txBox="1"/>
                <p:nvPr/>
              </p:nvSpPr>
              <p:spPr>
                <a:xfrm>
                  <a:off x="4777373" y="209969"/>
                  <a:ext cx="431529" cy="53293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>
                  <a:spAutoFit/>
                </a:bodyPr>
                <a:lstStyle/>
                <a:p>
                  <a:r>
                    <a:rPr lang="en-US" altLang="zh-CN" sz="2400" b="1" dirty="0" smtClean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1</a:t>
                  </a:r>
                  <a:endParaRPr lang="zh-CN" altLang="en-US" sz="2400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2" name="矩形 1"/>
            <p:cNvSpPr/>
            <p:nvPr/>
          </p:nvSpPr>
          <p:spPr>
            <a:xfrm>
              <a:off x="6305404" y="1266860"/>
              <a:ext cx="485261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800" b="1" dirty="0">
                  <a:solidFill>
                    <a:srgbClr val="3C7832"/>
                  </a:solidFill>
                  <a:latin typeface="微软雅黑" panose="020B0503020204020204" pitchFamily="34" charset="-122"/>
                </a:rPr>
                <a:t>以档案信息化</a:t>
              </a:r>
              <a:r>
                <a:rPr lang="zh-CN" altLang="zh-CN" sz="2800" b="1" dirty="0" smtClean="0">
                  <a:solidFill>
                    <a:srgbClr val="3C7832"/>
                  </a:solidFill>
                  <a:latin typeface="微软雅黑" panose="020B0503020204020204" pitchFamily="34" charset="-122"/>
                </a:rPr>
                <a:t>为重点</a:t>
              </a:r>
              <a:r>
                <a:rPr lang="zh-CN" altLang="zh-CN" sz="2800" b="1" dirty="0">
                  <a:solidFill>
                    <a:srgbClr val="3C7832"/>
                  </a:solidFill>
                  <a:latin typeface="微软雅黑" panose="020B0503020204020204" pitchFamily="34" charset="-122"/>
                </a:rPr>
                <a:t>搭建平台</a:t>
              </a:r>
              <a:endParaRPr lang="zh-CN" altLang="en-US" sz="2800" b="1" dirty="0">
                <a:solidFill>
                  <a:srgbClr val="3C7832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064632" y="2113104"/>
            <a:ext cx="5437545" cy="1391021"/>
            <a:chOff x="5064632" y="2113104"/>
            <a:chExt cx="5437545" cy="1391021"/>
          </a:xfrm>
        </p:grpSpPr>
        <p:grpSp>
          <p:nvGrpSpPr>
            <p:cNvPr id="6" name="组合 21"/>
            <p:cNvGrpSpPr/>
            <p:nvPr/>
          </p:nvGrpSpPr>
          <p:grpSpPr>
            <a:xfrm>
              <a:off x="5064632" y="2113104"/>
              <a:ext cx="5437545" cy="1391021"/>
              <a:chOff x="6448500" y="541219"/>
              <a:chExt cx="4455682" cy="1308343"/>
            </a:xfrm>
          </p:grpSpPr>
          <p:sp>
            <p:nvSpPr>
              <p:cNvPr id="23" name="圆角矩形 22"/>
              <p:cNvSpPr/>
              <p:nvPr/>
            </p:nvSpPr>
            <p:spPr>
              <a:xfrm>
                <a:off x="6448500" y="1002189"/>
                <a:ext cx="4455682" cy="606624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28575">
                <a:solidFill>
                  <a:srgbClr val="4F9B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strike="noStrike" noProof="1">
                  <a:solidFill>
                    <a:srgbClr val="3F7B33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pic>
            <p:nvPicPr>
              <p:cNvPr id="44051" name="图片 2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055465">
                <a:off x="6459715" y="541219"/>
                <a:ext cx="595305" cy="126649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44052" name="文本框 24"/>
              <p:cNvSpPr txBox="1"/>
              <p:nvPr/>
            </p:nvSpPr>
            <p:spPr>
              <a:xfrm>
                <a:off x="7255727" y="1174466"/>
                <a:ext cx="3416656" cy="67509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endParaRPr lang="zh-CN" altLang="en-US" sz="3200" b="1" dirty="0">
                  <a:solidFill>
                    <a:srgbClr val="3C783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053" name="文本框 25"/>
              <p:cNvSpPr txBox="1"/>
              <p:nvPr/>
            </p:nvSpPr>
            <p:spPr>
              <a:xfrm>
                <a:off x="6618920" y="932141"/>
                <a:ext cx="390785" cy="53297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r>
                  <a:rPr lang="en-US" altLang="zh-CN" sz="2400" b="1" dirty="0" smtClean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endParaRPr lang="zh-CN" altLang="en-US" sz="24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" name="矩形 4"/>
            <p:cNvSpPr/>
            <p:nvPr/>
          </p:nvSpPr>
          <p:spPr>
            <a:xfrm>
              <a:off x="6067286" y="2650302"/>
              <a:ext cx="413446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800" b="1" dirty="0">
                  <a:solidFill>
                    <a:srgbClr val="3C7832"/>
                  </a:solidFill>
                  <a:latin typeface="微软雅黑" panose="020B0503020204020204" pitchFamily="34" charset="-122"/>
                </a:rPr>
                <a:t>调整档案信息化工作次序</a:t>
              </a:r>
              <a:endParaRPr lang="zh-CN" altLang="en-US" sz="2800" b="1" dirty="0">
                <a:solidFill>
                  <a:srgbClr val="3C7832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776878" y="3504017"/>
            <a:ext cx="5114096" cy="1338408"/>
            <a:chOff x="4776878" y="3504017"/>
            <a:chExt cx="5114096" cy="1338408"/>
          </a:xfrm>
        </p:grpSpPr>
        <p:grpSp>
          <p:nvGrpSpPr>
            <p:cNvPr id="7" name="组合 26"/>
            <p:cNvGrpSpPr/>
            <p:nvPr/>
          </p:nvGrpSpPr>
          <p:grpSpPr>
            <a:xfrm>
              <a:off x="4776878" y="3504017"/>
              <a:ext cx="5114096" cy="1338408"/>
              <a:chOff x="6246269" y="590969"/>
              <a:chExt cx="3918265" cy="1387352"/>
            </a:xfrm>
          </p:grpSpPr>
          <p:sp>
            <p:nvSpPr>
              <p:cNvPr id="28" name="圆角矩形 27"/>
              <p:cNvSpPr/>
              <p:nvPr/>
            </p:nvSpPr>
            <p:spPr>
              <a:xfrm>
                <a:off x="6246269" y="1255098"/>
                <a:ext cx="3918265" cy="606624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28575">
                <a:solidFill>
                  <a:srgbClr val="4F9B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strike="noStrike" noProof="1">
                  <a:solidFill>
                    <a:srgbClr val="3F7B33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pic>
            <p:nvPicPr>
              <p:cNvPr id="44056" name="图片 2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055465">
                <a:off x="6249489" y="590969"/>
                <a:ext cx="541264" cy="138735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44057" name="文本框 29"/>
              <p:cNvSpPr txBox="1"/>
              <p:nvPr/>
            </p:nvSpPr>
            <p:spPr>
              <a:xfrm>
                <a:off x="7328773" y="1197503"/>
                <a:ext cx="141535" cy="67509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endParaRPr lang="zh-CN" altLang="en-US" sz="3200" b="1" dirty="0">
                  <a:solidFill>
                    <a:srgbClr val="3C783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058" name="文本框 30"/>
              <p:cNvSpPr txBox="1"/>
              <p:nvPr/>
            </p:nvSpPr>
            <p:spPr>
              <a:xfrm>
                <a:off x="6374770" y="1107492"/>
                <a:ext cx="431529" cy="53293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r>
                  <a:rPr lang="en-US" altLang="zh-CN" sz="2400" b="1" dirty="0" smtClean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</a:t>
                </a:r>
                <a:endParaRPr lang="zh-CN" altLang="en-US" sz="24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" name="矩形 7"/>
            <p:cNvSpPr/>
            <p:nvPr/>
          </p:nvSpPr>
          <p:spPr>
            <a:xfrm>
              <a:off x="5617411" y="4208388"/>
              <a:ext cx="413446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800" b="1" dirty="0">
                  <a:solidFill>
                    <a:srgbClr val="3C7832"/>
                  </a:solidFill>
                  <a:latin typeface="微软雅黑" panose="020B0503020204020204" pitchFamily="34" charset="-122"/>
                </a:rPr>
                <a:t>档案信息资源共享新格局</a:t>
              </a:r>
              <a:endParaRPr lang="zh-CN" altLang="en-US" sz="2800" b="1" dirty="0">
                <a:solidFill>
                  <a:srgbClr val="3C7832"/>
                </a:solidFill>
                <a:latin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图片 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938"/>
            <a:ext cx="3846513" cy="1143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3" name="组合 32"/>
          <p:cNvGrpSpPr/>
          <p:nvPr/>
        </p:nvGrpSpPr>
        <p:grpSpPr>
          <a:xfrm>
            <a:off x="8155839" y="2835368"/>
            <a:ext cx="2589212" cy="1814390"/>
            <a:chOff x="9110663" y="2132013"/>
            <a:chExt cx="2589212" cy="1814513"/>
          </a:xfrm>
        </p:grpSpPr>
        <p:grpSp>
          <p:nvGrpSpPr>
            <p:cNvPr id="46091" name="组合 33"/>
            <p:cNvGrpSpPr/>
            <p:nvPr/>
          </p:nvGrpSpPr>
          <p:grpSpPr>
            <a:xfrm>
              <a:off x="9110663" y="2132013"/>
              <a:ext cx="2589212" cy="1814513"/>
              <a:chOff x="9111228" y="2132744"/>
              <a:chExt cx="2588034" cy="1814139"/>
            </a:xfrm>
          </p:grpSpPr>
          <p:sp>
            <p:nvSpPr>
              <p:cNvPr id="36" name="Freeform 50"/>
              <p:cNvSpPr/>
              <p:nvPr/>
            </p:nvSpPr>
            <p:spPr>
              <a:xfrm>
                <a:off x="9625344" y="2132744"/>
                <a:ext cx="2073918" cy="1814139"/>
              </a:xfrm>
              <a:custGeom>
                <a:avLst/>
                <a:gdLst>
                  <a:gd name="connsiteX0" fmla="*/ 0 w 1571625"/>
                  <a:gd name="connsiteY0" fmla="*/ 206070 h 1373798"/>
                  <a:gd name="connsiteX1" fmla="*/ 884726 w 1571625"/>
                  <a:gd name="connsiteY1" fmla="*/ 206070 h 1373798"/>
                  <a:gd name="connsiteX2" fmla="*/ 884726 w 1571625"/>
                  <a:gd name="connsiteY2" fmla="*/ 0 h 1373798"/>
                  <a:gd name="connsiteX3" fmla="*/ 1571625 w 1571625"/>
                  <a:gd name="connsiteY3" fmla="*/ 686899 h 1373798"/>
                  <a:gd name="connsiteX4" fmla="*/ 884726 w 1571625"/>
                  <a:gd name="connsiteY4" fmla="*/ 1373798 h 1373798"/>
                  <a:gd name="connsiteX5" fmla="*/ 884726 w 1571625"/>
                  <a:gd name="connsiteY5" fmla="*/ 1167728 h 1373798"/>
                  <a:gd name="connsiteX6" fmla="*/ 0 w 1571625"/>
                  <a:gd name="connsiteY6" fmla="*/ 1167728 h 1373798"/>
                  <a:gd name="connsiteX7" fmla="*/ 0 w 1571625"/>
                  <a:gd name="connsiteY7" fmla="*/ 206070 h 1373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71625" h="1373798">
                    <a:moveTo>
                      <a:pt x="0" y="206070"/>
                    </a:moveTo>
                    <a:lnTo>
                      <a:pt x="884726" y="206070"/>
                    </a:lnTo>
                    <a:lnTo>
                      <a:pt x="884726" y="0"/>
                    </a:lnTo>
                    <a:lnTo>
                      <a:pt x="1571625" y="686899"/>
                    </a:lnTo>
                    <a:lnTo>
                      <a:pt x="884726" y="1373798"/>
                    </a:lnTo>
                    <a:lnTo>
                      <a:pt x="884726" y="1167728"/>
                    </a:lnTo>
                    <a:lnTo>
                      <a:pt x="0" y="1167728"/>
                    </a:lnTo>
                    <a:lnTo>
                      <a:pt x="0" y="206070"/>
                    </a:lnTo>
                    <a:close/>
                  </a:path>
                </a:pathLst>
              </a:custGeom>
              <a:solidFill>
                <a:srgbClr val="315B2F"/>
              </a:solidFill>
              <a:ln>
                <a:noFill/>
              </a:ln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584836" tIns="290000" rIns="580548" bIns="290000" spcCol="127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marR="0" lvl="1" indent="-228600" algn="l" defTabSz="1066165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None/>
                  <a:defRPr/>
                </a:pPr>
                <a:r>
                  <a:rPr kumimoji="0" lang="en-US" sz="6400" b="0" i="0" u="none" strike="noStrike" kern="1200" cap="none" spc="0" normalizeH="0" baseline="0" noProof="1">
                    <a:solidFill>
                      <a:prstClr val="white"/>
                    </a:solidFill>
                    <a:latin typeface="+mn-lt"/>
                    <a:ea typeface="+mn-ea"/>
                    <a:cs typeface="+mn-ea"/>
                    <a:sym typeface="Arial" panose="020B0604020202020204" pitchFamily="34" charset="0"/>
                  </a:rPr>
                  <a:t> </a:t>
                </a:r>
                <a:endParaRPr kumimoji="0" lang="en-US" sz="6400" b="0" i="0" u="none" strike="noStrike" kern="1200" cap="none" spc="0" normalizeH="0" baseline="0" noProof="1">
                  <a:solidFill>
                    <a:srgbClr val="023759">
                      <a:lumMod val="75000"/>
                    </a:srgbClr>
                  </a:solidFill>
                  <a:latin typeface="+mn-lt"/>
                  <a:ea typeface="+mn-ea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7" name="Oval 32"/>
              <p:cNvSpPr>
                <a:spLocks noChangeAspect="1"/>
              </p:cNvSpPr>
              <p:nvPr/>
            </p:nvSpPr>
            <p:spPr>
              <a:xfrm>
                <a:off x="9111228" y="2524775"/>
                <a:ext cx="1026645" cy="1028489"/>
              </a:xfrm>
              <a:prstGeom prst="ellipse">
                <a:avLst/>
              </a:prstGeom>
              <a:solidFill>
                <a:srgbClr val="315B2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541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="1" strike="noStrike" noProof="1">
                  <a:solidFill>
                    <a:prstClr val="white"/>
                  </a:solidFill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8" name="Oval 33"/>
              <p:cNvSpPr>
                <a:spLocks noChangeAspect="1"/>
              </p:cNvSpPr>
              <p:nvPr/>
            </p:nvSpPr>
            <p:spPr>
              <a:xfrm>
                <a:off x="9230236" y="2643814"/>
                <a:ext cx="790215" cy="791999"/>
              </a:xfrm>
              <a:prstGeom prst="ellipse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541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1" strike="noStrike" noProof="1">
                  <a:solidFill>
                    <a:srgbClr val="3C783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6096" name="TextBox 13"/>
              <p:cNvSpPr txBox="1"/>
              <p:nvPr/>
            </p:nvSpPr>
            <p:spPr>
              <a:xfrm>
                <a:off x="10366369" y="2872367"/>
                <a:ext cx="853686" cy="3077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 anchor="t">
                <a:spAutoFit/>
              </a:bodyPr>
              <a:lstStyle/>
              <a:p>
                <a:pPr defTabSz="1216025">
                  <a:spcBef>
                    <a:spcPct val="20000"/>
                  </a:spcBef>
                </a:pPr>
                <a:r>
                  <a:rPr lang="zh-CN" altLang="en-US" sz="2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利  用</a:t>
                </a:r>
                <a:endPara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6097" name="文本框 34"/>
            <p:cNvSpPr txBox="1"/>
            <p:nvPr/>
          </p:nvSpPr>
          <p:spPr>
            <a:xfrm>
              <a:off x="9409424" y="2820882"/>
              <a:ext cx="987424" cy="36935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eaLnBrk="0" hangingPunct="0"/>
              <a:r>
                <a:rPr lang="zh-CN" altLang="en-US" b="1" dirty="0">
                  <a:solidFill>
                    <a:srgbClr val="315B2F"/>
                  </a:solidFill>
                </a:rPr>
                <a:t>用</a:t>
              </a:r>
              <a:endParaRPr lang="zh-CN" altLang="en-US" b="1" dirty="0">
                <a:solidFill>
                  <a:srgbClr val="315B2F"/>
                </a:solidFill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4702773" y="2901291"/>
            <a:ext cx="2629455" cy="1814875"/>
            <a:chOff x="9110661" y="2132013"/>
            <a:chExt cx="2629454" cy="1814512"/>
          </a:xfrm>
        </p:grpSpPr>
        <p:grpSp>
          <p:nvGrpSpPr>
            <p:cNvPr id="46099" name="组合 42"/>
            <p:cNvGrpSpPr/>
            <p:nvPr/>
          </p:nvGrpSpPr>
          <p:grpSpPr>
            <a:xfrm>
              <a:off x="9110661" y="2132013"/>
              <a:ext cx="2629454" cy="1814512"/>
              <a:chOff x="9111228" y="2132744"/>
              <a:chExt cx="2628258" cy="1814139"/>
            </a:xfrm>
          </p:grpSpPr>
          <p:sp>
            <p:nvSpPr>
              <p:cNvPr id="45" name="Freeform 50"/>
              <p:cNvSpPr/>
              <p:nvPr/>
            </p:nvSpPr>
            <p:spPr>
              <a:xfrm>
                <a:off x="9625344" y="2132744"/>
                <a:ext cx="2073918" cy="1814139"/>
              </a:xfrm>
              <a:custGeom>
                <a:avLst/>
                <a:gdLst>
                  <a:gd name="connsiteX0" fmla="*/ 0 w 1571625"/>
                  <a:gd name="connsiteY0" fmla="*/ 206070 h 1373798"/>
                  <a:gd name="connsiteX1" fmla="*/ 884726 w 1571625"/>
                  <a:gd name="connsiteY1" fmla="*/ 206070 h 1373798"/>
                  <a:gd name="connsiteX2" fmla="*/ 884726 w 1571625"/>
                  <a:gd name="connsiteY2" fmla="*/ 0 h 1373798"/>
                  <a:gd name="connsiteX3" fmla="*/ 1571625 w 1571625"/>
                  <a:gd name="connsiteY3" fmla="*/ 686899 h 1373798"/>
                  <a:gd name="connsiteX4" fmla="*/ 884726 w 1571625"/>
                  <a:gd name="connsiteY4" fmla="*/ 1373798 h 1373798"/>
                  <a:gd name="connsiteX5" fmla="*/ 884726 w 1571625"/>
                  <a:gd name="connsiteY5" fmla="*/ 1167728 h 1373798"/>
                  <a:gd name="connsiteX6" fmla="*/ 0 w 1571625"/>
                  <a:gd name="connsiteY6" fmla="*/ 1167728 h 1373798"/>
                  <a:gd name="connsiteX7" fmla="*/ 0 w 1571625"/>
                  <a:gd name="connsiteY7" fmla="*/ 206070 h 1373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71625" h="1373798">
                    <a:moveTo>
                      <a:pt x="0" y="206070"/>
                    </a:moveTo>
                    <a:lnTo>
                      <a:pt x="884726" y="206070"/>
                    </a:lnTo>
                    <a:lnTo>
                      <a:pt x="884726" y="0"/>
                    </a:lnTo>
                    <a:lnTo>
                      <a:pt x="1571625" y="686899"/>
                    </a:lnTo>
                    <a:lnTo>
                      <a:pt x="884726" y="1373798"/>
                    </a:lnTo>
                    <a:lnTo>
                      <a:pt x="884726" y="1167728"/>
                    </a:lnTo>
                    <a:lnTo>
                      <a:pt x="0" y="1167728"/>
                    </a:lnTo>
                    <a:lnTo>
                      <a:pt x="0" y="206070"/>
                    </a:lnTo>
                    <a:close/>
                  </a:path>
                </a:pathLst>
              </a:custGeom>
              <a:solidFill>
                <a:srgbClr val="315B2F"/>
              </a:solidFill>
              <a:ln>
                <a:noFill/>
              </a:ln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584836" tIns="290000" rIns="580548" bIns="290000" spcCol="127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marR="0" lvl="1" indent="-228600" algn="l" defTabSz="1066165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None/>
                  <a:defRPr/>
                </a:pPr>
                <a:r>
                  <a:rPr kumimoji="0" lang="en-US" sz="6400" b="0" i="0" u="none" strike="noStrike" kern="1200" cap="none" spc="0" normalizeH="0" baseline="0" noProof="1">
                    <a:solidFill>
                      <a:prstClr val="white"/>
                    </a:solidFill>
                    <a:latin typeface="+mn-lt"/>
                    <a:ea typeface="+mn-ea"/>
                    <a:cs typeface="+mn-ea"/>
                    <a:sym typeface="Arial" panose="020B0604020202020204" pitchFamily="34" charset="0"/>
                  </a:rPr>
                  <a:t> </a:t>
                </a:r>
                <a:endParaRPr kumimoji="0" lang="en-US" sz="6400" b="0" i="0" u="none" strike="noStrike" kern="1200" cap="none" spc="0" normalizeH="0" baseline="0" noProof="1">
                  <a:solidFill>
                    <a:srgbClr val="023759">
                      <a:lumMod val="75000"/>
                    </a:srgbClr>
                  </a:solidFill>
                  <a:latin typeface="+mn-lt"/>
                  <a:ea typeface="+mn-ea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6" name="Oval 32"/>
              <p:cNvSpPr>
                <a:spLocks noChangeAspect="1"/>
              </p:cNvSpPr>
              <p:nvPr/>
            </p:nvSpPr>
            <p:spPr>
              <a:xfrm>
                <a:off x="9111228" y="2524775"/>
                <a:ext cx="1026645" cy="1028489"/>
              </a:xfrm>
              <a:prstGeom prst="ellipse">
                <a:avLst/>
              </a:prstGeom>
              <a:solidFill>
                <a:srgbClr val="315B2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541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="1" strike="noStrike" noProof="1">
                  <a:solidFill>
                    <a:prstClr val="white"/>
                  </a:solidFill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7" name="Oval 33"/>
              <p:cNvSpPr>
                <a:spLocks noChangeAspect="1"/>
              </p:cNvSpPr>
              <p:nvPr/>
            </p:nvSpPr>
            <p:spPr>
              <a:xfrm>
                <a:off x="9230236" y="2643814"/>
                <a:ext cx="790215" cy="791999"/>
              </a:xfrm>
              <a:prstGeom prst="ellipse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541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1" strike="noStrike" noProof="1">
                  <a:solidFill>
                    <a:srgbClr val="3C783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6104" name="TextBox 13"/>
              <p:cNvSpPr txBox="1"/>
              <p:nvPr/>
            </p:nvSpPr>
            <p:spPr>
              <a:xfrm>
                <a:off x="10406593" y="2859074"/>
                <a:ext cx="1332893" cy="3077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 anchor="t">
                <a:spAutoFit/>
              </a:bodyPr>
              <a:lstStyle/>
              <a:p>
                <a:pPr defTabSz="1216025">
                  <a:spcBef>
                    <a:spcPct val="20000"/>
                  </a:spcBef>
                </a:pPr>
                <a:r>
                  <a:rPr lang="zh-CN" altLang="en-US" sz="2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管  理</a:t>
                </a:r>
                <a:endPara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6105" name="文本框 43"/>
            <p:cNvSpPr txBox="1"/>
            <p:nvPr/>
          </p:nvSpPr>
          <p:spPr>
            <a:xfrm>
              <a:off x="9396923" y="2853846"/>
              <a:ext cx="987424" cy="36925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eaLnBrk="0" hangingPunct="0"/>
              <a:r>
                <a:rPr lang="zh-CN" altLang="en-US" b="1" dirty="0">
                  <a:solidFill>
                    <a:srgbClr val="315B2F"/>
                  </a:solidFill>
                </a:rPr>
                <a:t>管</a:t>
              </a:r>
              <a:endParaRPr lang="zh-CN" altLang="en-US" b="1" dirty="0">
                <a:solidFill>
                  <a:srgbClr val="315B2F"/>
                </a:solidFill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1120799" y="2862774"/>
            <a:ext cx="2695573" cy="1814119"/>
            <a:chOff x="9110661" y="2132014"/>
            <a:chExt cx="2695573" cy="1814512"/>
          </a:xfrm>
        </p:grpSpPr>
        <p:grpSp>
          <p:nvGrpSpPr>
            <p:cNvPr id="46107" name="组合 51"/>
            <p:cNvGrpSpPr/>
            <p:nvPr/>
          </p:nvGrpSpPr>
          <p:grpSpPr>
            <a:xfrm>
              <a:off x="9110661" y="2132014"/>
              <a:ext cx="2695573" cy="1814512"/>
              <a:chOff x="9111228" y="2132744"/>
              <a:chExt cx="2694347" cy="1814139"/>
            </a:xfrm>
          </p:grpSpPr>
          <p:sp>
            <p:nvSpPr>
              <p:cNvPr id="54" name="Freeform 50"/>
              <p:cNvSpPr/>
              <p:nvPr/>
            </p:nvSpPr>
            <p:spPr>
              <a:xfrm>
                <a:off x="9625344" y="2132744"/>
                <a:ext cx="2073918" cy="1814139"/>
              </a:xfrm>
              <a:custGeom>
                <a:avLst/>
                <a:gdLst>
                  <a:gd name="connsiteX0" fmla="*/ 0 w 1571625"/>
                  <a:gd name="connsiteY0" fmla="*/ 206070 h 1373798"/>
                  <a:gd name="connsiteX1" fmla="*/ 884726 w 1571625"/>
                  <a:gd name="connsiteY1" fmla="*/ 206070 h 1373798"/>
                  <a:gd name="connsiteX2" fmla="*/ 884726 w 1571625"/>
                  <a:gd name="connsiteY2" fmla="*/ 0 h 1373798"/>
                  <a:gd name="connsiteX3" fmla="*/ 1571625 w 1571625"/>
                  <a:gd name="connsiteY3" fmla="*/ 686899 h 1373798"/>
                  <a:gd name="connsiteX4" fmla="*/ 884726 w 1571625"/>
                  <a:gd name="connsiteY4" fmla="*/ 1373798 h 1373798"/>
                  <a:gd name="connsiteX5" fmla="*/ 884726 w 1571625"/>
                  <a:gd name="connsiteY5" fmla="*/ 1167728 h 1373798"/>
                  <a:gd name="connsiteX6" fmla="*/ 0 w 1571625"/>
                  <a:gd name="connsiteY6" fmla="*/ 1167728 h 1373798"/>
                  <a:gd name="connsiteX7" fmla="*/ 0 w 1571625"/>
                  <a:gd name="connsiteY7" fmla="*/ 206070 h 1373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71625" h="1373798">
                    <a:moveTo>
                      <a:pt x="0" y="206070"/>
                    </a:moveTo>
                    <a:lnTo>
                      <a:pt x="884726" y="206070"/>
                    </a:lnTo>
                    <a:lnTo>
                      <a:pt x="884726" y="0"/>
                    </a:lnTo>
                    <a:lnTo>
                      <a:pt x="1571625" y="686899"/>
                    </a:lnTo>
                    <a:lnTo>
                      <a:pt x="884726" y="1373798"/>
                    </a:lnTo>
                    <a:lnTo>
                      <a:pt x="884726" y="1167728"/>
                    </a:lnTo>
                    <a:lnTo>
                      <a:pt x="0" y="1167728"/>
                    </a:lnTo>
                    <a:lnTo>
                      <a:pt x="0" y="206070"/>
                    </a:lnTo>
                    <a:close/>
                  </a:path>
                </a:pathLst>
              </a:custGeom>
              <a:solidFill>
                <a:srgbClr val="315B2F"/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lIns="584836" tIns="290000" rIns="580548" bIns="290000" spcCol="127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marR="0" lvl="1" indent="-228600" algn="l" defTabSz="1066165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None/>
                  <a:defRPr/>
                </a:pPr>
                <a:r>
                  <a:rPr kumimoji="0" lang="en-US" sz="6400" b="0" i="0" u="none" strike="noStrike" kern="1200" cap="none" spc="0" normalizeH="0" baseline="0" noProof="1">
                    <a:solidFill>
                      <a:prstClr val="white"/>
                    </a:solidFill>
                    <a:latin typeface="+mn-lt"/>
                    <a:ea typeface="+mn-ea"/>
                    <a:cs typeface="+mn-ea"/>
                    <a:sym typeface="Arial" panose="020B0604020202020204" pitchFamily="34" charset="0"/>
                  </a:rPr>
                  <a:t> </a:t>
                </a:r>
                <a:endParaRPr kumimoji="0" lang="en-US" sz="6400" b="0" i="0" u="none" strike="noStrike" kern="1200" cap="none" spc="0" normalizeH="0" baseline="0" noProof="1">
                  <a:solidFill>
                    <a:srgbClr val="023759">
                      <a:lumMod val="75000"/>
                    </a:srgbClr>
                  </a:solidFill>
                  <a:latin typeface="+mn-lt"/>
                  <a:ea typeface="+mn-ea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5" name="Oval 32"/>
              <p:cNvSpPr>
                <a:spLocks noChangeAspect="1"/>
              </p:cNvSpPr>
              <p:nvPr/>
            </p:nvSpPr>
            <p:spPr>
              <a:xfrm>
                <a:off x="9111228" y="2524775"/>
                <a:ext cx="1026645" cy="1028489"/>
              </a:xfrm>
              <a:prstGeom prst="ellipse">
                <a:avLst/>
              </a:prstGeom>
              <a:solidFill>
                <a:srgbClr val="315B2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541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="1" strike="noStrike" noProof="1">
                  <a:solidFill>
                    <a:prstClr val="white"/>
                  </a:solidFill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6" name="Oval 33"/>
              <p:cNvSpPr>
                <a:spLocks noChangeAspect="1"/>
              </p:cNvSpPr>
              <p:nvPr/>
            </p:nvSpPr>
            <p:spPr>
              <a:xfrm>
                <a:off x="9230236" y="2643814"/>
                <a:ext cx="790215" cy="791999"/>
              </a:xfrm>
              <a:prstGeom prst="ellipse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541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1" strike="noStrike" noProof="1">
                  <a:solidFill>
                    <a:srgbClr val="3C783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6112" name="TextBox 13"/>
              <p:cNvSpPr txBox="1"/>
              <p:nvPr/>
            </p:nvSpPr>
            <p:spPr>
              <a:xfrm>
                <a:off x="10360814" y="2858686"/>
                <a:ext cx="1444761" cy="3077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 anchor="t">
                <a:spAutoFit/>
              </a:bodyPr>
              <a:lstStyle/>
              <a:p>
                <a:pPr defTabSz="1216025">
                  <a:spcBef>
                    <a:spcPct val="20000"/>
                  </a:spcBef>
                </a:pPr>
                <a:r>
                  <a:rPr lang="zh-CN" altLang="en-US" sz="2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收  集</a:t>
                </a:r>
                <a:endPara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6113" name="文本框 52"/>
            <p:cNvSpPr txBox="1"/>
            <p:nvPr/>
          </p:nvSpPr>
          <p:spPr>
            <a:xfrm>
              <a:off x="9272589" y="2839819"/>
              <a:ext cx="987424" cy="6463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eaLnBrk="0" hangingPunct="0"/>
              <a:r>
                <a:rPr lang="zh-CN" altLang="en-US" b="1" dirty="0" smtClean="0">
                  <a:solidFill>
                    <a:srgbClr val="315B2F"/>
                  </a:solidFill>
                  <a:sym typeface="Arial" panose="020B0604020202020204" pitchFamily="34" charset="0"/>
                </a:rPr>
                <a:t>  收</a:t>
              </a:r>
              <a:endParaRPr lang="en-US" altLang="zh-CN" b="1" dirty="0">
                <a:solidFill>
                  <a:srgbClr val="315B2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eaLnBrk="0" hangingPunct="0"/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61" name="Oval 29@|1FFC:192|FBC:16777215|LFC:16777215|LBC:16777215"/>
          <p:cNvSpPr>
            <a:spLocks noChangeAspect="1"/>
          </p:cNvSpPr>
          <p:nvPr/>
        </p:nvSpPr>
        <p:spPr>
          <a:xfrm>
            <a:off x="4684718" y="361226"/>
            <a:ext cx="466229" cy="466292"/>
          </a:xfrm>
          <a:prstGeom prst="ellipse">
            <a:avLst/>
          </a:prstGeom>
          <a:solidFill>
            <a:srgbClr val="315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base" hangingPunct="1">
              <a:defRPr/>
            </a:pPr>
            <a:endParaRPr lang="en-US" altLang="zh-CN" b="1" strike="noStrike" noProof="1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85725" y="1041400"/>
            <a:ext cx="12058650" cy="17463"/>
          </a:xfrm>
          <a:prstGeom prst="line">
            <a:avLst/>
          </a:prstGeom>
          <a:ln>
            <a:solidFill>
              <a:srgbClr val="5AAB3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9" name="矩形 38"/>
          <p:cNvSpPr/>
          <p:nvPr/>
        </p:nvSpPr>
        <p:spPr>
          <a:xfrm>
            <a:off x="5315980" y="332763"/>
            <a:ext cx="413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dirty="0">
                <a:solidFill>
                  <a:srgbClr val="3C7832"/>
                </a:solidFill>
                <a:latin typeface="微软雅黑" panose="020B0503020204020204" pitchFamily="34" charset="-122"/>
              </a:rPr>
              <a:t>调整档案信息化工作次序</a:t>
            </a:r>
            <a:endParaRPr lang="zh-CN" altLang="en-US" sz="2800" b="1" dirty="0">
              <a:solidFill>
                <a:srgbClr val="3C7832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图片 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938"/>
            <a:ext cx="3846513" cy="1143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2" name="组合 31"/>
          <p:cNvGrpSpPr/>
          <p:nvPr/>
        </p:nvGrpSpPr>
        <p:grpSpPr>
          <a:xfrm>
            <a:off x="6197600" y="4458379"/>
            <a:ext cx="2773362" cy="1814357"/>
            <a:chOff x="9110663" y="2132013"/>
            <a:chExt cx="2773362" cy="1814511"/>
          </a:xfrm>
        </p:grpSpPr>
        <p:grpSp>
          <p:nvGrpSpPr>
            <p:cNvPr id="46083" name="组合 28"/>
            <p:cNvGrpSpPr/>
            <p:nvPr/>
          </p:nvGrpSpPr>
          <p:grpSpPr>
            <a:xfrm>
              <a:off x="9110663" y="2132013"/>
              <a:ext cx="2773362" cy="1814511"/>
              <a:chOff x="9111228" y="2132744"/>
              <a:chExt cx="2772100" cy="1814139"/>
            </a:xfrm>
          </p:grpSpPr>
          <p:sp>
            <p:nvSpPr>
              <p:cNvPr id="13" name="Freeform 50"/>
              <p:cNvSpPr/>
              <p:nvPr/>
            </p:nvSpPr>
            <p:spPr>
              <a:xfrm>
                <a:off x="9625344" y="2132744"/>
                <a:ext cx="2257984" cy="1814139"/>
              </a:xfrm>
              <a:custGeom>
                <a:avLst/>
                <a:gdLst>
                  <a:gd name="connsiteX0" fmla="*/ 0 w 1571625"/>
                  <a:gd name="connsiteY0" fmla="*/ 206070 h 1373798"/>
                  <a:gd name="connsiteX1" fmla="*/ 884726 w 1571625"/>
                  <a:gd name="connsiteY1" fmla="*/ 206070 h 1373798"/>
                  <a:gd name="connsiteX2" fmla="*/ 884726 w 1571625"/>
                  <a:gd name="connsiteY2" fmla="*/ 0 h 1373798"/>
                  <a:gd name="connsiteX3" fmla="*/ 1571625 w 1571625"/>
                  <a:gd name="connsiteY3" fmla="*/ 686899 h 1373798"/>
                  <a:gd name="connsiteX4" fmla="*/ 884726 w 1571625"/>
                  <a:gd name="connsiteY4" fmla="*/ 1373798 h 1373798"/>
                  <a:gd name="connsiteX5" fmla="*/ 884726 w 1571625"/>
                  <a:gd name="connsiteY5" fmla="*/ 1167728 h 1373798"/>
                  <a:gd name="connsiteX6" fmla="*/ 0 w 1571625"/>
                  <a:gd name="connsiteY6" fmla="*/ 1167728 h 1373798"/>
                  <a:gd name="connsiteX7" fmla="*/ 0 w 1571625"/>
                  <a:gd name="connsiteY7" fmla="*/ 206070 h 1373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71625" h="1373798">
                    <a:moveTo>
                      <a:pt x="0" y="206070"/>
                    </a:moveTo>
                    <a:lnTo>
                      <a:pt x="884726" y="206070"/>
                    </a:lnTo>
                    <a:lnTo>
                      <a:pt x="884726" y="0"/>
                    </a:lnTo>
                    <a:lnTo>
                      <a:pt x="1571625" y="686899"/>
                    </a:lnTo>
                    <a:lnTo>
                      <a:pt x="884726" y="1373798"/>
                    </a:lnTo>
                    <a:lnTo>
                      <a:pt x="884726" y="1167728"/>
                    </a:lnTo>
                    <a:lnTo>
                      <a:pt x="0" y="1167728"/>
                    </a:lnTo>
                    <a:lnTo>
                      <a:pt x="0" y="206070"/>
                    </a:lnTo>
                    <a:close/>
                  </a:path>
                </a:pathLst>
              </a:custGeom>
              <a:solidFill>
                <a:srgbClr val="315B2F"/>
              </a:solidFill>
              <a:ln>
                <a:noFill/>
              </a:ln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584836" tIns="290000" rIns="580548" bIns="290000" spcCol="127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marR="0" lvl="1" indent="-228600" algn="l" defTabSz="1066165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None/>
                  <a:defRPr/>
                </a:pPr>
                <a:r>
                  <a:rPr kumimoji="0" lang="en-US" sz="6400" b="0" i="0" u="none" strike="noStrike" kern="1200" cap="none" spc="0" normalizeH="0" baseline="0" noProof="1">
                    <a:solidFill>
                      <a:prstClr val="white"/>
                    </a:solidFill>
                    <a:latin typeface="+mn-lt"/>
                    <a:ea typeface="+mn-ea"/>
                    <a:cs typeface="+mn-ea"/>
                    <a:sym typeface="Arial" panose="020B0604020202020204" pitchFamily="34" charset="0"/>
                  </a:rPr>
                  <a:t> </a:t>
                </a:r>
                <a:endParaRPr kumimoji="0" lang="en-US" sz="6400" b="0" i="0" u="none" strike="noStrike" kern="1200" cap="none" spc="0" normalizeH="0" baseline="0" noProof="1">
                  <a:solidFill>
                    <a:srgbClr val="023759">
                      <a:lumMod val="75000"/>
                    </a:srgbClr>
                  </a:solidFill>
                  <a:latin typeface="+mn-lt"/>
                  <a:ea typeface="+mn-ea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" name="Oval 32"/>
              <p:cNvSpPr>
                <a:spLocks noChangeAspect="1"/>
              </p:cNvSpPr>
              <p:nvPr/>
            </p:nvSpPr>
            <p:spPr>
              <a:xfrm>
                <a:off x="9111228" y="2524775"/>
                <a:ext cx="1026645" cy="1028489"/>
              </a:xfrm>
              <a:prstGeom prst="ellipse">
                <a:avLst/>
              </a:prstGeom>
              <a:solidFill>
                <a:srgbClr val="315B2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541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="1" strike="noStrike" noProof="1">
                  <a:solidFill>
                    <a:prstClr val="white"/>
                  </a:solidFill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" name="Oval 33"/>
              <p:cNvSpPr>
                <a:spLocks noChangeAspect="1"/>
              </p:cNvSpPr>
              <p:nvPr/>
            </p:nvSpPr>
            <p:spPr>
              <a:xfrm>
                <a:off x="9230236" y="2643814"/>
                <a:ext cx="790215" cy="791999"/>
              </a:xfrm>
              <a:prstGeom prst="ellipse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541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1" strike="noStrike" noProof="1">
                  <a:solidFill>
                    <a:srgbClr val="3C783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6089" name="文本框 30"/>
            <p:cNvSpPr txBox="1"/>
            <p:nvPr/>
          </p:nvSpPr>
          <p:spPr>
            <a:xfrm>
              <a:off x="9272589" y="2839819"/>
              <a:ext cx="987424" cy="36936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eaLnBrk="0" hangingPunct="0"/>
              <a:r>
                <a:rPr lang="zh-CN" altLang="en-US" b="1" dirty="0">
                  <a:solidFill>
                    <a:srgbClr val="315B2F"/>
                  </a:solidFill>
                </a:rPr>
                <a:t>收集</a:t>
              </a:r>
              <a:endParaRPr lang="zh-CN" altLang="en-US" b="1" dirty="0">
                <a:solidFill>
                  <a:srgbClr val="315B2F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197600" y="1894052"/>
            <a:ext cx="2589212" cy="1814390"/>
            <a:chOff x="9110663" y="2132013"/>
            <a:chExt cx="2589212" cy="1814513"/>
          </a:xfrm>
        </p:grpSpPr>
        <p:grpSp>
          <p:nvGrpSpPr>
            <p:cNvPr id="46091" name="组合 33"/>
            <p:cNvGrpSpPr/>
            <p:nvPr/>
          </p:nvGrpSpPr>
          <p:grpSpPr>
            <a:xfrm>
              <a:off x="9110663" y="2132013"/>
              <a:ext cx="2589212" cy="1814513"/>
              <a:chOff x="9111228" y="2132744"/>
              <a:chExt cx="2588034" cy="1814139"/>
            </a:xfrm>
          </p:grpSpPr>
          <p:sp>
            <p:nvSpPr>
              <p:cNvPr id="36" name="Freeform 50"/>
              <p:cNvSpPr/>
              <p:nvPr/>
            </p:nvSpPr>
            <p:spPr>
              <a:xfrm>
                <a:off x="9625344" y="2132744"/>
                <a:ext cx="2073918" cy="1814139"/>
              </a:xfrm>
              <a:custGeom>
                <a:avLst/>
                <a:gdLst>
                  <a:gd name="connsiteX0" fmla="*/ 0 w 1571625"/>
                  <a:gd name="connsiteY0" fmla="*/ 206070 h 1373798"/>
                  <a:gd name="connsiteX1" fmla="*/ 884726 w 1571625"/>
                  <a:gd name="connsiteY1" fmla="*/ 206070 h 1373798"/>
                  <a:gd name="connsiteX2" fmla="*/ 884726 w 1571625"/>
                  <a:gd name="connsiteY2" fmla="*/ 0 h 1373798"/>
                  <a:gd name="connsiteX3" fmla="*/ 1571625 w 1571625"/>
                  <a:gd name="connsiteY3" fmla="*/ 686899 h 1373798"/>
                  <a:gd name="connsiteX4" fmla="*/ 884726 w 1571625"/>
                  <a:gd name="connsiteY4" fmla="*/ 1373798 h 1373798"/>
                  <a:gd name="connsiteX5" fmla="*/ 884726 w 1571625"/>
                  <a:gd name="connsiteY5" fmla="*/ 1167728 h 1373798"/>
                  <a:gd name="connsiteX6" fmla="*/ 0 w 1571625"/>
                  <a:gd name="connsiteY6" fmla="*/ 1167728 h 1373798"/>
                  <a:gd name="connsiteX7" fmla="*/ 0 w 1571625"/>
                  <a:gd name="connsiteY7" fmla="*/ 206070 h 1373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71625" h="1373798">
                    <a:moveTo>
                      <a:pt x="0" y="206070"/>
                    </a:moveTo>
                    <a:lnTo>
                      <a:pt x="884726" y="206070"/>
                    </a:lnTo>
                    <a:lnTo>
                      <a:pt x="884726" y="0"/>
                    </a:lnTo>
                    <a:lnTo>
                      <a:pt x="1571625" y="686899"/>
                    </a:lnTo>
                    <a:lnTo>
                      <a:pt x="884726" y="1373798"/>
                    </a:lnTo>
                    <a:lnTo>
                      <a:pt x="884726" y="1167728"/>
                    </a:lnTo>
                    <a:lnTo>
                      <a:pt x="0" y="1167728"/>
                    </a:lnTo>
                    <a:lnTo>
                      <a:pt x="0" y="206070"/>
                    </a:lnTo>
                    <a:close/>
                  </a:path>
                </a:pathLst>
              </a:custGeom>
              <a:solidFill>
                <a:srgbClr val="315B2F"/>
              </a:solidFill>
              <a:ln>
                <a:noFill/>
              </a:ln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584836" tIns="290000" rIns="580548" bIns="290000" spcCol="127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marR="0" lvl="1" indent="-228600" algn="l" defTabSz="1066165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None/>
                  <a:defRPr/>
                </a:pPr>
                <a:r>
                  <a:rPr kumimoji="0" lang="en-US" sz="6400" b="0" i="0" u="none" strike="noStrike" kern="1200" cap="none" spc="0" normalizeH="0" baseline="0" noProof="1">
                    <a:solidFill>
                      <a:prstClr val="white"/>
                    </a:solidFill>
                    <a:latin typeface="+mn-lt"/>
                    <a:ea typeface="+mn-ea"/>
                    <a:cs typeface="+mn-ea"/>
                    <a:sym typeface="Arial" panose="020B0604020202020204" pitchFamily="34" charset="0"/>
                  </a:rPr>
                  <a:t> </a:t>
                </a:r>
                <a:endParaRPr kumimoji="0" lang="en-US" sz="6400" b="0" i="0" u="none" strike="noStrike" kern="1200" cap="none" spc="0" normalizeH="0" baseline="0" noProof="1">
                  <a:solidFill>
                    <a:srgbClr val="023759">
                      <a:lumMod val="75000"/>
                    </a:srgbClr>
                  </a:solidFill>
                  <a:latin typeface="+mn-lt"/>
                  <a:ea typeface="+mn-ea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7" name="Oval 32"/>
              <p:cNvSpPr>
                <a:spLocks noChangeAspect="1"/>
              </p:cNvSpPr>
              <p:nvPr/>
            </p:nvSpPr>
            <p:spPr>
              <a:xfrm>
                <a:off x="9111228" y="2524775"/>
                <a:ext cx="1026645" cy="1028489"/>
              </a:xfrm>
              <a:prstGeom prst="ellipse">
                <a:avLst/>
              </a:prstGeom>
              <a:solidFill>
                <a:srgbClr val="315B2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541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="1" strike="noStrike" noProof="1">
                  <a:solidFill>
                    <a:prstClr val="white"/>
                  </a:solidFill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8" name="Oval 33"/>
              <p:cNvSpPr>
                <a:spLocks noChangeAspect="1"/>
              </p:cNvSpPr>
              <p:nvPr/>
            </p:nvSpPr>
            <p:spPr>
              <a:xfrm>
                <a:off x="9230236" y="2643814"/>
                <a:ext cx="790215" cy="791999"/>
              </a:xfrm>
              <a:prstGeom prst="ellipse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541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1" strike="noStrike" noProof="1">
                  <a:solidFill>
                    <a:srgbClr val="3C783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6096" name="TextBox 13"/>
              <p:cNvSpPr txBox="1"/>
              <p:nvPr/>
            </p:nvSpPr>
            <p:spPr>
              <a:xfrm>
                <a:off x="10366369" y="2872367"/>
                <a:ext cx="853686" cy="3077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 anchor="t">
                <a:spAutoFit/>
              </a:bodyPr>
              <a:lstStyle/>
              <a:p>
                <a:pPr defTabSz="1216025">
                  <a:spcBef>
                    <a:spcPct val="20000"/>
                  </a:spcBef>
                </a:pPr>
                <a:endPara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6097" name="文本框 34"/>
            <p:cNvSpPr txBox="1"/>
            <p:nvPr/>
          </p:nvSpPr>
          <p:spPr>
            <a:xfrm>
              <a:off x="9272589" y="2839819"/>
              <a:ext cx="987424" cy="36935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eaLnBrk="0" hangingPunct="0"/>
              <a:r>
                <a:rPr lang="zh-CN" altLang="en-US" b="1" dirty="0">
                  <a:solidFill>
                    <a:srgbClr val="315B2F"/>
                  </a:solidFill>
                </a:rPr>
                <a:t>收集</a:t>
              </a:r>
              <a:endParaRPr lang="zh-CN" altLang="en-US" b="1" dirty="0">
                <a:solidFill>
                  <a:srgbClr val="315B2F"/>
                </a:solidFill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3278868" y="4472944"/>
            <a:ext cx="2589213" cy="1814875"/>
            <a:chOff x="9110662" y="2132013"/>
            <a:chExt cx="2589212" cy="1814512"/>
          </a:xfrm>
        </p:grpSpPr>
        <p:grpSp>
          <p:nvGrpSpPr>
            <p:cNvPr id="46099" name="组合 42"/>
            <p:cNvGrpSpPr/>
            <p:nvPr/>
          </p:nvGrpSpPr>
          <p:grpSpPr>
            <a:xfrm>
              <a:off x="9110662" y="2132013"/>
              <a:ext cx="2589212" cy="1814512"/>
              <a:chOff x="9111228" y="2132744"/>
              <a:chExt cx="2588034" cy="1814139"/>
            </a:xfrm>
          </p:grpSpPr>
          <p:sp>
            <p:nvSpPr>
              <p:cNvPr id="45" name="Freeform 50"/>
              <p:cNvSpPr/>
              <p:nvPr/>
            </p:nvSpPr>
            <p:spPr>
              <a:xfrm>
                <a:off x="9625344" y="2132744"/>
                <a:ext cx="2073918" cy="1814139"/>
              </a:xfrm>
              <a:custGeom>
                <a:avLst/>
                <a:gdLst>
                  <a:gd name="connsiteX0" fmla="*/ 0 w 1571625"/>
                  <a:gd name="connsiteY0" fmla="*/ 206070 h 1373798"/>
                  <a:gd name="connsiteX1" fmla="*/ 884726 w 1571625"/>
                  <a:gd name="connsiteY1" fmla="*/ 206070 h 1373798"/>
                  <a:gd name="connsiteX2" fmla="*/ 884726 w 1571625"/>
                  <a:gd name="connsiteY2" fmla="*/ 0 h 1373798"/>
                  <a:gd name="connsiteX3" fmla="*/ 1571625 w 1571625"/>
                  <a:gd name="connsiteY3" fmla="*/ 686899 h 1373798"/>
                  <a:gd name="connsiteX4" fmla="*/ 884726 w 1571625"/>
                  <a:gd name="connsiteY4" fmla="*/ 1373798 h 1373798"/>
                  <a:gd name="connsiteX5" fmla="*/ 884726 w 1571625"/>
                  <a:gd name="connsiteY5" fmla="*/ 1167728 h 1373798"/>
                  <a:gd name="connsiteX6" fmla="*/ 0 w 1571625"/>
                  <a:gd name="connsiteY6" fmla="*/ 1167728 h 1373798"/>
                  <a:gd name="connsiteX7" fmla="*/ 0 w 1571625"/>
                  <a:gd name="connsiteY7" fmla="*/ 206070 h 1373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71625" h="1373798">
                    <a:moveTo>
                      <a:pt x="0" y="206070"/>
                    </a:moveTo>
                    <a:lnTo>
                      <a:pt x="884726" y="206070"/>
                    </a:lnTo>
                    <a:lnTo>
                      <a:pt x="884726" y="0"/>
                    </a:lnTo>
                    <a:lnTo>
                      <a:pt x="1571625" y="686899"/>
                    </a:lnTo>
                    <a:lnTo>
                      <a:pt x="884726" y="1373798"/>
                    </a:lnTo>
                    <a:lnTo>
                      <a:pt x="884726" y="1167728"/>
                    </a:lnTo>
                    <a:lnTo>
                      <a:pt x="0" y="1167728"/>
                    </a:lnTo>
                    <a:lnTo>
                      <a:pt x="0" y="206070"/>
                    </a:lnTo>
                    <a:close/>
                  </a:path>
                </a:pathLst>
              </a:custGeom>
              <a:solidFill>
                <a:srgbClr val="315B2F"/>
              </a:solidFill>
              <a:ln>
                <a:noFill/>
              </a:ln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584836" tIns="290000" rIns="580548" bIns="290000" spcCol="127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marR="0" lvl="1" indent="-228600" algn="l" defTabSz="1066165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None/>
                  <a:defRPr/>
                </a:pPr>
                <a:r>
                  <a:rPr kumimoji="0" lang="en-US" sz="6400" b="0" i="0" u="none" strike="noStrike" kern="1200" cap="none" spc="0" normalizeH="0" baseline="0" noProof="1">
                    <a:solidFill>
                      <a:prstClr val="white"/>
                    </a:solidFill>
                    <a:latin typeface="+mn-lt"/>
                    <a:ea typeface="+mn-ea"/>
                    <a:cs typeface="+mn-ea"/>
                    <a:sym typeface="Arial" panose="020B0604020202020204" pitchFamily="34" charset="0"/>
                  </a:rPr>
                  <a:t> </a:t>
                </a:r>
                <a:endParaRPr kumimoji="0" lang="en-US" sz="6400" b="0" i="0" u="none" strike="noStrike" kern="1200" cap="none" spc="0" normalizeH="0" baseline="0" noProof="1">
                  <a:solidFill>
                    <a:srgbClr val="023759">
                      <a:lumMod val="75000"/>
                    </a:srgbClr>
                  </a:solidFill>
                  <a:latin typeface="+mn-lt"/>
                  <a:ea typeface="+mn-ea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6" name="Oval 32"/>
              <p:cNvSpPr>
                <a:spLocks noChangeAspect="1"/>
              </p:cNvSpPr>
              <p:nvPr/>
            </p:nvSpPr>
            <p:spPr>
              <a:xfrm>
                <a:off x="9111228" y="2524775"/>
                <a:ext cx="1026645" cy="1028489"/>
              </a:xfrm>
              <a:prstGeom prst="ellipse">
                <a:avLst/>
              </a:prstGeom>
              <a:solidFill>
                <a:srgbClr val="315B2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541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="1" strike="noStrike" noProof="1">
                  <a:solidFill>
                    <a:prstClr val="white"/>
                  </a:solidFill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7" name="Oval 33"/>
              <p:cNvSpPr>
                <a:spLocks noChangeAspect="1"/>
              </p:cNvSpPr>
              <p:nvPr/>
            </p:nvSpPr>
            <p:spPr>
              <a:xfrm>
                <a:off x="9230236" y="2643814"/>
                <a:ext cx="790215" cy="791999"/>
              </a:xfrm>
              <a:prstGeom prst="ellipse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541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1" strike="noStrike" noProof="1">
                  <a:solidFill>
                    <a:srgbClr val="3C783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6105" name="文本框 43"/>
            <p:cNvSpPr txBox="1"/>
            <p:nvPr/>
          </p:nvSpPr>
          <p:spPr>
            <a:xfrm>
              <a:off x="9272589" y="2839819"/>
              <a:ext cx="987424" cy="36925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eaLnBrk="0" hangingPunct="0"/>
              <a:r>
                <a:rPr lang="zh-CN" altLang="en-US" b="1" dirty="0">
                  <a:solidFill>
                    <a:srgbClr val="315B2F"/>
                  </a:solidFill>
                </a:rPr>
                <a:t>利用</a:t>
              </a:r>
              <a:endParaRPr lang="zh-CN" altLang="en-US" b="1" dirty="0">
                <a:solidFill>
                  <a:srgbClr val="315B2F"/>
                </a:solidFill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3278869" y="1884772"/>
            <a:ext cx="2589212" cy="1814119"/>
            <a:chOff x="9110662" y="2132014"/>
            <a:chExt cx="2589212" cy="1814512"/>
          </a:xfrm>
        </p:grpSpPr>
        <p:grpSp>
          <p:nvGrpSpPr>
            <p:cNvPr id="46107" name="组合 51"/>
            <p:cNvGrpSpPr/>
            <p:nvPr/>
          </p:nvGrpSpPr>
          <p:grpSpPr>
            <a:xfrm>
              <a:off x="9110662" y="2132014"/>
              <a:ext cx="2589212" cy="1814512"/>
              <a:chOff x="9111228" y="2132744"/>
              <a:chExt cx="2588034" cy="1814139"/>
            </a:xfrm>
          </p:grpSpPr>
          <p:sp>
            <p:nvSpPr>
              <p:cNvPr id="54" name="Freeform 50"/>
              <p:cNvSpPr/>
              <p:nvPr/>
            </p:nvSpPr>
            <p:spPr>
              <a:xfrm>
                <a:off x="9625344" y="2132744"/>
                <a:ext cx="2073918" cy="1814139"/>
              </a:xfrm>
              <a:custGeom>
                <a:avLst/>
                <a:gdLst>
                  <a:gd name="connsiteX0" fmla="*/ 0 w 1571625"/>
                  <a:gd name="connsiteY0" fmla="*/ 206070 h 1373798"/>
                  <a:gd name="connsiteX1" fmla="*/ 884726 w 1571625"/>
                  <a:gd name="connsiteY1" fmla="*/ 206070 h 1373798"/>
                  <a:gd name="connsiteX2" fmla="*/ 884726 w 1571625"/>
                  <a:gd name="connsiteY2" fmla="*/ 0 h 1373798"/>
                  <a:gd name="connsiteX3" fmla="*/ 1571625 w 1571625"/>
                  <a:gd name="connsiteY3" fmla="*/ 686899 h 1373798"/>
                  <a:gd name="connsiteX4" fmla="*/ 884726 w 1571625"/>
                  <a:gd name="connsiteY4" fmla="*/ 1373798 h 1373798"/>
                  <a:gd name="connsiteX5" fmla="*/ 884726 w 1571625"/>
                  <a:gd name="connsiteY5" fmla="*/ 1167728 h 1373798"/>
                  <a:gd name="connsiteX6" fmla="*/ 0 w 1571625"/>
                  <a:gd name="connsiteY6" fmla="*/ 1167728 h 1373798"/>
                  <a:gd name="connsiteX7" fmla="*/ 0 w 1571625"/>
                  <a:gd name="connsiteY7" fmla="*/ 206070 h 1373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71625" h="1373798">
                    <a:moveTo>
                      <a:pt x="0" y="206070"/>
                    </a:moveTo>
                    <a:lnTo>
                      <a:pt x="884726" y="206070"/>
                    </a:lnTo>
                    <a:lnTo>
                      <a:pt x="884726" y="0"/>
                    </a:lnTo>
                    <a:lnTo>
                      <a:pt x="1571625" y="686899"/>
                    </a:lnTo>
                    <a:lnTo>
                      <a:pt x="884726" y="1373798"/>
                    </a:lnTo>
                    <a:lnTo>
                      <a:pt x="884726" y="1167728"/>
                    </a:lnTo>
                    <a:lnTo>
                      <a:pt x="0" y="1167728"/>
                    </a:lnTo>
                    <a:lnTo>
                      <a:pt x="0" y="206070"/>
                    </a:lnTo>
                    <a:close/>
                  </a:path>
                </a:pathLst>
              </a:custGeom>
              <a:solidFill>
                <a:srgbClr val="315B2F"/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lIns="584836" tIns="290000" rIns="580548" bIns="290000" spcCol="127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marR="0" lvl="1" indent="-228600" algn="l" defTabSz="1066165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None/>
                  <a:defRPr/>
                </a:pPr>
                <a:r>
                  <a:rPr kumimoji="0" lang="en-US" sz="6400" b="0" i="0" u="none" strike="noStrike" kern="1200" cap="none" spc="0" normalizeH="0" baseline="0" noProof="1">
                    <a:solidFill>
                      <a:prstClr val="white"/>
                    </a:solidFill>
                    <a:latin typeface="+mn-lt"/>
                    <a:ea typeface="+mn-ea"/>
                    <a:cs typeface="+mn-ea"/>
                    <a:sym typeface="Arial" panose="020B0604020202020204" pitchFamily="34" charset="0"/>
                  </a:rPr>
                  <a:t> </a:t>
                </a:r>
                <a:endParaRPr kumimoji="0" lang="en-US" sz="6400" b="0" i="0" u="none" strike="noStrike" kern="1200" cap="none" spc="0" normalizeH="0" baseline="0" noProof="1">
                  <a:solidFill>
                    <a:srgbClr val="023759">
                      <a:lumMod val="75000"/>
                    </a:srgbClr>
                  </a:solidFill>
                  <a:latin typeface="+mn-lt"/>
                  <a:ea typeface="+mn-ea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5" name="Oval 32"/>
              <p:cNvSpPr>
                <a:spLocks noChangeAspect="1"/>
              </p:cNvSpPr>
              <p:nvPr/>
            </p:nvSpPr>
            <p:spPr>
              <a:xfrm>
                <a:off x="9111228" y="2524775"/>
                <a:ext cx="1026645" cy="1028489"/>
              </a:xfrm>
              <a:prstGeom prst="ellipse">
                <a:avLst/>
              </a:prstGeom>
              <a:solidFill>
                <a:srgbClr val="315B2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541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="1" strike="noStrike" noProof="1">
                  <a:solidFill>
                    <a:prstClr val="white"/>
                  </a:solidFill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6" name="Oval 33"/>
              <p:cNvSpPr>
                <a:spLocks noChangeAspect="1"/>
              </p:cNvSpPr>
              <p:nvPr/>
            </p:nvSpPr>
            <p:spPr>
              <a:xfrm>
                <a:off x="9230236" y="2643814"/>
                <a:ext cx="790215" cy="791999"/>
              </a:xfrm>
              <a:prstGeom prst="ellipse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541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1" strike="noStrike" noProof="1">
                  <a:solidFill>
                    <a:srgbClr val="3C783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6112" name="TextBox 13"/>
              <p:cNvSpPr txBox="1"/>
              <p:nvPr/>
            </p:nvSpPr>
            <p:spPr>
              <a:xfrm>
                <a:off x="10191823" y="2885162"/>
                <a:ext cx="1444761" cy="3077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 anchor="t">
                <a:spAutoFit/>
              </a:bodyPr>
              <a:lstStyle/>
              <a:p>
                <a:pPr defTabSz="1216025">
                  <a:spcBef>
                    <a:spcPct val="20000"/>
                  </a:spcBef>
                </a:pPr>
                <a:endPara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6113" name="文本框 52"/>
            <p:cNvSpPr txBox="1"/>
            <p:nvPr/>
          </p:nvSpPr>
          <p:spPr>
            <a:xfrm>
              <a:off x="9272589" y="2839819"/>
              <a:ext cx="987424" cy="3694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eaLnBrk="0" hangingPunct="0"/>
              <a:r>
                <a:rPr lang="zh-CN" altLang="en-US" b="1" dirty="0">
                  <a:solidFill>
                    <a:srgbClr val="315B2F"/>
                  </a:solidFill>
                </a:rPr>
                <a:t>整理</a:t>
              </a:r>
              <a:endParaRPr lang="zh-CN" altLang="en-US" b="1" dirty="0">
                <a:solidFill>
                  <a:srgbClr val="315B2F"/>
                </a:solidFill>
              </a:endParaRPr>
            </a:p>
          </p:txBody>
        </p:sp>
      </p:grpSp>
      <p:sp>
        <p:nvSpPr>
          <p:cNvPr id="61" name="Oval 29@|1FFC:192|FBC:16777215|LFC:16777215|LBC:16777215"/>
          <p:cNvSpPr>
            <a:spLocks noChangeAspect="1"/>
          </p:cNvSpPr>
          <p:nvPr/>
        </p:nvSpPr>
        <p:spPr>
          <a:xfrm>
            <a:off x="4684718" y="361226"/>
            <a:ext cx="466229" cy="466292"/>
          </a:xfrm>
          <a:prstGeom prst="ellipse">
            <a:avLst/>
          </a:prstGeom>
          <a:solidFill>
            <a:srgbClr val="315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base" hangingPunct="1">
              <a:defRPr/>
            </a:pPr>
            <a:endParaRPr lang="en-US" altLang="zh-CN" b="1" strike="noStrike" noProof="1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85725" y="1041400"/>
            <a:ext cx="12058650" cy="17463"/>
          </a:xfrm>
          <a:prstGeom prst="line">
            <a:avLst/>
          </a:prstGeom>
          <a:ln>
            <a:solidFill>
              <a:srgbClr val="5AAB3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9" name="矩形 38"/>
          <p:cNvSpPr/>
          <p:nvPr/>
        </p:nvSpPr>
        <p:spPr>
          <a:xfrm>
            <a:off x="5315980" y="332763"/>
            <a:ext cx="413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dirty="0">
                <a:solidFill>
                  <a:srgbClr val="3C7832"/>
                </a:solidFill>
                <a:latin typeface="微软雅黑" panose="020B0503020204020204" pitchFamily="34" charset="-122"/>
              </a:rPr>
              <a:t>调整档案信息化工作次序</a:t>
            </a:r>
            <a:endParaRPr lang="zh-CN" altLang="en-US" sz="2800" b="1" dirty="0">
              <a:solidFill>
                <a:srgbClr val="3C7832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49212"/>
            <a:ext cx="3275013" cy="973137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" name="直接连接符 1"/>
          <p:cNvCxnSpPr/>
          <p:nvPr/>
        </p:nvCxnSpPr>
        <p:spPr>
          <a:xfrm flipV="1">
            <a:off x="85725" y="1041400"/>
            <a:ext cx="12058650" cy="17463"/>
          </a:xfrm>
          <a:prstGeom prst="line">
            <a:avLst/>
          </a:prstGeom>
          <a:ln>
            <a:solidFill>
              <a:srgbClr val="5AAB3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图片 6" descr="国家重点项目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16215" y="1655445"/>
            <a:ext cx="3475990" cy="4781550"/>
          </a:xfrm>
          <a:prstGeom prst="rect">
            <a:avLst/>
          </a:prstGeom>
          <a:noFill/>
          <a:ln w="9525">
            <a:noFill/>
          </a:ln>
          <a:scene3d>
            <a:camera prst="orthographicFront">
              <a:rot lat="0" lon="0" rev="20400000"/>
            </a:camera>
            <a:lightRig rig="threePt" dir="t"/>
          </a:scene3d>
        </p:spPr>
      </p:pic>
      <p:pic>
        <p:nvPicPr>
          <p:cNvPr id="130057" name="Picture 7" descr="照片 1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855" y="1655445"/>
            <a:ext cx="3521075" cy="4694555"/>
          </a:xfrm>
          <a:prstGeom prst="rect">
            <a:avLst/>
          </a:prstGeom>
          <a:noFill/>
          <a:ln w="9525">
            <a:noFill/>
          </a:ln>
          <a:scene3d>
            <a:camera prst="orthographicFront">
              <a:rot lat="0" lon="0" rev="1200000"/>
            </a:camera>
            <a:lightRig rig="threePt" dir="t"/>
          </a:scene3d>
        </p:spPr>
      </p:pic>
      <p:pic>
        <p:nvPicPr>
          <p:cNvPr id="130055" name="图片 2" descr="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14838" y="1252538"/>
            <a:ext cx="3402012" cy="4879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val 29@|1FFC:192|FBC:16777215|LFC:16777215|LBC:16777215"/>
          <p:cNvSpPr>
            <a:spLocks noChangeAspect="1"/>
          </p:cNvSpPr>
          <p:nvPr/>
        </p:nvSpPr>
        <p:spPr>
          <a:xfrm>
            <a:off x="4684713" y="361227"/>
            <a:ext cx="466229" cy="466292"/>
          </a:xfrm>
          <a:prstGeom prst="ellipse">
            <a:avLst/>
          </a:prstGeom>
          <a:solidFill>
            <a:srgbClr val="315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base" hangingPunct="1">
              <a:defRPr/>
            </a:pPr>
            <a:endParaRPr lang="en-US" altLang="zh-CN" b="1" strike="noStrike" noProof="1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15980" y="332763"/>
            <a:ext cx="413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dirty="0">
                <a:solidFill>
                  <a:srgbClr val="3C7832"/>
                </a:solidFill>
                <a:latin typeface="微软雅黑" panose="020B0503020204020204" pitchFamily="34" charset="-122"/>
              </a:rPr>
              <a:t>调整档案信息化工作次序</a:t>
            </a:r>
            <a:endParaRPr lang="zh-CN" altLang="en-US" sz="2800" b="1" dirty="0">
              <a:solidFill>
                <a:srgbClr val="3C7832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0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0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49212"/>
            <a:ext cx="3275013" cy="973137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" name="直接连接符 1"/>
          <p:cNvCxnSpPr/>
          <p:nvPr/>
        </p:nvCxnSpPr>
        <p:spPr>
          <a:xfrm flipV="1">
            <a:off x="85725" y="1041400"/>
            <a:ext cx="12058650" cy="17463"/>
          </a:xfrm>
          <a:prstGeom prst="line">
            <a:avLst/>
          </a:prstGeom>
          <a:ln>
            <a:solidFill>
              <a:srgbClr val="5AAB3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05479" name="图片 7" descr="微信图片_201712061609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34050" y="2011363"/>
            <a:ext cx="5441950" cy="3387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480" name="图片 9" descr="微信图片_201712061609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213" y="1446213"/>
            <a:ext cx="3756025" cy="43545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5481" name="文本框 5"/>
          <p:cNvSpPr txBox="1"/>
          <p:nvPr/>
        </p:nvSpPr>
        <p:spPr>
          <a:xfrm>
            <a:off x="2139950" y="6000750"/>
            <a:ext cx="2840038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>
                <a:latin typeface="Arial" panose="020B0604020202020204" pitchFamily="34" charset="0"/>
                <a:ea typeface="微软雅黑" panose="020B0503020204020204" pitchFamily="34" charset="-122"/>
              </a:rPr>
              <a:t>2004</a:t>
            </a:r>
            <a:r>
              <a:rPr lang="zh-CN" altLang="en-US">
                <a:latin typeface="Arial" panose="020B0604020202020204" pitchFamily="34" charset="0"/>
                <a:ea typeface="微软雅黑" panose="020B0503020204020204" pitchFamily="34" charset="-122"/>
              </a:rPr>
              <a:t>年本科教学评估</a:t>
            </a: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5482" name="文本框 10"/>
          <p:cNvSpPr txBox="1"/>
          <p:nvPr/>
        </p:nvSpPr>
        <p:spPr>
          <a:xfrm>
            <a:off x="7423150" y="5800725"/>
            <a:ext cx="283845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>
                <a:latin typeface="Arial" panose="020B0604020202020204" pitchFamily="34" charset="0"/>
                <a:ea typeface="微软雅黑" panose="020B0503020204020204" pitchFamily="34" charset="-122"/>
              </a:rPr>
              <a:t>2013</a:t>
            </a:r>
            <a:r>
              <a:rPr lang="zh-CN" altLang="en-US">
                <a:latin typeface="Arial" panose="020B0604020202020204" pitchFamily="34" charset="0"/>
                <a:ea typeface="微软雅黑" panose="020B0503020204020204" pitchFamily="34" charset="-122"/>
              </a:rPr>
              <a:t>年本科教学评估</a:t>
            </a: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Oval 29@|1FFC:192|FBC:16777215|LFC:16777215|LBC:16777215"/>
          <p:cNvSpPr>
            <a:spLocks noChangeAspect="1"/>
          </p:cNvSpPr>
          <p:nvPr/>
        </p:nvSpPr>
        <p:spPr>
          <a:xfrm>
            <a:off x="4684713" y="361227"/>
            <a:ext cx="466229" cy="466292"/>
          </a:xfrm>
          <a:prstGeom prst="ellipse">
            <a:avLst/>
          </a:prstGeom>
          <a:solidFill>
            <a:srgbClr val="315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base" hangingPunct="1">
              <a:defRPr/>
            </a:pPr>
            <a:endParaRPr lang="en-US" altLang="zh-CN" b="1" strike="noStrike" noProof="1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315980" y="332763"/>
            <a:ext cx="413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dirty="0">
                <a:solidFill>
                  <a:srgbClr val="3C7832"/>
                </a:solidFill>
                <a:latin typeface="微软雅黑" panose="020B0503020204020204" pitchFamily="34" charset="-122"/>
              </a:rPr>
              <a:t>调整档案信息化工作次序</a:t>
            </a:r>
            <a:endParaRPr lang="zh-CN" altLang="en-US" sz="2800" b="1" dirty="0">
              <a:solidFill>
                <a:srgbClr val="3C7832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49212"/>
            <a:ext cx="3275013" cy="973137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" name="直接连接符 1"/>
          <p:cNvCxnSpPr/>
          <p:nvPr/>
        </p:nvCxnSpPr>
        <p:spPr>
          <a:xfrm flipV="1">
            <a:off x="85725" y="1041400"/>
            <a:ext cx="12058650" cy="17463"/>
          </a:xfrm>
          <a:prstGeom prst="line">
            <a:avLst/>
          </a:prstGeom>
          <a:ln>
            <a:solidFill>
              <a:srgbClr val="5AAB3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812165" y="1315720"/>
            <a:ext cx="4925060" cy="2451100"/>
            <a:chOff x="815" y="1960"/>
            <a:chExt cx="7756" cy="3860"/>
          </a:xfrm>
        </p:grpSpPr>
        <p:pic>
          <p:nvPicPr>
            <p:cNvPr id="111624" name="图片 7" descr="未标题-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5400000">
              <a:off x="2291" y="484"/>
              <a:ext cx="3860" cy="68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1625" name="文本框 9"/>
            <p:cNvSpPr txBox="1"/>
            <p:nvPr/>
          </p:nvSpPr>
          <p:spPr>
            <a:xfrm>
              <a:off x="7827" y="2187"/>
              <a:ext cx="745" cy="363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eaLnBrk="0" hangingPunct="0"/>
              <a:r>
                <a:rPr lang="zh-CN" altLang="zh-CN" sz="1800">
                  <a:latin typeface="+mn-ea"/>
                  <a:ea typeface="+mn-ea"/>
                  <a:sym typeface="+mn-ea"/>
                </a:rPr>
                <a:t>光绪</a:t>
              </a:r>
              <a:r>
                <a:rPr lang="en-US" altLang="zh-CN" sz="1800">
                  <a:latin typeface="Times New Roman" panose="02020603050405020304" charset="0"/>
                  <a:ea typeface="+mn-ea"/>
                  <a:sym typeface="+mn-ea"/>
                </a:rPr>
                <a:t>18</a:t>
              </a:r>
              <a:r>
                <a:rPr lang="zh-CN" altLang="en-US" sz="1800">
                  <a:latin typeface="+mn-ea"/>
                  <a:ea typeface="+mn-ea"/>
                  <a:sym typeface="+mn-ea"/>
                </a:rPr>
                <a:t>年</a:t>
              </a:r>
              <a:endParaRPr lang="zh-CN" altLang="en-US" sz="1800">
                <a:latin typeface="+mn-ea"/>
                <a:ea typeface="+mn-ea"/>
              </a:endParaRPr>
            </a:p>
            <a:p>
              <a:pPr eaLnBrk="0" hangingPunct="0"/>
              <a:r>
                <a:rPr lang="zh-CN" altLang="en-US" sz="1800">
                  <a:latin typeface="+mn-ea"/>
                  <a:ea typeface="+mn-ea"/>
                </a:rPr>
                <a:t>朝</a:t>
              </a:r>
              <a:endParaRPr lang="zh-CN" altLang="en-US" sz="1800">
                <a:latin typeface="+mn-ea"/>
                <a:ea typeface="+mn-ea"/>
              </a:endParaRPr>
            </a:p>
            <a:p>
              <a:pPr eaLnBrk="0" hangingPunct="0"/>
              <a:r>
                <a:rPr lang="zh-CN" altLang="en-US" sz="1800">
                  <a:latin typeface="+mn-ea"/>
                  <a:ea typeface="+mn-ea"/>
                </a:rPr>
                <a:t>考</a:t>
              </a:r>
              <a:endParaRPr lang="zh-CN" altLang="en-US" sz="1800">
                <a:latin typeface="+mn-ea"/>
                <a:ea typeface="+mn-ea"/>
              </a:endParaRPr>
            </a:p>
            <a:p>
              <a:pPr eaLnBrk="0" hangingPunct="0"/>
              <a:r>
                <a:rPr lang="zh-CN" altLang="en-US" sz="1800">
                  <a:latin typeface="+mn-ea"/>
                  <a:ea typeface="+mn-ea"/>
                </a:rPr>
                <a:t>卷</a:t>
              </a:r>
              <a:endParaRPr lang="zh-CN" altLang="en-US" sz="1800">
                <a:latin typeface="+mn-ea"/>
                <a:ea typeface="+mn-ea"/>
              </a:endParaRPr>
            </a:p>
            <a:p>
              <a:pPr eaLnBrk="0" hangingPunct="0"/>
              <a:endParaRPr lang="zh-CN" altLang="en-US" sz="1800">
                <a:latin typeface="+mn-ea"/>
                <a:ea typeface="+mn-ea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767830" y="1388110"/>
            <a:ext cx="6480175" cy="2451100"/>
            <a:chOff x="12654" y="6301"/>
            <a:chExt cx="10205" cy="3860"/>
          </a:xfrm>
        </p:grpSpPr>
        <p:sp>
          <p:nvSpPr>
            <p:cNvPr id="111628" name="文本框 2"/>
            <p:cNvSpPr txBox="1"/>
            <p:nvPr/>
          </p:nvSpPr>
          <p:spPr>
            <a:xfrm>
              <a:off x="18906" y="6519"/>
              <a:ext cx="3953" cy="319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1800">
                  <a:latin typeface="+mj-ea"/>
                  <a:ea typeface="+mj-ea"/>
                </a:rPr>
                <a:t>余</a:t>
              </a:r>
              <a:endParaRPr lang="zh-CN" altLang="en-US" sz="1800">
                <a:latin typeface="+mj-ea"/>
                <a:ea typeface="+mj-ea"/>
              </a:endParaRPr>
            </a:p>
            <a:p>
              <a:r>
                <a:rPr lang="zh-CN" altLang="en-US" sz="1800">
                  <a:latin typeface="+mj-ea"/>
                  <a:ea typeface="+mj-ea"/>
                </a:rPr>
                <a:t>松</a:t>
              </a:r>
              <a:endParaRPr lang="zh-CN" altLang="en-US" sz="1800">
                <a:latin typeface="+mj-ea"/>
                <a:ea typeface="+mj-ea"/>
              </a:endParaRPr>
            </a:p>
            <a:p>
              <a:r>
                <a:rPr lang="zh-CN" altLang="en-US" sz="1800">
                  <a:latin typeface="+mj-ea"/>
                  <a:ea typeface="+mj-ea"/>
                </a:rPr>
                <a:t>烈</a:t>
              </a:r>
              <a:endParaRPr lang="zh-CN" altLang="en-US" sz="1800">
                <a:latin typeface="+mj-ea"/>
                <a:ea typeface="+mj-ea"/>
              </a:endParaRPr>
            </a:p>
            <a:p>
              <a:r>
                <a:rPr lang="zh-CN" altLang="en-US" sz="1800">
                  <a:latin typeface="+mj-ea"/>
                  <a:ea typeface="+mj-ea"/>
                </a:rPr>
                <a:t>金</a:t>
              </a:r>
              <a:endParaRPr lang="zh-CN" altLang="en-US" sz="1800">
                <a:latin typeface="+mj-ea"/>
                <a:ea typeface="+mj-ea"/>
              </a:endParaRPr>
            </a:p>
            <a:p>
              <a:r>
                <a:rPr lang="zh-CN" altLang="en-US" sz="1800">
                  <a:latin typeface="+mj-ea"/>
                  <a:ea typeface="+mj-ea"/>
                </a:rPr>
                <a:t>质</a:t>
              </a:r>
              <a:endParaRPr lang="zh-CN" altLang="en-US" sz="1800">
                <a:latin typeface="+mj-ea"/>
                <a:ea typeface="+mj-ea"/>
              </a:endParaRPr>
            </a:p>
            <a:p>
              <a:r>
                <a:rPr lang="zh-CN" altLang="en-US" sz="1800">
                  <a:latin typeface="+mj-ea"/>
                  <a:ea typeface="+mj-ea"/>
                </a:rPr>
                <a:t>奖</a:t>
              </a:r>
              <a:endParaRPr lang="zh-CN" altLang="en-US" sz="1800">
                <a:latin typeface="+mj-ea"/>
                <a:ea typeface="+mj-ea"/>
              </a:endParaRPr>
            </a:p>
            <a:p>
              <a:r>
                <a:rPr lang="zh-CN" altLang="en-US" sz="1800">
                  <a:latin typeface="+mj-ea"/>
                  <a:ea typeface="+mj-ea"/>
                </a:rPr>
                <a:t>章</a:t>
              </a:r>
              <a:endParaRPr lang="zh-CN" altLang="en-US" sz="1800">
                <a:latin typeface="+mj-ea"/>
                <a:ea typeface="+mj-ea"/>
              </a:endParaRPr>
            </a:p>
          </p:txBody>
        </p:sp>
        <p:pic>
          <p:nvPicPr>
            <p:cNvPr id="111626" name="图片 10" descr="DSC_13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54" y="6301"/>
              <a:ext cx="5923" cy="386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4" name="组合 13"/>
          <p:cNvGrpSpPr/>
          <p:nvPr/>
        </p:nvGrpSpPr>
        <p:grpSpPr>
          <a:xfrm>
            <a:off x="2862963" y="3556386"/>
            <a:ext cx="7874483" cy="3132412"/>
            <a:chOff x="8039" y="1706"/>
            <a:chExt cx="10975" cy="5869"/>
          </a:xfrm>
        </p:grpSpPr>
        <p:sp>
          <p:nvSpPr>
            <p:cNvPr id="15" name="文本框 14"/>
            <p:cNvSpPr txBox="1"/>
            <p:nvPr/>
          </p:nvSpPr>
          <p:spPr>
            <a:xfrm>
              <a:off x="14176" y="6265"/>
              <a:ext cx="4838" cy="69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eaLnBrk="0" hangingPunct="0"/>
              <a:r>
                <a:rPr lang="zh-CN" altLang="en-US">
                  <a:latin typeface="Arial" panose="020B0604020202020204" pitchFamily="34" charset="0"/>
                  <a:ea typeface="微软雅黑" panose="020B0503020204020204" pitchFamily="34" charset="-122"/>
                </a:rPr>
                <a:t>李岚清捐赠农大校训篆刻作品</a:t>
              </a:r>
              <a:endParaRPr lang="en-US" altLang="zh-CN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pic>
          <p:nvPicPr>
            <p:cNvPr id="16" name="图片 15" descr="李岚清印章"/>
            <p:cNvPicPr>
              <a:picLocks noChangeAspect="1"/>
            </p:cNvPicPr>
            <p:nvPr/>
          </p:nvPicPr>
          <p:blipFill>
            <a:blip r:embed="rId4"/>
            <a:srcRect t="-9406"/>
            <a:stretch>
              <a:fillRect/>
            </a:stretch>
          </p:blipFill>
          <p:spPr>
            <a:xfrm>
              <a:off x="8039" y="1706"/>
              <a:ext cx="5881" cy="5869"/>
            </a:xfrm>
            <a:prstGeom prst="rect">
              <a:avLst/>
            </a:prstGeom>
          </p:spPr>
        </p:pic>
      </p:grpSp>
      <p:sp>
        <p:nvSpPr>
          <p:cNvPr id="17" name="Oval 29@|1FFC:192|FBC:16777215|LFC:16777215|LBC:16777215"/>
          <p:cNvSpPr>
            <a:spLocks noChangeAspect="1"/>
          </p:cNvSpPr>
          <p:nvPr/>
        </p:nvSpPr>
        <p:spPr>
          <a:xfrm>
            <a:off x="5174702" y="389691"/>
            <a:ext cx="466229" cy="466292"/>
          </a:xfrm>
          <a:prstGeom prst="ellipse">
            <a:avLst/>
          </a:prstGeom>
          <a:solidFill>
            <a:srgbClr val="315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base" hangingPunct="1">
              <a:defRPr/>
            </a:pPr>
            <a:endParaRPr lang="en-US" altLang="zh-CN" b="1" strike="noStrike" noProof="1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759325" y="389691"/>
            <a:ext cx="413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dirty="0">
                <a:solidFill>
                  <a:srgbClr val="3C7832"/>
                </a:solidFill>
                <a:latin typeface="微软雅黑" panose="020B0503020204020204" pitchFamily="34" charset="-122"/>
              </a:rPr>
              <a:t>调整档案信息化工作次序</a:t>
            </a:r>
            <a:endParaRPr lang="zh-CN" altLang="en-US" sz="2800" b="1" dirty="0">
              <a:solidFill>
                <a:srgbClr val="3C7832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49212"/>
            <a:ext cx="3275013" cy="973137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" name="直接连接符 1"/>
          <p:cNvCxnSpPr/>
          <p:nvPr/>
        </p:nvCxnSpPr>
        <p:spPr>
          <a:xfrm flipV="1">
            <a:off x="85725" y="1041400"/>
            <a:ext cx="12058650" cy="17463"/>
          </a:xfrm>
          <a:prstGeom prst="line">
            <a:avLst/>
          </a:prstGeom>
          <a:ln>
            <a:solidFill>
              <a:srgbClr val="5AAB3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11623" name="图片 2" descr="档案征集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5725" y="1176166"/>
            <a:ext cx="7977256" cy="274912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1627" name="文本框 5"/>
          <p:cNvSpPr txBox="1"/>
          <p:nvPr/>
        </p:nvSpPr>
        <p:spPr>
          <a:xfrm>
            <a:off x="1370840" y="4042591"/>
            <a:ext cx="4977647" cy="36933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吴 绍 麟 向 档 案 馆 捐 赠 书 法 作 品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731" y="3247778"/>
            <a:ext cx="5018275" cy="32719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719711" y="5842182"/>
            <a:ext cx="4454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杨宇向档案馆捐赠杨景林研究员获奖证书</a:t>
            </a:r>
            <a:endParaRPr lang="zh-CN" altLang="en-US" dirty="0"/>
          </a:p>
        </p:txBody>
      </p:sp>
      <p:sp>
        <p:nvSpPr>
          <p:cNvPr id="12" name="Oval 29@|1FFC:192|FBC:16777215|LFC:16777215|LBC:16777215"/>
          <p:cNvSpPr>
            <a:spLocks noChangeAspect="1"/>
          </p:cNvSpPr>
          <p:nvPr/>
        </p:nvSpPr>
        <p:spPr>
          <a:xfrm>
            <a:off x="5174702" y="389691"/>
            <a:ext cx="466229" cy="466292"/>
          </a:xfrm>
          <a:prstGeom prst="ellipse">
            <a:avLst/>
          </a:prstGeom>
          <a:solidFill>
            <a:srgbClr val="315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base" hangingPunct="1">
              <a:defRPr/>
            </a:pPr>
            <a:endParaRPr lang="en-US" altLang="zh-CN" b="1" strike="noStrike" noProof="1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759325" y="389691"/>
            <a:ext cx="413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dirty="0">
                <a:solidFill>
                  <a:srgbClr val="3C7832"/>
                </a:solidFill>
                <a:latin typeface="微软雅黑" panose="020B0503020204020204" pitchFamily="34" charset="-122"/>
              </a:rPr>
              <a:t>调整档案信息化工作次序</a:t>
            </a:r>
            <a:endParaRPr lang="zh-CN" altLang="en-US" sz="2800" b="1" dirty="0">
              <a:solidFill>
                <a:srgbClr val="3C7832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图片 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938"/>
            <a:ext cx="3846513" cy="1143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" name="直接连接符 1"/>
          <p:cNvCxnSpPr/>
          <p:nvPr/>
        </p:nvCxnSpPr>
        <p:spPr>
          <a:xfrm flipV="1">
            <a:off x="85725" y="1041400"/>
            <a:ext cx="12058650" cy="17463"/>
          </a:xfrm>
          <a:prstGeom prst="line">
            <a:avLst/>
          </a:prstGeom>
          <a:ln>
            <a:solidFill>
              <a:srgbClr val="5AAB3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50533" name="文本框 5"/>
          <p:cNvSpPr txBox="1"/>
          <p:nvPr/>
        </p:nvSpPr>
        <p:spPr>
          <a:xfrm>
            <a:off x="3319462" y="5940840"/>
            <a:ext cx="5591175" cy="3984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zh-CN" sz="2000" dirty="0">
                <a:latin typeface="Arial" panose="020B0604020202020204" pitchFamily="34" charset="0"/>
                <a:ea typeface="微软雅黑" panose="020B0503020204020204" pitchFamily="34" charset="-122"/>
              </a:rPr>
              <a:t>山东省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</a:rPr>
              <a:t>“</a:t>
            </a:r>
            <a:r>
              <a:rPr lang="zh-CN" altLang="zh-CN" sz="2000" dirty="0">
                <a:latin typeface="Arial" panose="020B0604020202020204" pitchFamily="34" charset="0"/>
                <a:ea typeface="微软雅黑" panose="020B0503020204020204" pitchFamily="34" charset="-122"/>
              </a:rPr>
              <a:t>老科学家学术成长资料采集工程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</a:rPr>
              <a:t>”</a:t>
            </a: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</a:rPr>
              <a:t>贡献奖</a:t>
            </a:r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" name="图片 2" descr="20140515省科协特别贡献奖余松烈小组"/>
          <p:cNvPicPr>
            <a:picLocks noChangeAspect="1"/>
          </p:cNvPicPr>
          <p:nvPr/>
        </p:nvPicPr>
        <p:blipFill>
          <a:blip r:embed="rId2"/>
          <a:srcRect l="18907" r="24790"/>
          <a:stretch>
            <a:fillRect/>
          </a:stretch>
        </p:blipFill>
        <p:spPr>
          <a:xfrm>
            <a:off x="1882932" y="1412924"/>
            <a:ext cx="3524885" cy="4173855"/>
          </a:xfrm>
          <a:prstGeom prst="rect">
            <a:avLst/>
          </a:prstGeom>
        </p:spPr>
      </p:pic>
      <p:pic>
        <p:nvPicPr>
          <p:cNvPr id="7" name="图片 6" descr="20140515省科协特别贡献奖束怀瑞小组"/>
          <p:cNvPicPr>
            <a:picLocks noChangeAspect="1"/>
          </p:cNvPicPr>
          <p:nvPr/>
        </p:nvPicPr>
        <p:blipFill>
          <a:blip r:embed="rId3"/>
          <a:srcRect l="15217" t="767" r="28718" b="-767"/>
          <a:stretch>
            <a:fillRect/>
          </a:stretch>
        </p:blipFill>
        <p:spPr>
          <a:xfrm>
            <a:off x="6663341" y="1384776"/>
            <a:ext cx="3575050" cy="4251325"/>
          </a:xfrm>
          <a:prstGeom prst="rect">
            <a:avLst/>
          </a:prstGeom>
        </p:spPr>
      </p:pic>
      <p:sp>
        <p:nvSpPr>
          <p:cNvPr id="12" name="Oval 29@|1FFC:192|FBC:16777215|LFC:16777215|LBC:16777215"/>
          <p:cNvSpPr>
            <a:spLocks noChangeAspect="1"/>
          </p:cNvSpPr>
          <p:nvPr/>
        </p:nvSpPr>
        <p:spPr>
          <a:xfrm>
            <a:off x="5174702" y="389691"/>
            <a:ext cx="466229" cy="466292"/>
          </a:xfrm>
          <a:prstGeom prst="ellipse">
            <a:avLst/>
          </a:prstGeom>
          <a:solidFill>
            <a:srgbClr val="315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base" hangingPunct="1">
              <a:defRPr/>
            </a:pPr>
            <a:endParaRPr lang="en-US" altLang="zh-CN" b="1" strike="noStrike" noProof="1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759325" y="389691"/>
            <a:ext cx="413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dirty="0">
                <a:solidFill>
                  <a:srgbClr val="3C7832"/>
                </a:solidFill>
                <a:latin typeface="微软雅黑" panose="020B0503020204020204" pitchFamily="34" charset="-122"/>
              </a:rPr>
              <a:t>调整档案信息化工作次序</a:t>
            </a:r>
            <a:endParaRPr lang="zh-CN" altLang="en-US" sz="2800" b="1" dirty="0">
              <a:solidFill>
                <a:srgbClr val="3C7832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任意多边形 27"/>
          <p:cNvSpPr/>
          <p:nvPr/>
        </p:nvSpPr>
        <p:spPr>
          <a:xfrm>
            <a:off x="4935855" y="4402138"/>
            <a:ext cx="2097088" cy="2097087"/>
          </a:xfrm>
          <a:custGeom>
            <a:avLst/>
            <a:gdLst>
              <a:gd name="txL" fmla="*/ 0 w 2177373"/>
              <a:gd name="txT" fmla="*/ 0 h 2177373"/>
              <a:gd name="txR" fmla="*/ 2177373 w 2177373"/>
              <a:gd name="txB" fmla="*/ 2177373 h 2177373"/>
            </a:gdLst>
            <a:ahLst/>
            <a:cxnLst>
              <a:cxn ang="0">
                <a:pos x="0" y="1048544"/>
              </a:cxn>
              <a:cxn ang="0">
                <a:pos x="1048544" y="0"/>
              </a:cxn>
              <a:cxn ang="0">
                <a:pos x="2097088" y="1048544"/>
              </a:cxn>
              <a:cxn ang="0">
                <a:pos x="1048544" y="2097088"/>
              </a:cxn>
              <a:cxn ang="0">
                <a:pos x="0" y="1048544"/>
              </a:cxn>
            </a:cxnLst>
            <a:rect l="txL" t="txT" r="txR" b="txB"/>
            <a:pathLst>
              <a:path w="2177373" h="2177373">
                <a:moveTo>
                  <a:pt x="0" y="1088687"/>
                </a:moveTo>
                <a:cubicBezTo>
                  <a:pt x="0" y="487422"/>
                  <a:pt x="487422" y="0"/>
                  <a:pt x="1088687" y="0"/>
                </a:cubicBezTo>
                <a:cubicBezTo>
                  <a:pt x="1689952" y="0"/>
                  <a:pt x="2177374" y="487422"/>
                  <a:pt x="2177374" y="1088687"/>
                </a:cubicBezTo>
                <a:cubicBezTo>
                  <a:pt x="2177374" y="1689952"/>
                  <a:pt x="1689952" y="2177374"/>
                  <a:pt x="1088687" y="2177374"/>
                </a:cubicBezTo>
                <a:cubicBezTo>
                  <a:pt x="487422" y="2177374"/>
                  <a:pt x="0" y="1689952"/>
                  <a:pt x="0" y="1088687"/>
                </a:cubicBezTo>
                <a:close/>
              </a:path>
            </a:pathLst>
          </a:custGeom>
          <a:solidFill>
            <a:srgbClr val="315B2F"/>
          </a:solidFill>
          <a:ln w="38100">
            <a:noFill/>
          </a:ln>
        </p:spPr>
        <p:txBody>
          <a:bodyPr lIns="215069" tIns="215069" rIns="215069" bIns="215069" anchor="ctr"/>
          <a:lstStyle/>
          <a:p>
            <a:pPr algn="ctr" defTabSz="1066800">
              <a:lnSpc>
                <a:spcPct val="90000"/>
              </a:lnSpc>
              <a:spcAft>
                <a:spcPct val="35000"/>
              </a:spcAft>
            </a:pPr>
            <a:r>
              <a: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学校简介</a:t>
            </a:r>
            <a:endParaRPr lang="zh-CN" altLang="en-US" sz="2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2"/>
          <p:cNvGrpSpPr/>
          <p:nvPr/>
        </p:nvGrpSpPr>
        <p:grpSpPr>
          <a:xfrm>
            <a:off x="958850" y="5059363"/>
            <a:ext cx="3508375" cy="1042987"/>
            <a:chOff x="1442495" y="4928299"/>
            <a:chExt cx="3523098" cy="1174410"/>
          </a:xfrm>
        </p:grpSpPr>
        <p:sp>
          <p:nvSpPr>
            <p:cNvPr id="37891" name="Left Arrow 28@|1FFC:681197|FBC:16777215|LFC:16777215|LBC:16777215"/>
            <p:cNvSpPr/>
            <p:nvPr/>
          </p:nvSpPr>
          <p:spPr>
            <a:xfrm rot="10800000">
              <a:off x="2176502" y="5216658"/>
              <a:ext cx="2789091" cy="597691"/>
            </a:xfrm>
            <a:prstGeom prst="leftArrow">
              <a:avLst>
                <a:gd name="adj1" fmla="val 60000"/>
                <a:gd name="adj2" fmla="val 49926"/>
              </a:avLst>
            </a:prstGeom>
            <a:solidFill>
              <a:srgbClr val="5AAB31"/>
            </a:solidFill>
            <a:ln w="38100">
              <a:noFill/>
            </a:ln>
          </p:spPr>
          <p:txBody>
            <a:bodyPr anchor="t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7892" name="Freeform 29@|5FFC:681197|FBC:16777215|LFC:16777215|LBC:16777215"/>
            <p:cNvSpPr/>
            <p:nvPr/>
          </p:nvSpPr>
          <p:spPr>
            <a:xfrm>
              <a:off x="1442495" y="4928299"/>
              <a:ext cx="1468619" cy="1174410"/>
            </a:xfrm>
            <a:custGeom>
              <a:avLst/>
              <a:gdLst>
                <a:gd name="txL" fmla="*/ 0 w 1524161"/>
                <a:gd name="txT" fmla="*/ 0 h 1219328"/>
                <a:gd name="txR" fmla="*/ 1524161 w 1524161"/>
                <a:gd name="txB" fmla="*/ 1219328 h 1219328"/>
              </a:gdLst>
              <a:ahLst/>
              <a:cxnLst>
                <a:cxn ang="0">
                  <a:pos x="0" y="117441"/>
                </a:cxn>
                <a:cxn ang="0">
                  <a:pos x="117489" y="0"/>
                </a:cxn>
                <a:cxn ang="0">
                  <a:pos x="1351129" y="0"/>
                </a:cxn>
                <a:cxn ang="0">
                  <a:pos x="1468619" y="117441"/>
                </a:cxn>
                <a:cxn ang="0">
                  <a:pos x="1468619" y="1056968"/>
                </a:cxn>
                <a:cxn ang="0">
                  <a:pos x="1351129" y="1174410"/>
                </a:cxn>
                <a:cxn ang="0">
                  <a:pos x="117489" y="1174410"/>
                </a:cxn>
                <a:cxn ang="0">
                  <a:pos x="0" y="1056968"/>
                </a:cxn>
                <a:cxn ang="0">
                  <a:pos x="0" y="117441"/>
                </a:cxn>
              </a:cxnLst>
              <a:rect l="txL" t="txT" r="txR" b="txB"/>
              <a:pathLst>
                <a:path w="1524161" h="1219328">
                  <a:moveTo>
                    <a:pt x="0" y="121933"/>
                  </a:moveTo>
                  <a:cubicBezTo>
                    <a:pt x="0" y="54591"/>
                    <a:pt x="54591" y="0"/>
                    <a:pt x="121933" y="0"/>
                  </a:cubicBezTo>
                  <a:lnTo>
                    <a:pt x="1402228" y="0"/>
                  </a:lnTo>
                  <a:cubicBezTo>
                    <a:pt x="1469570" y="0"/>
                    <a:pt x="1524161" y="54591"/>
                    <a:pt x="1524161" y="121933"/>
                  </a:cubicBezTo>
                  <a:lnTo>
                    <a:pt x="1524161" y="1097395"/>
                  </a:lnTo>
                  <a:cubicBezTo>
                    <a:pt x="1524161" y="1164737"/>
                    <a:pt x="1469570" y="1219328"/>
                    <a:pt x="1402228" y="1219328"/>
                  </a:cubicBezTo>
                  <a:lnTo>
                    <a:pt x="121933" y="1219328"/>
                  </a:lnTo>
                  <a:cubicBezTo>
                    <a:pt x="54591" y="1219328"/>
                    <a:pt x="0" y="1164737"/>
                    <a:pt x="0" y="1097395"/>
                  </a:cubicBezTo>
                  <a:lnTo>
                    <a:pt x="0" y="121933"/>
                  </a:lnTo>
                  <a:close/>
                </a:path>
              </a:pathLst>
            </a:custGeom>
            <a:solidFill>
              <a:srgbClr val="5AAB31"/>
            </a:solidFill>
            <a:ln w="38100">
              <a:noFill/>
            </a:ln>
          </p:spPr>
          <p:txBody>
            <a:bodyPr lIns="215069" tIns="215069" rIns="215069" bIns="215069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zh-CN" sz="2000" b="1" dirty="0">
                  <a:solidFill>
                    <a:srgbClr val="FFCC00"/>
                  </a:solidFill>
                  <a:latin typeface="华文楷体" panose="02010600040101010101" charset="-122"/>
                  <a:ea typeface="华文楷体" panose="02010600040101010101" charset="-122"/>
                </a:rPr>
                <a:t>20个</a:t>
              </a:r>
              <a:r>
                <a:rPr lang="zh-CN" altLang="zh-CN" sz="2000" b="1" dirty="0">
                  <a:latin typeface="华文楷体" panose="02010600040101010101" charset="-122"/>
                  <a:ea typeface="华文楷体" panose="02010600040101010101" charset="-122"/>
                </a:rPr>
                <a:t>学院</a:t>
              </a:r>
              <a:endPara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3"/>
          <p:cNvGrpSpPr/>
          <p:nvPr/>
        </p:nvGrpSpPr>
        <p:grpSpPr>
          <a:xfrm>
            <a:off x="1690688" y="3338513"/>
            <a:ext cx="3111500" cy="1344612"/>
            <a:chOff x="1670350" y="3169877"/>
            <a:chExt cx="3553264" cy="1514008"/>
          </a:xfrm>
        </p:grpSpPr>
        <p:sp>
          <p:nvSpPr>
            <p:cNvPr id="37894" name="Left Arrow 30@|1FFC:681197|FBC:16777215|LFC:16777215|LBC:16777215"/>
            <p:cNvSpPr/>
            <p:nvPr/>
          </p:nvSpPr>
          <p:spPr>
            <a:xfrm rot="-9257143">
              <a:off x="2434523" y="4086194"/>
              <a:ext cx="2789091" cy="597691"/>
            </a:xfrm>
            <a:prstGeom prst="leftArrow">
              <a:avLst>
                <a:gd name="adj1" fmla="val 60000"/>
                <a:gd name="adj2" fmla="val 49926"/>
              </a:avLst>
            </a:prstGeom>
            <a:solidFill>
              <a:srgbClr val="5AAB31"/>
            </a:solidFill>
            <a:ln w="38100">
              <a:noFill/>
            </a:ln>
          </p:spPr>
          <p:txBody>
            <a:bodyPr anchor="t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7895" name="Freeform 31@|5FFC:681197|FBC:16777215|LFC:16777215|LBC:16777215"/>
            <p:cNvSpPr/>
            <p:nvPr/>
          </p:nvSpPr>
          <p:spPr>
            <a:xfrm>
              <a:off x="1670350" y="3169877"/>
              <a:ext cx="1695036" cy="1175018"/>
            </a:xfrm>
            <a:custGeom>
              <a:avLst/>
              <a:gdLst>
                <a:gd name="txL" fmla="*/ 0 w 1524161"/>
                <a:gd name="txT" fmla="*/ 0 h 1219328"/>
                <a:gd name="txR" fmla="*/ 1524161 w 1524161"/>
                <a:gd name="txB" fmla="*/ 1219328 h 1219328"/>
              </a:gdLst>
              <a:ahLst/>
              <a:cxnLst>
                <a:cxn ang="0">
                  <a:pos x="0" y="117501"/>
                </a:cxn>
                <a:cxn ang="0">
                  <a:pos x="135603" y="0"/>
                </a:cxn>
                <a:cxn ang="0">
                  <a:pos x="1559432" y="0"/>
                </a:cxn>
                <a:cxn ang="0">
                  <a:pos x="1695036" y="117501"/>
                </a:cxn>
                <a:cxn ang="0">
                  <a:pos x="1695036" y="1057516"/>
                </a:cxn>
                <a:cxn ang="0">
                  <a:pos x="1559432" y="1175018"/>
                </a:cxn>
                <a:cxn ang="0">
                  <a:pos x="135603" y="1175018"/>
                </a:cxn>
                <a:cxn ang="0">
                  <a:pos x="0" y="1057516"/>
                </a:cxn>
                <a:cxn ang="0">
                  <a:pos x="0" y="117501"/>
                </a:cxn>
              </a:cxnLst>
              <a:rect l="txL" t="txT" r="txR" b="txB"/>
              <a:pathLst>
                <a:path w="1524161" h="1219328">
                  <a:moveTo>
                    <a:pt x="0" y="121933"/>
                  </a:moveTo>
                  <a:cubicBezTo>
                    <a:pt x="0" y="54591"/>
                    <a:pt x="54591" y="0"/>
                    <a:pt x="121933" y="0"/>
                  </a:cubicBezTo>
                  <a:lnTo>
                    <a:pt x="1402228" y="0"/>
                  </a:lnTo>
                  <a:cubicBezTo>
                    <a:pt x="1469570" y="0"/>
                    <a:pt x="1524161" y="54591"/>
                    <a:pt x="1524161" y="121933"/>
                  </a:cubicBezTo>
                  <a:lnTo>
                    <a:pt x="1524161" y="1097395"/>
                  </a:lnTo>
                  <a:cubicBezTo>
                    <a:pt x="1524161" y="1164737"/>
                    <a:pt x="1469570" y="1219328"/>
                    <a:pt x="1402228" y="1219328"/>
                  </a:cubicBezTo>
                  <a:lnTo>
                    <a:pt x="121933" y="1219328"/>
                  </a:lnTo>
                  <a:cubicBezTo>
                    <a:pt x="54591" y="1219328"/>
                    <a:pt x="0" y="1164737"/>
                    <a:pt x="0" y="1097395"/>
                  </a:cubicBezTo>
                  <a:lnTo>
                    <a:pt x="0" y="121933"/>
                  </a:lnTo>
                  <a:close/>
                </a:path>
              </a:pathLst>
            </a:custGeom>
            <a:solidFill>
              <a:srgbClr val="5AAB31"/>
            </a:solidFill>
            <a:ln w="38100">
              <a:noFill/>
            </a:ln>
          </p:spPr>
          <p:txBody>
            <a:bodyPr lIns="215069" tIns="215069" rIns="215069" bIns="215069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zh-CN" sz="2000" b="1" dirty="0">
                  <a:solidFill>
                    <a:srgbClr val="FFCC00"/>
                  </a:solidFill>
                  <a:latin typeface="华文楷体" panose="02010600040101010101" charset="-122"/>
                  <a:ea typeface="华文楷体" panose="02010600040101010101" charset="-122"/>
                </a:rPr>
                <a:t>12个</a:t>
              </a:r>
              <a:r>
                <a:rPr lang="zh-CN" altLang="en-US" sz="2000" b="1" dirty="0">
                  <a:latin typeface="华文楷体" panose="02010600040101010101" charset="-122"/>
                  <a:ea typeface="华文楷体" panose="02010600040101010101" charset="-122"/>
                </a:rPr>
                <a:t>博士后科研流动站</a:t>
              </a:r>
              <a:endPara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4"/>
          <p:cNvGrpSpPr/>
          <p:nvPr/>
        </p:nvGrpSpPr>
        <p:grpSpPr>
          <a:xfrm>
            <a:off x="2947988" y="2143125"/>
            <a:ext cx="1666875" cy="2730500"/>
            <a:chOff x="2948536" y="1800972"/>
            <a:chExt cx="1902338" cy="3072050"/>
          </a:xfrm>
        </p:grpSpPr>
        <p:sp>
          <p:nvSpPr>
            <p:cNvPr id="37897" name="Left Arrow 32@|1FFC:681197|FBC:16777215|LFC:16777215|LBC:16777215"/>
            <p:cNvSpPr/>
            <p:nvPr/>
          </p:nvSpPr>
          <p:spPr>
            <a:xfrm rot="-7714286">
              <a:off x="3157480" y="3179628"/>
              <a:ext cx="2789091" cy="597691"/>
            </a:xfrm>
            <a:prstGeom prst="leftArrow">
              <a:avLst>
                <a:gd name="adj1" fmla="val 60000"/>
                <a:gd name="adj2" fmla="val 49926"/>
              </a:avLst>
            </a:prstGeom>
            <a:solidFill>
              <a:srgbClr val="5AAB31"/>
            </a:solidFill>
            <a:ln w="38100">
              <a:noFill/>
            </a:ln>
          </p:spPr>
          <p:txBody>
            <a:bodyPr anchor="t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7898" name="Freeform 33@|5FFC:681197|FBC:16777215|LFC:16777215|LBC:16777215"/>
            <p:cNvSpPr/>
            <p:nvPr/>
          </p:nvSpPr>
          <p:spPr>
            <a:xfrm>
              <a:off x="2948536" y="1800972"/>
              <a:ext cx="1467608" cy="1174234"/>
            </a:xfrm>
            <a:custGeom>
              <a:avLst/>
              <a:gdLst>
                <a:gd name="txL" fmla="*/ 0 w 1524161"/>
                <a:gd name="txT" fmla="*/ 0 h 1219328"/>
                <a:gd name="txR" fmla="*/ 1524161 w 1524161"/>
                <a:gd name="txB" fmla="*/ 1219328 h 1219328"/>
              </a:gdLst>
              <a:ahLst/>
              <a:cxnLst>
                <a:cxn ang="0">
                  <a:pos x="0" y="117423"/>
                </a:cxn>
                <a:cxn ang="0">
                  <a:pos x="117408" y="0"/>
                </a:cxn>
                <a:cxn ang="0">
                  <a:pos x="1350199" y="0"/>
                </a:cxn>
                <a:cxn ang="0">
                  <a:pos x="1467608" y="117423"/>
                </a:cxn>
                <a:cxn ang="0">
                  <a:pos x="1467608" y="1056810"/>
                </a:cxn>
                <a:cxn ang="0">
                  <a:pos x="1350199" y="1174234"/>
                </a:cxn>
                <a:cxn ang="0">
                  <a:pos x="117408" y="1174234"/>
                </a:cxn>
                <a:cxn ang="0">
                  <a:pos x="0" y="1056810"/>
                </a:cxn>
                <a:cxn ang="0">
                  <a:pos x="0" y="117423"/>
                </a:cxn>
              </a:cxnLst>
              <a:rect l="txL" t="txT" r="txR" b="txB"/>
              <a:pathLst>
                <a:path w="1524161" h="1219328">
                  <a:moveTo>
                    <a:pt x="0" y="121933"/>
                  </a:moveTo>
                  <a:cubicBezTo>
                    <a:pt x="0" y="54591"/>
                    <a:pt x="54591" y="0"/>
                    <a:pt x="121933" y="0"/>
                  </a:cubicBezTo>
                  <a:lnTo>
                    <a:pt x="1402228" y="0"/>
                  </a:lnTo>
                  <a:cubicBezTo>
                    <a:pt x="1469570" y="0"/>
                    <a:pt x="1524161" y="54591"/>
                    <a:pt x="1524161" y="121933"/>
                  </a:cubicBezTo>
                  <a:lnTo>
                    <a:pt x="1524161" y="1097395"/>
                  </a:lnTo>
                  <a:cubicBezTo>
                    <a:pt x="1524161" y="1164737"/>
                    <a:pt x="1469570" y="1219328"/>
                    <a:pt x="1402228" y="1219328"/>
                  </a:cubicBezTo>
                  <a:lnTo>
                    <a:pt x="121933" y="1219328"/>
                  </a:lnTo>
                  <a:cubicBezTo>
                    <a:pt x="54591" y="1219328"/>
                    <a:pt x="0" y="1164737"/>
                    <a:pt x="0" y="1097395"/>
                  </a:cubicBezTo>
                  <a:lnTo>
                    <a:pt x="0" y="121933"/>
                  </a:lnTo>
                  <a:close/>
                </a:path>
              </a:pathLst>
            </a:custGeom>
            <a:solidFill>
              <a:srgbClr val="5AAB31"/>
            </a:solidFill>
            <a:ln w="38100">
              <a:noFill/>
            </a:ln>
          </p:spPr>
          <p:txBody>
            <a:bodyPr lIns="215069" tIns="215069" rIns="215069" bIns="215069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zh-CN" sz="2000" b="1" dirty="0">
                  <a:solidFill>
                    <a:srgbClr val="FFCC00"/>
                  </a:solidFill>
                  <a:latin typeface="华文楷体" panose="02010600040101010101" charset="-122"/>
                  <a:ea typeface="华文楷体" panose="02010600040101010101" charset="-122"/>
                </a:rPr>
                <a:t>10个</a:t>
              </a:r>
              <a:r>
                <a:rPr lang="zh-CN" altLang="en-US" sz="2000" b="1" dirty="0">
                  <a:latin typeface="华文楷体" panose="02010600040101010101" charset="-122"/>
                  <a:ea typeface="华文楷体" panose="02010600040101010101" charset="-122"/>
                </a:rPr>
                <a:t>一级学科博士点</a:t>
              </a:r>
              <a:endPara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5"/>
          <p:cNvGrpSpPr/>
          <p:nvPr/>
        </p:nvGrpSpPr>
        <p:grpSpPr>
          <a:xfrm>
            <a:off x="4552950" y="1403350"/>
            <a:ext cx="1284288" cy="2967038"/>
            <a:chOff x="4552413" y="1028585"/>
            <a:chExt cx="1468014" cy="3341333"/>
          </a:xfrm>
        </p:grpSpPr>
        <p:sp>
          <p:nvSpPr>
            <p:cNvPr id="37900" name="Left Arrow 34@|1FFC:681197|FBC:16777215|LFC:16777215|LBC:16777215"/>
            <p:cNvSpPr/>
            <p:nvPr/>
          </p:nvSpPr>
          <p:spPr>
            <a:xfrm rot="-6171429">
              <a:off x="4202187" y="2676524"/>
              <a:ext cx="2789091" cy="597691"/>
            </a:xfrm>
            <a:prstGeom prst="leftArrow">
              <a:avLst>
                <a:gd name="adj1" fmla="val 60000"/>
                <a:gd name="adj2" fmla="val 49926"/>
              </a:avLst>
            </a:prstGeom>
            <a:solidFill>
              <a:srgbClr val="5AAB31"/>
            </a:solidFill>
            <a:ln w="38100">
              <a:noFill/>
            </a:ln>
          </p:spPr>
          <p:txBody>
            <a:bodyPr anchor="t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7901" name="Freeform 35@|5FFC:681197|FBC:16777215|LFC:16777215|LBC:16777215"/>
            <p:cNvSpPr/>
            <p:nvPr/>
          </p:nvSpPr>
          <p:spPr>
            <a:xfrm>
              <a:off x="4552413" y="1028585"/>
              <a:ext cx="1468014" cy="1174625"/>
            </a:xfrm>
            <a:custGeom>
              <a:avLst/>
              <a:gdLst>
                <a:gd name="txL" fmla="*/ 0 w 1524161"/>
                <a:gd name="txT" fmla="*/ 0 h 1219328"/>
                <a:gd name="txR" fmla="*/ 1524161 w 1524161"/>
                <a:gd name="txB" fmla="*/ 1219328 h 1219328"/>
              </a:gdLst>
              <a:ahLst/>
              <a:cxnLst>
                <a:cxn ang="0">
                  <a:pos x="0" y="117462"/>
                </a:cxn>
                <a:cxn ang="0">
                  <a:pos x="117441" y="0"/>
                </a:cxn>
                <a:cxn ang="0">
                  <a:pos x="1350572" y="0"/>
                </a:cxn>
                <a:cxn ang="0">
                  <a:pos x="1468014" y="117462"/>
                </a:cxn>
                <a:cxn ang="0">
                  <a:pos x="1468014" y="1057162"/>
                </a:cxn>
                <a:cxn ang="0">
                  <a:pos x="1350572" y="1174625"/>
                </a:cxn>
                <a:cxn ang="0">
                  <a:pos x="117441" y="1174625"/>
                </a:cxn>
                <a:cxn ang="0">
                  <a:pos x="0" y="1057162"/>
                </a:cxn>
                <a:cxn ang="0">
                  <a:pos x="0" y="117462"/>
                </a:cxn>
              </a:cxnLst>
              <a:rect l="txL" t="txT" r="txR" b="txB"/>
              <a:pathLst>
                <a:path w="1524161" h="1219328">
                  <a:moveTo>
                    <a:pt x="0" y="121933"/>
                  </a:moveTo>
                  <a:cubicBezTo>
                    <a:pt x="0" y="54591"/>
                    <a:pt x="54591" y="0"/>
                    <a:pt x="121933" y="0"/>
                  </a:cubicBezTo>
                  <a:lnTo>
                    <a:pt x="1402228" y="0"/>
                  </a:lnTo>
                  <a:cubicBezTo>
                    <a:pt x="1469570" y="0"/>
                    <a:pt x="1524161" y="54591"/>
                    <a:pt x="1524161" y="121933"/>
                  </a:cubicBezTo>
                  <a:lnTo>
                    <a:pt x="1524161" y="1097395"/>
                  </a:lnTo>
                  <a:cubicBezTo>
                    <a:pt x="1524161" y="1164737"/>
                    <a:pt x="1469570" y="1219328"/>
                    <a:pt x="1402228" y="1219328"/>
                  </a:cubicBezTo>
                  <a:lnTo>
                    <a:pt x="121933" y="1219328"/>
                  </a:lnTo>
                  <a:cubicBezTo>
                    <a:pt x="54591" y="1219328"/>
                    <a:pt x="0" y="1164737"/>
                    <a:pt x="0" y="1097395"/>
                  </a:cubicBezTo>
                  <a:lnTo>
                    <a:pt x="0" y="121933"/>
                  </a:lnTo>
                  <a:close/>
                </a:path>
              </a:pathLst>
            </a:custGeom>
            <a:solidFill>
              <a:srgbClr val="5AAB31"/>
            </a:solidFill>
            <a:ln w="38100">
              <a:noFill/>
            </a:ln>
          </p:spPr>
          <p:txBody>
            <a:bodyPr lIns="215069" tIns="215069" rIns="215069" bIns="215069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zh-CN" sz="2000" b="1" dirty="0">
                  <a:solidFill>
                    <a:srgbClr val="FFCC00"/>
                  </a:solidFill>
                  <a:latin typeface="华文楷体" panose="02010600040101010101" charset="-122"/>
                  <a:ea typeface="华文楷体" panose="02010600040101010101" charset="-122"/>
                </a:rPr>
                <a:t>49个</a:t>
              </a:r>
              <a:r>
                <a:rPr lang="zh-CN" altLang="en-US" sz="2000" b="1" dirty="0">
                  <a:latin typeface="华文楷体" panose="02010600040101010101" charset="-122"/>
                  <a:ea typeface="华文楷体" panose="02010600040101010101" charset="-122"/>
                </a:rPr>
                <a:t>二级学科博士点</a:t>
              </a:r>
              <a:endPara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6"/>
          <p:cNvGrpSpPr/>
          <p:nvPr/>
        </p:nvGrpSpPr>
        <p:grpSpPr>
          <a:xfrm>
            <a:off x="6332538" y="1403350"/>
            <a:ext cx="1285875" cy="2967038"/>
            <a:chOff x="6332581" y="1028585"/>
            <a:chExt cx="1468014" cy="3341333"/>
          </a:xfrm>
        </p:grpSpPr>
        <p:sp>
          <p:nvSpPr>
            <p:cNvPr id="37903" name="Left Arrow 36@|1FFC:681197|FBC:16777215|LFC:16777215|LBC:16777215"/>
            <p:cNvSpPr/>
            <p:nvPr/>
          </p:nvSpPr>
          <p:spPr>
            <a:xfrm rot="-4628571">
              <a:off x="5361723" y="2676524"/>
              <a:ext cx="2789091" cy="597691"/>
            </a:xfrm>
            <a:prstGeom prst="leftArrow">
              <a:avLst>
                <a:gd name="adj1" fmla="val 60000"/>
                <a:gd name="adj2" fmla="val 49926"/>
              </a:avLst>
            </a:prstGeom>
            <a:solidFill>
              <a:srgbClr val="5AAB31"/>
            </a:solidFill>
            <a:ln w="38100">
              <a:noFill/>
            </a:ln>
          </p:spPr>
          <p:txBody>
            <a:bodyPr anchor="t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7904" name="Freeform 37@|5FFC:681197|FBC:16777215|LFC:16777215|LBC:16777215"/>
            <p:cNvSpPr/>
            <p:nvPr/>
          </p:nvSpPr>
          <p:spPr>
            <a:xfrm>
              <a:off x="6332581" y="1028585"/>
              <a:ext cx="1468014" cy="1174625"/>
            </a:xfrm>
            <a:custGeom>
              <a:avLst/>
              <a:gdLst>
                <a:gd name="txL" fmla="*/ 0 w 1524161"/>
                <a:gd name="txT" fmla="*/ 0 h 1219328"/>
                <a:gd name="txR" fmla="*/ 1524161 w 1524161"/>
                <a:gd name="txB" fmla="*/ 1219328 h 1219328"/>
              </a:gdLst>
              <a:ahLst/>
              <a:cxnLst>
                <a:cxn ang="0">
                  <a:pos x="0" y="117462"/>
                </a:cxn>
                <a:cxn ang="0">
                  <a:pos x="117441" y="0"/>
                </a:cxn>
                <a:cxn ang="0">
                  <a:pos x="1350572" y="0"/>
                </a:cxn>
                <a:cxn ang="0">
                  <a:pos x="1468014" y="117462"/>
                </a:cxn>
                <a:cxn ang="0">
                  <a:pos x="1468014" y="1057162"/>
                </a:cxn>
                <a:cxn ang="0">
                  <a:pos x="1350572" y="1174625"/>
                </a:cxn>
                <a:cxn ang="0">
                  <a:pos x="117441" y="1174625"/>
                </a:cxn>
                <a:cxn ang="0">
                  <a:pos x="0" y="1057162"/>
                </a:cxn>
                <a:cxn ang="0">
                  <a:pos x="0" y="117462"/>
                </a:cxn>
              </a:cxnLst>
              <a:rect l="txL" t="txT" r="txR" b="txB"/>
              <a:pathLst>
                <a:path w="1524161" h="1219328">
                  <a:moveTo>
                    <a:pt x="0" y="121933"/>
                  </a:moveTo>
                  <a:cubicBezTo>
                    <a:pt x="0" y="54591"/>
                    <a:pt x="54591" y="0"/>
                    <a:pt x="121933" y="0"/>
                  </a:cubicBezTo>
                  <a:lnTo>
                    <a:pt x="1402228" y="0"/>
                  </a:lnTo>
                  <a:cubicBezTo>
                    <a:pt x="1469570" y="0"/>
                    <a:pt x="1524161" y="54591"/>
                    <a:pt x="1524161" y="121933"/>
                  </a:cubicBezTo>
                  <a:lnTo>
                    <a:pt x="1524161" y="1097395"/>
                  </a:lnTo>
                  <a:cubicBezTo>
                    <a:pt x="1524161" y="1164737"/>
                    <a:pt x="1469570" y="1219328"/>
                    <a:pt x="1402228" y="1219328"/>
                  </a:cubicBezTo>
                  <a:lnTo>
                    <a:pt x="121933" y="1219328"/>
                  </a:lnTo>
                  <a:cubicBezTo>
                    <a:pt x="54591" y="1219328"/>
                    <a:pt x="0" y="1164737"/>
                    <a:pt x="0" y="1097395"/>
                  </a:cubicBezTo>
                  <a:lnTo>
                    <a:pt x="0" y="121933"/>
                  </a:lnTo>
                  <a:close/>
                </a:path>
              </a:pathLst>
            </a:custGeom>
            <a:solidFill>
              <a:srgbClr val="5AAB31"/>
            </a:solidFill>
            <a:ln w="38100">
              <a:noFill/>
            </a:ln>
          </p:spPr>
          <p:txBody>
            <a:bodyPr lIns="215069" tIns="215069" rIns="215069" bIns="215069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zh-CN" sz="2000" b="1" dirty="0">
                  <a:solidFill>
                    <a:srgbClr val="FFCC00"/>
                  </a:solidFill>
                  <a:latin typeface="华文楷体" panose="02010600040101010101" charset="-122"/>
                  <a:ea typeface="华文楷体" panose="02010600040101010101" charset="-122"/>
                </a:rPr>
                <a:t>24个</a:t>
              </a:r>
              <a:r>
                <a:rPr lang="zh-CN" altLang="en-US" sz="2000" b="1" dirty="0">
                  <a:latin typeface="华文楷体" panose="02010600040101010101" charset="-122"/>
                  <a:ea typeface="华文楷体" panose="02010600040101010101" charset="-122"/>
                </a:rPr>
                <a:t>一级学科硕士点</a:t>
              </a:r>
              <a:endPara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7"/>
          <p:cNvGrpSpPr/>
          <p:nvPr/>
        </p:nvGrpSpPr>
        <p:grpSpPr>
          <a:xfrm>
            <a:off x="7502525" y="2143125"/>
            <a:ext cx="1665288" cy="2730500"/>
            <a:chOff x="7502134" y="1800972"/>
            <a:chExt cx="1902337" cy="3072050"/>
          </a:xfrm>
        </p:grpSpPr>
        <p:sp>
          <p:nvSpPr>
            <p:cNvPr id="37906" name="Left Arrow 38@|1FFC:681197|FBC:16777215|LFC:16777215|LBC:16777215"/>
            <p:cNvSpPr/>
            <p:nvPr/>
          </p:nvSpPr>
          <p:spPr>
            <a:xfrm rot="-3085714">
              <a:off x="6406431" y="3179628"/>
              <a:ext cx="2789091" cy="597691"/>
            </a:xfrm>
            <a:prstGeom prst="leftArrow">
              <a:avLst>
                <a:gd name="adj1" fmla="val 60000"/>
                <a:gd name="adj2" fmla="val 49926"/>
              </a:avLst>
            </a:prstGeom>
            <a:solidFill>
              <a:srgbClr val="5AAB31"/>
            </a:solidFill>
            <a:ln w="38100">
              <a:noFill/>
            </a:ln>
          </p:spPr>
          <p:txBody>
            <a:bodyPr anchor="t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7907" name="Freeform 39@|5FFC:681197|FBC:16777215|LFC:16777215|LBC:16777215"/>
            <p:cNvSpPr/>
            <p:nvPr/>
          </p:nvSpPr>
          <p:spPr>
            <a:xfrm>
              <a:off x="7937226" y="1800972"/>
              <a:ext cx="1467245" cy="1174234"/>
            </a:xfrm>
            <a:custGeom>
              <a:avLst/>
              <a:gdLst>
                <a:gd name="txL" fmla="*/ 0 w 1524161"/>
                <a:gd name="txT" fmla="*/ 0 h 1219328"/>
                <a:gd name="txR" fmla="*/ 1524161 w 1524161"/>
                <a:gd name="txB" fmla="*/ 1219328 h 1219328"/>
              </a:gdLst>
              <a:ahLst/>
              <a:cxnLst>
                <a:cxn ang="0">
                  <a:pos x="0" y="117423"/>
                </a:cxn>
                <a:cxn ang="0">
                  <a:pos x="117379" y="0"/>
                </a:cxn>
                <a:cxn ang="0">
                  <a:pos x="1349865" y="0"/>
                </a:cxn>
                <a:cxn ang="0">
                  <a:pos x="1467245" y="117423"/>
                </a:cxn>
                <a:cxn ang="0">
                  <a:pos x="1467245" y="1056810"/>
                </a:cxn>
                <a:cxn ang="0">
                  <a:pos x="1349865" y="1174234"/>
                </a:cxn>
                <a:cxn ang="0">
                  <a:pos x="117379" y="1174234"/>
                </a:cxn>
                <a:cxn ang="0">
                  <a:pos x="0" y="1056810"/>
                </a:cxn>
                <a:cxn ang="0">
                  <a:pos x="0" y="117423"/>
                </a:cxn>
              </a:cxnLst>
              <a:rect l="txL" t="txT" r="txR" b="txB"/>
              <a:pathLst>
                <a:path w="1524161" h="1219328">
                  <a:moveTo>
                    <a:pt x="0" y="121933"/>
                  </a:moveTo>
                  <a:cubicBezTo>
                    <a:pt x="0" y="54591"/>
                    <a:pt x="54591" y="0"/>
                    <a:pt x="121933" y="0"/>
                  </a:cubicBezTo>
                  <a:lnTo>
                    <a:pt x="1402228" y="0"/>
                  </a:lnTo>
                  <a:cubicBezTo>
                    <a:pt x="1469570" y="0"/>
                    <a:pt x="1524161" y="54591"/>
                    <a:pt x="1524161" y="121933"/>
                  </a:cubicBezTo>
                  <a:lnTo>
                    <a:pt x="1524161" y="1097395"/>
                  </a:lnTo>
                  <a:cubicBezTo>
                    <a:pt x="1524161" y="1164737"/>
                    <a:pt x="1469570" y="1219328"/>
                    <a:pt x="1402228" y="1219328"/>
                  </a:cubicBezTo>
                  <a:lnTo>
                    <a:pt x="121933" y="1219328"/>
                  </a:lnTo>
                  <a:cubicBezTo>
                    <a:pt x="54591" y="1219328"/>
                    <a:pt x="0" y="1164737"/>
                    <a:pt x="0" y="1097395"/>
                  </a:cubicBezTo>
                  <a:lnTo>
                    <a:pt x="0" y="121933"/>
                  </a:lnTo>
                  <a:close/>
                </a:path>
              </a:pathLst>
            </a:custGeom>
            <a:solidFill>
              <a:srgbClr val="5AAB31"/>
            </a:solidFill>
            <a:ln w="38100">
              <a:noFill/>
            </a:ln>
          </p:spPr>
          <p:txBody>
            <a:bodyPr lIns="215069" tIns="215069" rIns="215069" bIns="215069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zh-CN" sz="2000" b="1" dirty="0">
                  <a:solidFill>
                    <a:srgbClr val="FFCC00"/>
                  </a:solidFill>
                  <a:latin typeface="华文楷体" panose="02010600040101010101" charset="-122"/>
                  <a:ea typeface="华文楷体" panose="02010600040101010101" charset="-122"/>
                </a:rPr>
                <a:t>99个</a:t>
              </a:r>
              <a:r>
                <a:rPr lang="zh-CN" altLang="en-US" sz="2000" b="1" dirty="0">
                  <a:latin typeface="华文楷体" panose="02010600040101010101" charset="-122"/>
                  <a:ea typeface="华文楷体" panose="02010600040101010101" charset="-122"/>
                </a:rPr>
                <a:t>硕士点</a:t>
              </a:r>
              <a:endPara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8"/>
          <p:cNvGrpSpPr/>
          <p:nvPr/>
        </p:nvGrpSpPr>
        <p:grpSpPr>
          <a:xfrm>
            <a:off x="7129463" y="3359150"/>
            <a:ext cx="2963862" cy="1323975"/>
            <a:chOff x="7129393" y="3192763"/>
            <a:chExt cx="3384995" cy="1491122"/>
          </a:xfrm>
        </p:grpSpPr>
        <p:sp>
          <p:nvSpPr>
            <p:cNvPr id="37909" name="Left Arrow 40@|1FFC:681197|FBC:16777215|LFC:16777215|LBC:16777215"/>
            <p:cNvSpPr/>
            <p:nvPr/>
          </p:nvSpPr>
          <p:spPr>
            <a:xfrm rot="-1542857">
              <a:off x="7129393" y="4086194"/>
              <a:ext cx="2789091" cy="597691"/>
            </a:xfrm>
            <a:prstGeom prst="leftArrow">
              <a:avLst>
                <a:gd name="adj1" fmla="val 60000"/>
                <a:gd name="adj2" fmla="val 49926"/>
              </a:avLst>
            </a:prstGeom>
            <a:solidFill>
              <a:srgbClr val="5AAB31"/>
            </a:solidFill>
            <a:ln w="38100">
              <a:noFill/>
            </a:ln>
          </p:spPr>
          <p:txBody>
            <a:bodyPr anchor="t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7910" name="Freeform 41@|5FFC:681197|FBC:16777215|LFC:16777215|LBC:16777215"/>
            <p:cNvSpPr/>
            <p:nvPr/>
          </p:nvSpPr>
          <p:spPr>
            <a:xfrm>
              <a:off x="9045757" y="3192763"/>
              <a:ext cx="1468631" cy="1175113"/>
            </a:xfrm>
            <a:custGeom>
              <a:avLst/>
              <a:gdLst>
                <a:gd name="txL" fmla="*/ 0 w 1524161"/>
                <a:gd name="txT" fmla="*/ 0 h 1219328"/>
                <a:gd name="txR" fmla="*/ 1524161 w 1524161"/>
                <a:gd name="txB" fmla="*/ 1219328 h 1219328"/>
              </a:gdLst>
              <a:ahLst/>
              <a:cxnLst>
                <a:cxn ang="0">
                  <a:pos x="0" y="117511"/>
                </a:cxn>
                <a:cxn ang="0">
                  <a:pos x="117490" y="0"/>
                </a:cxn>
                <a:cxn ang="0">
                  <a:pos x="1351140" y="0"/>
                </a:cxn>
                <a:cxn ang="0">
                  <a:pos x="1468631" y="117511"/>
                </a:cxn>
                <a:cxn ang="0">
                  <a:pos x="1468631" y="1057601"/>
                </a:cxn>
                <a:cxn ang="0">
                  <a:pos x="1351140" y="1175113"/>
                </a:cxn>
                <a:cxn ang="0">
                  <a:pos x="117490" y="1175113"/>
                </a:cxn>
                <a:cxn ang="0">
                  <a:pos x="0" y="1057601"/>
                </a:cxn>
                <a:cxn ang="0">
                  <a:pos x="0" y="117511"/>
                </a:cxn>
              </a:cxnLst>
              <a:rect l="txL" t="txT" r="txR" b="txB"/>
              <a:pathLst>
                <a:path w="1524161" h="1219328">
                  <a:moveTo>
                    <a:pt x="0" y="121933"/>
                  </a:moveTo>
                  <a:cubicBezTo>
                    <a:pt x="0" y="54591"/>
                    <a:pt x="54591" y="0"/>
                    <a:pt x="121933" y="0"/>
                  </a:cubicBezTo>
                  <a:lnTo>
                    <a:pt x="1402228" y="0"/>
                  </a:lnTo>
                  <a:cubicBezTo>
                    <a:pt x="1469570" y="0"/>
                    <a:pt x="1524161" y="54591"/>
                    <a:pt x="1524161" y="121933"/>
                  </a:cubicBezTo>
                  <a:lnTo>
                    <a:pt x="1524161" y="1097395"/>
                  </a:lnTo>
                  <a:cubicBezTo>
                    <a:pt x="1524161" y="1164737"/>
                    <a:pt x="1469570" y="1219328"/>
                    <a:pt x="1402228" y="1219328"/>
                  </a:cubicBezTo>
                  <a:lnTo>
                    <a:pt x="121933" y="1219328"/>
                  </a:lnTo>
                  <a:cubicBezTo>
                    <a:pt x="54591" y="1219328"/>
                    <a:pt x="0" y="1164737"/>
                    <a:pt x="0" y="1097395"/>
                  </a:cubicBezTo>
                  <a:lnTo>
                    <a:pt x="0" y="121933"/>
                  </a:lnTo>
                  <a:close/>
                </a:path>
              </a:pathLst>
            </a:custGeom>
            <a:solidFill>
              <a:srgbClr val="5AAB31"/>
            </a:solidFill>
            <a:ln w="38100">
              <a:noFill/>
            </a:ln>
          </p:spPr>
          <p:txBody>
            <a:bodyPr lIns="215069" tIns="215069" rIns="215069" bIns="215069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zh-CN" sz="2000" b="1" dirty="0">
                  <a:solidFill>
                    <a:srgbClr val="FFCC00"/>
                  </a:solidFill>
                  <a:latin typeface="华文楷体" panose="02010600040101010101" charset="-122"/>
                  <a:ea typeface="华文楷体" panose="02010600040101010101" charset="-122"/>
                </a:rPr>
                <a:t>89个</a:t>
              </a:r>
              <a:r>
                <a:rPr lang="zh-CN" altLang="en-US" sz="2000" b="1" dirty="0">
                  <a:latin typeface="华文楷体" panose="02010600040101010101" charset="-122"/>
                  <a:ea typeface="华文楷体" panose="02010600040101010101" charset="-122"/>
                </a:rPr>
                <a:t>本科专业</a:t>
              </a:r>
              <a:endPara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9"/>
          <p:cNvGrpSpPr/>
          <p:nvPr/>
        </p:nvGrpSpPr>
        <p:grpSpPr>
          <a:xfrm>
            <a:off x="7386638" y="5059363"/>
            <a:ext cx="3175000" cy="1042987"/>
            <a:chOff x="7387414" y="4928299"/>
            <a:chExt cx="3523099" cy="1174410"/>
          </a:xfrm>
        </p:grpSpPr>
        <p:sp>
          <p:nvSpPr>
            <p:cNvPr id="37912" name="Left Arrow 42@|1FFC:681197|FBC:16777215|LFC:16777215|LBC:16777215"/>
            <p:cNvSpPr/>
            <p:nvPr/>
          </p:nvSpPr>
          <p:spPr>
            <a:xfrm>
              <a:off x="7387414" y="5216658"/>
              <a:ext cx="2789091" cy="597691"/>
            </a:xfrm>
            <a:prstGeom prst="leftArrow">
              <a:avLst>
                <a:gd name="adj1" fmla="val 60000"/>
                <a:gd name="adj2" fmla="val 49926"/>
              </a:avLst>
            </a:prstGeom>
            <a:solidFill>
              <a:srgbClr val="5AAB31"/>
            </a:solidFill>
            <a:ln w="38100">
              <a:noFill/>
            </a:ln>
          </p:spPr>
          <p:txBody>
            <a:bodyPr anchor="t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7913" name="Freeform 43@|5FFC:681197|FBC:16777215|LFC:16777215|LBC:16777215"/>
            <p:cNvSpPr/>
            <p:nvPr/>
          </p:nvSpPr>
          <p:spPr>
            <a:xfrm>
              <a:off x="9253944" y="4928299"/>
              <a:ext cx="1656569" cy="1174410"/>
            </a:xfrm>
            <a:custGeom>
              <a:avLst/>
              <a:gdLst>
                <a:gd name="txL" fmla="*/ 0 w 1524161"/>
                <a:gd name="txT" fmla="*/ 0 h 1219328"/>
                <a:gd name="txR" fmla="*/ 1524161 w 1524161"/>
                <a:gd name="txB" fmla="*/ 1219328 h 1219328"/>
              </a:gdLst>
              <a:ahLst/>
              <a:cxnLst>
                <a:cxn ang="0">
                  <a:pos x="0" y="117441"/>
                </a:cxn>
                <a:cxn ang="0">
                  <a:pos x="132525" y="0"/>
                </a:cxn>
                <a:cxn ang="0">
                  <a:pos x="1524043" y="0"/>
                </a:cxn>
                <a:cxn ang="0">
                  <a:pos x="1656569" y="117441"/>
                </a:cxn>
                <a:cxn ang="0">
                  <a:pos x="1656569" y="1056968"/>
                </a:cxn>
                <a:cxn ang="0">
                  <a:pos x="1524043" y="1174410"/>
                </a:cxn>
                <a:cxn ang="0">
                  <a:pos x="132525" y="1174410"/>
                </a:cxn>
                <a:cxn ang="0">
                  <a:pos x="0" y="1056968"/>
                </a:cxn>
                <a:cxn ang="0">
                  <a:pos x="0" y="117441"/>
                </a:cxn>
              </a:cxnLst>
              <a:rect l="txL" t="txT" r="txR" b="txB"/>
              <a:pathLst>
                <a:path w="1524161" h="1219328">
                  <a:moveTo>
                    <a:pt x="0" y="121933"/>
                  </a:moveTo>
                  <a:cubicBezTo>
                    <a:pt x="0" y="54591"/>
                    <a:pt x="54591" y="0"/>
                    <a:pt x="121933" y="0"/>
                  </a:cubicBezTo>
                  <a:lnTo>
                    <a:pt x="1402228" y="0"/>
                  </a:lnTo>
                  <a:cubicBezTo>
                    <a:pt x="1469570" y="0"/>
                    <a:pt x="1524161" y="54591"/>
                    <a:pt x="1524161" y="121933"/>
                  </a:cubicBezTo>
                  <a:lnTo>
                    <a:pt x="1524161" y="1097395"/>
                  </a:lnTo>
                  <a:cubicBezTo>
                    <a:pt x="1524161" y="1164737"/>
                    <a:pt x="1469570" y="1219328"/>
                    <a:pt x="1402228" y="1219328"/>
                  </a:cubicBezTo>
                  <a:lnTo>
                    <a:pt x="121933" y="1219328"/>
                  </a:lnTo>
                  <a:cubicBezTo>
                    <a:pt x="54591" y="1219328"/>
                    <a:pt x="0" y="1164737"/>
                    <a:pt x="0" y="1097395"/>
                  </a:cubicBezTo>
                  <a:lnTo>
                    <a:pt x="0" y="121933"/>
                  </a:lnTo>
                  <a:close/>
                </a:path>
              </a:pathLst>
            </a:custGeom>
            <a:solidFill>
              <a:srgbClr val="5AAB31"/>
            </a:solidFill>
            <a:ln w="38100">
              <a:noFill/>
            </a:ln>
          </p:spPr>
          <p:txBody>
            <a:bodyPr lIns="215069" tIns="215069" rIns="215069" bIns="215069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zh-CN" sz="2000" b="1" dirty="0">
                  <a:solidFill>
                    <a:srgbClr val="FFCC00"/>
                  </a:solidFill>
                  <a:latin typeface="华文楷体" panose="02010600040101010101" charset="-122"/>
                  <a:ea typeface="华文楷体" panose="02010600040101010101" charset="-122"/>
                </a:rPr>
                <a:t>30000余</a:t>
              </a:r>
              <a:endParaRPr lang="en-US" altLang="zh-CN" sz="2000" b="1" dirty="0">
                <a:solidFill>
                  <a:srgbClr val="FFCC00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2000" b="1" dirty="0">
                  <a:latin typeface="华文楷体" panose="02010600040101010101" charset="-122"/>
                  <a:ea typeface="华文楷体" panose="02010600040101010101" charset="-122"/>
                </a:rPr>
                <a:t>在校生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7914" name="图片 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0637" y="-7937"/>
            <a:ext cx="4191000" cy="1143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0" name="直接连接符 9"/>
          <p:cNvCxnSpPr/>
          <p:nvPr/>
        </p:nvCxnSpPr>
        <p:spPr>
          <a:xfrm flipV="1">
            <a:off x="85725" y="1041400"/>
            <a:ext cx="12058650" cy="17463"/>
          </a:xfrm>
          <a:prstGeom prst="line">
            <a:avLst/>
          </a:prstGeom>
          <a:ln>
            <a:solidFill>
              <a:srgbClr val="5AAB3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pSp>
        <p:nvGrpSpPr>
          <p:cNvPr id="37916" name="组合 26"/>
          <p:cNvGrpSpPr/>
          <p:nvPr/>
        </p:nvGrpSpPr>
        <p:grpSpPr>
          <a:xfrm>
            <a:off x="4664076" y="233363"/>
            <a:ext cx="4593017" cy="660400"/>
            <a:chOff x="7505633" y="1812923"/>
            <a:chExt cx="4592222" cy="660123"/>
          </a:xfrm>
        </p:grpSpPr>
        <p:sp>
          <p:nvSpPr>
            <p:cNvPr id="52" name="Oval 29@|1FFC:192|FBC:16777215|LFC:16777215|LBC:16777215"/>
            <p:cNvSpPr>
              <a:spLocks noChangeAspect="1"/>
            </p:cNvSpPr>
            <p:nvPr/>
          </p:nvSpPr>
          <p:spPr>
            <a:xfrm>
              <a:off x="7505633" y="1812923"/>
              <a:ext cx="660419" cy="660123"/>
            </a:xfrm>
            <a:prstGeom prst="ellipse">
              <a:avLst/>
            </a:prstGeom>
            <a:solidFill>
              <a:srgbClr val="315B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base" hangingPunct="1">
                <a:defRPr/>
              </a:pPr>
              <a:endParaRPr lang="en-US" altLang="zh-CN" b="1" strike="noStrike" noProof="1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37918" name="TextBox 19@|17FFC:16777215|FBC:16777215|LFC:16777215|LBC:16777215"/>
            <p:cNvSpPr txBox="1"/>
            <p:nvPr/>
          </p:nvSpPr>
          <p:spPr>
            <a:xfrm>
              <a:off x="8357596" y="1812923"/>
              <a:ext cx="3740259" cy="64489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CN" altLang="en-US" sz="36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学 校 概 况</a:t>
              </a:r>
              <a:endPara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8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6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4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图片 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938"/>
            <a:ext cx="3846513" cy="1143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" name="直接连接符 1"/>
          <p:cNvCxnSpPr/>
          <p:nvPr/>
        </p:nvCxnSpPr>
        <p:spPr>
          <a:xfrm flipV="1">
            <a:off x="85725" y="1041400"/>
            <a:ext cx="12058650" cy="17463"/>
          </a:xfrm>
          <a:prstGeom prst="line">
            <a:avLst/>
          </a:prstGeom>
          <a:ln>
            <a:solidFill>
              <a:srgbClr val="5AAB3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50532" name="图片 3" descr="DSC_1312"/>
          <p:cNvPicPr>
            <a:picLocks noChangeAspect="1"/>
          </p:cNvPicPr>
          <p:nvPr/>
        </p:nvPicPr>
        <p:blipFill>
          <a:blip r:embed="rId2"/>
          <a:srcRect l="8211" r="6723"/>
          <a:stretch>
            <a:fillRect/>
          </a:stretch>
        </p:blipFill>
        <p:spPr>
          <a:xfrm>
            <a:off x="1923256" y="1351610"/>
            <a:ext cx="3486785" cy="457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0533" name="文本框 5"/>
          <p:cNvSpPr txBox="1"/>
          <p:nvPr/>
        </p:nvSpPr>
        <p:spPr>
          <a:xfrm>
            <a:off x="3500120" y="6174105"/>
            <a:ext cx="5687695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2000" dirty="0" smtClean="0"/>
              <a:t>”</a:t>
            </a:r>
            <a:r>
              <a:rPr lang="zh-CN" altLang="zh-CN" sz="2000" dirty="0"/>
              <a:t>老科学家学术成长资料采集工程</a:t>
            </a:r>
            <a:r>
              <a:rPr lang="zh-CN" altLang="en-US" sz="2000" dirty="0" smtClean="0"/>
              <a:t>“ 项目成果</a:t>
            </a:r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590" y="1366823"/>
            <a:ext cx="3429373" cy="4572496"/>
          </a:xfrm>
          <a:prstGeom prst="rect">
            <a:avLst/>
          </a:prstGeom>
        </p:spPr>
      </p:pic>
      <p:sp>
        <p:nvSpPr>
          <p:cNvPr id="14" name="Oval 29@|1FFC:192|FBC:16777215|LFC:16777215|LBC:16777215"/>
          <p:cNvSpPr>
            <a:spLocks noChangeAspect="1"/>
          </p:cNvSpPr>
          <p:nvPr/>
        </p:nvSpPr>
        <p:spPr>
          <a:xfrm>
            <a:off x="5174702" y="389691"/>
            <a:ext cx="466229" cy="466292"/>
          </a:xfrm>
          <a:prstGeom prst="ellipse">
            <a:avLst/>
          </a:prstGeom>
          <a:solidFill>
            <a:srgbClr val="315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base" hangingPunct="1">
              <a:defRPr/>
            </a:pPr>
            <a:endParaRPr lang="en-US" altLang="zh-CN" b="1" strike="noStrike" noProof="1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787034" y="332763"/>
            <a:ext cx="413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dirty="0">
                <a:solidFill>
                  <a:srgbClr val="3C7832"/>
                </a:solidFill>
                <a:latin typeface="微软雅黑" panose="020B0503020204020204" pitchFamily="34" charset="-122"/>
              </a:rPr>
              <a:t>调整档案信息化工作次序</a:t>
            </a:r>
            <a:endParaRPr lang="zh-CN" altLang="en-US" sz="2800" b="1" dirty="0">
              <a:solidFill>
                <a:srgbClr val="3C7832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图片 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938"/>
            <a:ext cx="3846513" cy="1143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" name="直接连接符 1"/>
          <p:cNvCxnSpPr/>
          <p:nvPr/>
        </p:nvCxnSpPr>
        <p:spPr>
          <a:xfrm flipV="1">
            <a:off x="85725" y="1041400"/>
            <a:ext cx="12058650" cy="17463"/>
          </a:xfrm>
          <a:prstGeom prst="line">
            <a:avLst/>
          </a:prstGeom>
          <a:ln>
            <a:solidFill>
              <a:srgbClr val="5AAB3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2" name="Oval 29@|1FFC:192|FBC:16777215|LFC:16777215|LBC:16777215"/>
          <p:cNvSpPr>
            <a:spLocks noChangeAspect="1"/>
          </p:cNvSpPr>
          <p:nvPr/>
        </p:nvSpPr>
        <p:spPr>
          <a:xfrm>
            <a:off x="5174702" y="389691"/>
            <a:ext cx="466229" cy="466292"/>
          </a:xfrm>
          <a:prstGeom prst="ellipse">
            <a:avLst/>
          </a:prstGeom>
          <a:solidFill>
            <a:srgbClr val="315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base" hangingPunct="1">
              <a:defRPr/>
            </a:pPr>
            <a:endParaRPr lang="en-US" altLang="zh-CN" b="1" strike="noStrike" noProof="1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759325" y="389691"/>
            <a:ext cx="413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dirty="0">
                <a:solidFill>
                  <a:srgbClr val="3C7832"/>
                </a:solidFill>
                <a:latin typeface="微软雅黑" panose="020B0503020204020204" pitchFamily="34" charset="-122"/>
              </a:rPr>
              <a:t>调整档案信息化工作次序</a:t>
            </a:r>
            <a:endParaRPr lang="zh-CN" altLang="en-US" sz="2800" b="1" dirty="0">
              <a:solidFill>
                <a:srgbClr val="3C7832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11" name="图片 10" descr="自动消防细干粉灭火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2934" y="1542056"/>
            <a:ext cx="3457575" cy="44521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 descr="微信图片_201712050918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164" y="1744213"/>
            <a:ext cx="5398726" cy="40477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2493818" y="6123709"/>
            <a:ext cx="2680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电动密集架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7826557" y="6123709"/>
            <a:ext cx="3007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自动消防细干粉灭火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图片 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938"/>
            <a:ext cx="3846513" cy="1143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" name="直接连接符 1"/>
          <p:cNvCxnSpPr/>
          <p:nvPr/>
        </p:nvCxnSpPr>
        <p:spPr>
          <a:xfrm flipV="1">
            <a:off x="85725" y="1041400"/>
            <a:ext cx="12058650" cy="17463"/>
          </a:xfrm>
          <a:prstGeom prst="line">
            <a:avLst/>
          </a:prstGeom>
          <a:ln>
            <a:solidFill>
              <a:srgbClr val="5AAB3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2" name="Oval 29@|1FFC:192|FBC:16777215|LFC:16777215|LBC:16777215"/>
          <p:cNvSpPr>
            <a:spLocks noChangeAspect="1"/>
          </p:cNvSpPr>
          <p:nvPr/>
        </p:nvSpPr>
        <p:spPr>
          <a:xfrm>
            <a:off x="5174702" y="389691"/>
            <a:ext cx="466229" cy="466292"/>
          </a:xfrm>
          <a:prstGeom prst="ellipse">
            <a:avLst/>
          </a:prstGeom>
          <a:solidFill>
            <a:srgbClr val="315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base" hangingPunct="1">
              <a:defRPr/>
            </a:pPr>
            <a:endParaRPr lang="en-US" altLang="zh-CN" b="1" strike="noStrike" noProof="1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759325" y="389691"/>
            <a:ext cx="413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dirty="0">
                <a:solidFill>
                  <a:srgbClr val="3C7832"/>
                </a:solidFill>
                <a:latin typeface="微软雅黑" panose="020B0503020204020204" pitchFamily="34" charset="-122"/>
              </a:rPr>
              <a:t>调整档案信息化工作次序</a:t>
            </a:r>
            <a:endParaRPr lang="zh-CN" altLang="en-US" sz="2800" b="1" dirty="0">
              <a:solidFill>
                <a:srgbClr val="3C7832"/>
              </a:solidFill>
              <a:latin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03636" y="5597840"/>
            <a:ext cx="2680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恒温恒湿自动管理系统</a:t>
            </a:r>
            <a:endParaRPr lang="zh-CN" altLang="en-US" dirty="0"/>
          </a:p>
        </p:txBody>
      </p:sp>
      <p:sp>
        <p:nvSpPr>
          <p:cNvPr id="10" name="矩形 13"/>
          <p:cNvSpPr/>
          <p:nvPr/>
        </p:nvSpPr>
        <p:spPr>
          <a:xfrm>
            <a:off x="1480340" y="1790858"/>
            <a:ext cx="3927475" cy="3259137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anchor="ctr"/>
          <a:lstStyle/>
          <a:p>
            <a:pPr algn="ctr">
              <a:buFont typeface="Arial" panose="020B0604020202020204" pitchFamily="34" charset="0"/>
              <a:buNone/>
            </a:pPr>
            <a:endParaRPr lang="zh-CN" altLang="en-US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6584016" y="1742440"/>
            <a:ext cx="4229100" cy="4123690"/>
            <a:chOff x="10081" y="2558"/>
            <a:chExt cx="6658" cy="6494"/>
          </a:xfrm>
        </p:grpSpPr>
        <p:pic>
          <p:nvPicPr>
            <p:cNvPr id="16" name="图片 3" descr="微信图片_2017120511065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81" y="2558"/>
              <a:ext cx="6658" cy="499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" name="文本框 6"/>
            <p:cNvSpPr txBox="1"/>
            <p:nvPr/>
          </p:nvSpPr>
          <p:spPr>
            <a:xfrm>
              <a:off x="10820" y="8422"/>
              <a:ext cx="5527" cy="63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 eaLnBrk="0" hangingPunct="0"/>
              <a:r>
                <a:rPr lang="zh-CN" altLang="en-US" sz="2000" dirty="0">
                  <a:latin typeface="+mn-ea"/>
                  <a:ea typeface="+mn-ea"/>
                </a:rPr>
                <a:t>库房净化消毒加湿除湿一体机</a:t>
              </a:r>
              <a:endParaRPr lang="en-US" altLang="zh-CN" sz="2000" dirty="0">
                <a:latin typeface="+mn-ea"/>
                <a:ea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图片 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938"/>
            <a:ext cx="3846513" cy="1143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" name="直接连接符 1"/>
          <p:cNvCxnSpPr/>
          <p:nvPr/>
        </p:nvCxnSpPr>
        <p:spPr>
          <a:xfrm flipV="1">
            <a:off x="85725" y="1041400"/>
            <a:ext cx="12058650" cy="17463"/>
          </a:xfrm>
          <a:prstGeom prst="line">
            <a:avLst/>
          </a:prstGeom>
          <a:ln>
            <a:solidFill>
              <a:srgbClr val="5AAB3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5407816" y="5747078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dirty="0" smtClean="0"/>
              <a:t>校史馆展厅</a:t>
            </a:r>
            <a:endParaRPr lang="zh-CN" altLang="en-US" sz="2800" dirty="0"/>
          </a:p>
        </p:txBody>
      </p:sp>
      <p:sp>
        <p:nvSpPr>
          <p:cNvPr id="12" name="Oval 29@|1FFC:192|FBC:16777215|LFC:16777215|LBC:16777215"/>
          <p:cNvSpPr>
            <a:spLocks noChangeAspect="1"/>
          </p:cNvSpPr>
          <p:nvPr/>
        </p:nvSpPr>
        <p:spPr>
          <a:xfrm>
            <a:off x="5174702" y="389691"/>
            <a:ext cx="466229" cy="466292"/>
          </a:xfrm>
          <a:prstGeom prst="ellipse">
            <a:avLst/>
          </a:prstGeom>
          <a:solidFill>
            <a:srgbClr val="315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base" hangingPunct="1">
              <a:defRPr/>
            </a:pPr>
            <a:endParaRPr lang="en-US" altLang="zh-CN" b="1" strike="noStrike" noProof="1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759325" y="389691"/>
            <a:ext cx="413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dirty="0">
                <a:solidFill>
                  <a:srgbClr val="3C7832"/>
                </a:solidFill>
                <a:latin typeface="微软雅黑" panose="020B0503020204020204" pitchFamily="34" charset="-122"/>
              </a:rPr>
              <a:t>调整档案信息化工作次序</a:t>
            </a:r>
            <a:endParaRPr lang="zh-CN" altLang="en-US" sz="2800" b="1" dirty="0">
              <a:solidFill>
                <a:srgbClr val="3C7832"/>
              </a:solidFill>
              <a:latin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09600" y="1725613"/>
            <a:ext cx="5487988" cy="3616325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 strike="noStrike" noProof="1">
              <a:solidFill>
                <a:prstClr val="white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604000" y="1725613"/>
            <a:ext cx="5149850" cy="361632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 strike="noStrike" noProof="1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7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图片 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938"/>
            <a:ext cx="3846513" cy="1143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" name="直接连接符 1"/>
          <p:cNvCxnSpPr/>
          <p:nvPr/>
        </p:nvCxnSpPr>
        <p:spPr>
          <a:xfrm flipV="1">
            <a:off x="85725" y="1041400"/>
            <a:ext cx="12058650" cy="17463"/>
          </a:xfrm>
          <a:prstGeom prst="line">
            <a:avLst/>
          </a:prstGeom>
          <a:ln>
            <a:solidFill>
              <a:srgbClr val="5AAB3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6" name="图片 5" descr="DSC_74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09" y="2577927"/>
            <a:ext cx="5588635" cy="3726180"/>
          </a:xfrm>
          <a:prstGeom prst="rect">
            <a:avLst/>
          </a:prstGeom>
        </p:spPr>
      </p:pic>
      <p:pic>
        <p:nvPicPr>
          <p:cNvPr id="140295" name="图片 2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595" y="1263650"/>
            <a:ext cx="7057390" cy="36791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7239635" y="5442585"/>
            <a:ext cx="302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>
                <a:sym typeface="+mn-ea"/>
              </a:rPr>
              <a:t>校友信息查询系统</a:t>
            </a:r>
            <a:endParaRPr lang="zh-CN" altLang="en-US" sz="2800"/>
          </a:p>
        </p:txBody>
      </p:sp>
      <p:sp>
        <p:nvSpPr>
          <p:cNvPr id="10" name="文本框 9"/>
          <p:cNvSpPr txBox="1"/>
          <p:nvPr/>
        </p:nvSpPr>
        <p:spPr>
          <a:xfrm>
            <a:off x="1214755" y="1961515"/>
            <a:ext cx="32226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</a:rPr>
              <a:t>123252</a:t>
            </a:r>
            <a:r>
              <a:rPr lang="zh-CN" altLang="en-US" sz="2400"/>
              <a:t>名校友信息</a:t>
            </a:r>
            <a:endParaRPr lang="zh-CN" altLang="en-US" sz="2400"/>
          </a:p>
        </p:txBody>
      </p:sp>
      <p:sp>
        <p:nvSpPr>
          <p:cNvPr id="12" name="Oval 29@|1FFC:192|FBC:16777215|LFC:16777215|LBC:16777215"/>
          <p:cNvSpPr>
            <a:spLocks noChangeAspect="1"/>
          </p:cNvSpPr>
          <p:nvPr/>
        </p:nvSpPr>
        <p:spPr>
          <a:xfrm>
            <a:off x="5174702" y="389691"/>
            <a:ext cx="466229" cy="466292"/>
          </a:xfrm>
          <a:prstGeom prst="ellipse">
            <a:avLst/>
          </a:prstGeom>
          <a:solidFill>
            <a:srgbClr val="315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base" hangingPunct="1">
              <a:defRPr/>
            </a:pPr>
            <a:endParaRPr lang="en-US" altLang="zh-CN" b="1" strike="noStrike" noProof="1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759325" y="389691"/>
            <a:ext cx="413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dirty="0">
                <a:solidFill>
                  <a:srgbClr val="3C7832"/>
                </a:solidFill>
                <a:latin typeface="微软雅黑" panose="020B0503020204020204" pitchFamily="34" charset="-122"/>
              </a:rPr>
              <a:t>调整档案信息化工作次序</a:t>
            </a:r>
            <a:endParaRPr lang="zh-CN" altLang="en-US" sz="2800" b="1" dirty="0">
              <a:solidFill>
                <a:srgbClr val="3C7832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图片 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938"/>
            <a:ext cx="3846513" cy="1143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" name="直接连接符 1"/>
          <p:cNvCxnSpPr/>
          <p:nvPr/>
        </p:nvCxnSpPr>
        <p:spPr>
          <a:xfrm flipV="1">
            <a:off x="85725" y="1041400"/>
            <a:ext cx="12058650" cy="17463"/>
          </a:xfrm>
          <a:prstGeom prst="line">
            <a:avLst/>
          </a:prstGeom>
          <a:ln>
            <a:solidFill>
              <a:srgbClr val="5AAB3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28007" name="图片 2" descr="网上校史馆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01700" y="1339850"/>
            <a:ext cx="8609013" cy="5216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8008" name="文本框 5"/>
          <p:cNvSpPr txBox="1"/>
          <p:nvPr/>
        </p:nvSpPr>
        <p:spPr>
          <a:xfrm>
            <a:off x="10539413" y="2587625"/>
            <a:ext cx="674687" cy="4387850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</a:bodyPr>
          <a:lstStyle/>
          <a:p>
            <a:pPr eaLnBrk="0" hangingPunct="0"/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</a:rPr>
              <a:t>网上校史馆</a:t>
            </a:r>
            <a:endParaRPr lang="zh-CN" altLang="en-US" sz="320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0" name="Oval 29@|1FFC:192|FBC:16777215|LFC:16777215|LBC:16777215"/>
          <p:cNvSpPr>
            <a:spLocks noChangeAspect="1"/>
          </p:cNvSpPr>
          <p:nvPr/>
        </p:nvSpPr>
        <p:spPr>
          <a:xfrm>
            <a:off x="5174702" y="389691"/>
            <a:ext cx="466229" cy="466292"/>
          </a:xfrm>
          <a:prstGeom prst="ellipse">
            <a:avLst/>
          </a:prstGeom>
          <a:solidFill>
            <a:srgbClr val="315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base" hangingPunct="1">
              <a:defRPr/>
            </a:pPr>
            <a:endParaRPr lang="en-US" altLang="zh-CN" b="1" strike="noStrike" noProof="1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759325" y="389691"/>
            <a:ext cx="413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dirty="0">
                <a:solidFill>
                  <a:srgbClr val="3C7832"/>
                </a:solidFill>
                <a:latin typeface="微软雅黑" panose="020B0503020204020204" pitchFamily="34" charset="-122"/>
              </a:rPr>
              <a:t>调整档案信息化工作次序</a:t>
            </a:r>
            <a:endParaRPr lang="zh-CN" altLang="en-US" sz="2800" b="1" dirty="0">
              <a:solidFill>
                <a:srgbClr val="3C7832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263" y="-61912"/>
            <a:ext cx="4191000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2098" name="Picture 6" descr="IMG_78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088" y="2279650"/>
            <a:ext cx="7129462" cy="36718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252413" y="1327150"/>
            <a:ext cx="10483850" cy="708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kumimoji="0" lang="en-US" altLang="zh-CN" sz="4000" b="1" i="0" u="none" strike="noStrike" kern="1200" cap="none" spc="0" normalizeH="0" baseline="0" noProof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+mn-cs"/>
                <a:sym typeface="+mn-ea"/>
              </a:rPr>
              <a:t>    </a:t>
            </a:r>
            <a:r>
              <a:rPr kumimoji="0" lang="zh-CN" altLang="en-US" sz="4000" b="1" i="0" u="none" strike="noStrike" kern="1200" cap="none" spc="0" normalizeH="0" baseline="0" noProof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+mn-cs"/>
                <a:sym typeface="+mn-ea"/>
              </a:rPr>
              <a:t>山东省开发利用档案信息资源成果</a:t>
            </a:r>
            <a:endParaRPr kumimoji="0" lang="zh-CN" altLang="en-US" sz="4000" b="1" i="0" u="none" strike="noStrike" kern="1200" cap="none" spc="0" normalizeH="0" baseline="0" noProof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楷体" panose="02010600040101010101" charset="-122"/>
              <a:ea typeface="华文楷体" panose="02010600040101010101" charset="-122"/>
              <a:cs typeface="+mn-cs"/>
              <a:sym typeface="+mn-ea"/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68263" y="1063625"/>
            <a:ext cx="12057063" cy="17463"/>
          </a:xfrm>
          <a:prstGeom prst="line">
            <a:avLst/>
          </a:prstGeom>
          <a:ln>
            <a:solidFill>
              <a:srgbClr val="5AAB3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" name="Oval 29@|1FFC:192|FBC:16777215|LFC:16777215|LBC:16777215"/>
          <p:cNvSpPr>
            <a:spLocks noChangeAspect="1"/>
          </p:cNvSpPr>
          <p:nvPr/>
        </p:nvSpPr>
        <p:spPr>
          <a:xfrm>
            <a:off x="5174702" y="389691"/>
            <a:ext cx="466229" cy="466292"/>
          </a:xfrm>
          <a:prstGeom prst="ellipse">
            <a:avLst/>
          </a:prstGeom>
          <a:solidFill>
            <a:srgbClr val="315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base" hangingPunct="1">
              <a:defRPr/>
            </a:pPr>
            <a:endParaRPr lang="en-US" altLang="zh-CN" b="1" strike="noStrike" noProof="1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759325" y="389691"/>
            <a:ext cx="413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dirty="0">
                <a:solidFill>
                  <a:srgbClr val="3C7832"/>
                </a:solidFill>
                <a:latin typeface="微软雅黑" panose="020B0503020204020204" pitchFamily="34" charset="-122"/>
              </a:rPr>
              <a:t>调整档案信息化工作次序</a:t>
            </a:r>
            <a:endParaRPr lang="zh-CN" altLang="en-US" sz="2800" b="1" dirty="0">
              <a:solidFill>
                <a:srgbClr val="3C7832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07" y="1223609"/>
            <a:ext cx="4390649" cy="289842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4034" name="组合 2"/>
          <p:cNvGrpSpPr/>
          <p:nvPr/>
        </p:nvGrpSpPr>
        <p:grpSpPr>
          <a:xfrm>
            <a:off x="179388" y="3648075"/>
            <a:ext cx="3771900" cy="1862138"/>
            <a:chOff x="222423" y="3587296"/>
            <a:chExt cx="3772354" cy="1862048"/>
          </a:xfrm>
        </p:grpSpPr>
        <p:sp>
          <p:nvSpPr>
            <p:cNvPr id="44035" name="文本框 5"/>
            <p:cNvSpPr txBox="1"/>
            <p:nvPr/>
          </p:nvSpPr>
          <p:spPr>
            <a:xfrm>
              <a:off x="1614530" y="3768845"/>
              <a:ext cx="1813831" cy="92333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CN" altLang="en-US" sz="5400">
                  <a:solidFill>
                    <a:srgbClr val="4B8E3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  <a:endParaRPr lang="zh-CN" altLang="en-US" sz="5400">
                <a:solidFill>
                  <a:srgbClr val="4B8E3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036" name="文本框 7"/>
            <p:cNvSpPr txBox="1"/>
            <p:nvPr/>
          </p:nvSpPr>
          <p:spPr>
            <a:xfrm>
              <a:off x="222423" y="3587296"/>
              <a:ext cx="3772354" cy="186204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ctr"/>
              <a:r>
                <a:rPr lang="en-US" altLang="zh-CN" sz="11500" b="1" dirty="0">
                  <a:solidFill>
                    <a:srgbClr val="4280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</a:t>
              </a:r>
              <a:r>
                <a:rPr lang="en-US" altLang="zh-CN" sz="3200" dirty="0">
                  <a:solidFill>
                    <a:srgbClr val="4B8E3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ONTENTS</a:t>
              </a:r>
              <a:endParaRPr lang="zh-CN" altLang="en-US" sz="4000" dirty="0">
                <a:solidFill>
                  <a:srgbClr val="4B8E3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矩形 14"/>
          <p:cNvSpPr/>
          <p:nvPr/>
        </p:nvSpPr>
        <p:spPr>
          <a:xfrm>
            <a:off x="0" y="6115050"/>
            <a:ext cx="12192000" cy="771525"/>
          </a:xfrm>
          <a:custGeom>
            <a:avLst/>
            <a:gdLst>
              <a:gd name="connsiteX0" fmla="*/ 0 w 12192000"/>
              <a:gd name="connsiteY0" fmla="*/ 0 h 663915"/>
              <a:gd name="connsiteX1" fmla="*/ 12192000 w 12192000"/>
              <a:gd name="connsiteY1" fmla="*/ 0 h 663915"/>
              <a:gd name="connsiteX2" fmla="*/ 12192000 w 12192000"/>
              <a:gd name="connsiteY2" fmla="*/ 663915 h 663915"/>
              <a:gd name="connsiteX3" fmla="*/ 0 w 12192000"/>
              <a:gd name="connsiteY3" fmla="*/ 663915 h 663915"/>
              <a:gd name="connsiteX4" fmla="*/ 0 w 12192000"/>
              <a:gd name="connsiteY4" fmla="*/ 0 h 663915"/>
              <a:gd name="connsiteX0-1" fmla="*/ 0 w 12192000"/>
              <a:gd name="connsiteY0-2" fmla="*/ 220133 h 884048"/>
              <a:gd name="connsiteX1-3" fmla="*/ 12192000 w 12192000"/>
              <a:gd name="connsiteY1-4" fmla="*/ 220133 h 884048"/>
              <a:gd name="connsiteX2-5" fmla="*/ 12192000 w 12192000"/>
              <a:gd name="connsiteY2-6" fmla="*/ 884048 h 884048"/>
              <a:gd name="connsiteX3-7" fmla="*/ 0 w 12192000"/>
              <a:gd name="connsiteY3-8" fmla="*/ 884048 h 884048"/>
              <a:gd name="connsiteX4-9" fmla="*/ 0 w 12192000"/>
              <a:gd name="connsiteY4-10" fmla="*/ 220133 h 884048"/>
              <a:gd name="connsiteX0-11" fmla="*/ 0 w 12192000"/>
              <a:gd name="connsiteY0-12" fmla="*/ 186551 h 850466"/>
              <a:gd name="connsiteX1-13" fmla="*/ 12192000 w 12192000"/>
              <a:gd name="connsiteY1-14" fmla="*/ 338951 h 850466"/>
              <a:gd name="connsiteX2-15" fmla="*/ 12192000 w 12192000"/>
              <a:gd name="connsiteY2-16" fmla="*/ 850466 h 850466"/>
              <a:gd name="connsiteX3-17" fmla="*/ 0 w 12192000"/>
              <a:gd name="connsiteY3-18" fmla="*/ 850466 h 850466"/>
              <a:gd name="connsiteX4-19" fmla="*/ 0 w 12192000"/>
              <a:gd name="connsiteY4-20" fmla="*/ 186551 h 850466"/>
              <a:gd name="connsiteX0-21" fmla="*/ 0 w 12192000"/>
              <a:gd name="connsiteY0-22" fmla="*/ 108198 h 772113"/>
              <a:gd name="connsiteX1-23" fmla="*/ 12192000 w 12192000"/>
              <a:gd name="connsiteY1-24" fmla="*/ 260598 h 772113"/>
              <a:gd name="connsiteX2-25" fmla="*/ 12192000 w 12192000"/>
              <a:gd name="connsiteY2-26" fmla="*/ 772113 h 772113"/>
              <a:gd name="connsiteX3-27" fmla="*/ 0 w 12192000"/>
              <a:gd name="connsiteY3-28" fmla="*/ 772113 h 772113"/>
              <a:gd name="connsiteX4-29" fmla="*/ 0 w 12192000"/>
              <a:gd name="connsiteY4-30" fmla="*/ 108198 h 77211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92000" h="772113">
                <a:moveTo>
                  <a:pt x="0" y="108198"/>
                </a:moveTo>
                <a:cubicBezTo>
                  <a:pt x="1435100" y="-387102"/>
                  <a:pt x="7759700" y="1022598"/>
                  <a:pt x="12192000" y="260598"/>
                </a:cubicBezTo>
                <a:lnTo>
                  <a:pt x="12192000" y="772113"/>
                </a:lnTo>
                <a:lnTo>
                  <a:pt x="0" y="772113"/>
                </a:lnTo>
                <a:lnTo>
                  <a:pt x="0" y="108198"/>
                </a:lnTo>
                <a:close/>
              </a:path>
            </a:pathLst>
          </a:custGeom>
          <a:solidFill>
            <a:srgbClr val="428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prstClr val="white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0" name="矩形 14"/>
          <p:cNvSpPr/>
          <p:nvPr/>
        </p:nvSpPr>
        <p:spPr>
          <a:xfrm flipH="1">
            <a:off x="0" y="6115050"/>
            <a:ext cx="12192000" cy="771525"/>
          </a:xfrm>
          <a:custGeom>
            <a:avLst/>
            <a:gdLst>
              <a:gd name="connsiteX0" fmla="*/ 0 w 12192000"/>
              <a:gd name="connsiteY0" fmla="*/ 0 h 663915"/>
              <a:gd name="connsiteX1" fmla="*/ 12192000 w 12192000"/>
              <a:gd name="connsiteY1" fmla="*/ 0 h 663915"/>
              <a:gd name="connsiteX2" fmla="*/ 12192000 w 12192000"/>
              <a:gd name="connsiteY2" fmla="*/ 663915 h 663915"/>
              <a:gd name="connsiteX3" fmla="*/ 0 w 12192000"/>
              <a:gd name="connsiteY3" fmla="*/ 663915 h 663915"/>
              <a:gd name="connsiteX4" fmla="*/ 0 w 12192000"/>
              <a:gd name="connsiteY4" fmla="*/ 0 h 663915"/>
              <a:gd name="connsiteX0-1" fmla="*/ 0 w 12192000"/>
              <a:gd name="connsiteY0-2" fmla="*/ 220133 h 884048"/>
              <a:gd name="connsiteX1-3" fmla="*/ 12192000 w 12192000"/>
              <a:gd name="connsiteY1-4" fmla="*/ 220133 h 884048"/>
              <a:gd name="connsiteX2-5" fmla="*/ 12192000 w 12192000"/>
              <a:gd name="connsiteY2-6" fmla="*/ 884048 h 884048"/>
              <a:gd name="connsiteX3-7" fmla="*/ 0 w 12192000"/>
              <a:gd name="connsiteY3-8" fmla="*/ 884048 h 884048"/>
              <a:gd name="connsiteX4-9" fmla="*/ 0 w 12192000"/>
              <a:gd name="connsiteY4-10" fmla="*/ 220133 h 884048"/>
              <a:gd name="connsiteX0-11" fmla="*/ 0 w 12192000"/>
              <a:gd name="connsiteY0-12" fmla="*/ 186551 h 850466"/>
              <a:gd name="connsiteX1-13" fmla="*/ 12192000 w 12192000"/>
              <a:gd name="connsiteY1-14" fmla="*/ 338951 h 850466"/>
              <a:gd name="connsiteX2-15" fmla="*/ 12192000 w 12192000"/>
              <a:gd name="connsiteY2-16" fmla="*/ 850466 h 850466"/>
              <a:gd name="connsiteX3-17" fmla="*/ 0 w 12192000"/>
              <a:gd name="connsiteY3-18" fmla="*/ 850466 h 850466"/>
              <a:gd name="connsiteX4-19" fmla="*/ 0 w 12192000"/>
              <a:gd name="connsiteY4-20" fmla="*/ 186551 h 850466"/>
              <a:gd name="connsiteX0-21" fmla="*/ 0 w 12192000"/>
              <a:gd name="connsiteY0-22" fmla="*/ 108198 h 772113"/>
              <a:gd name="connsiteX1-23" fmla="*/ 12192000 w 12192000"/>
              <a:gd name="connsiteY1-24" fmla="*/ 260598 h 772113"/>
              <a:gd name="connsiteX2-25" fmla="*/ 12192000 w 12192000"/>
              <a:gd name="connsiteY2-26" fmla="*/ 772113 h 772113"/>
              <a:gd name="connsiteX3-27" fmla="*/ 0 w 12192000"/>
              <a:gd name="connsiteY3-28" fmla="*/ 772113 h 772113"/>
              <a:gd name="connsiteX4-29" fmla="*/ 0 w 12192000"/>
              <a:gd name="connsiteY4-30" fmla="*/ 108198 h 77211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92000" h="772113">
                <a:moveTo>
                  <a:pt x="0" y="108198"/>
                </a:moveTo>
                <a:cubicBezTo>
                  <a:pt x="1435100" y="-387102"/>
                  <a:pt x="7759700" y="1022598"/>
                  <a:pt x="12192000" y="260598"/>
                </a:cubicBezTo>
                <a:lnTo>
                  <a:pt x="12192000" y="772113"/>
                </a:lnTo>
                <a:lnTo>
                  <a:pt x="0" y="772113"/>
                </a:lnTo>
                <a:lnTo>
                  <a:pt x="0" y="108198"/>
                </a:lnTo>
                <a:close/>
              </a:path>
            </a:pathLst>
          </a:custGeom>
          <a:solidFill>
            <a:srgbClr val="55A033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prstClr val="white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44059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03775" cy="130968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" name="组合 14"/>
          <p:cNvGrpSpPr/>
          <p:nvPr/>
        </p:nvGrpSpPr>
        <p:grpSpPr>
          <a:xfrm>
            <a:off x="5379554" y="734356"/>
            <a:ext cx="5631883" cy="1376122"/>
            <a:chOff x="5379554" y="734356"/>
            <a:chExt cx="6547590" cy="1376122"/>
          </a:xfrm>
        </p:grpSpPr>
        <p:grpSp>
          <p:nvGrpSpPr>
            <p:cNvPr id="12" name="组合 11"/>
            <p:cNvGrpSpPr/>
            <p:nvPr/>
          </p:nvGrpSpPr>
          <p:grpSpPr>
            <a:xfrm>
              <a:off x="5379554" y="734356"/>
              <a:ext cx="6547590" cy="1376122"/>
              <a:chOff x="5379554" y="734356"/>
              <a:chExt cx="6547590" cy="1376122"/>
            </a:xfrm>
          </p:grpSpPr>
          <p:grpSp>
            <p:nvGrpSpPr>
              <p:cNvPr id="3" name="组合 15"/>
              <p:cNvGrpSpPr/>
              <p:nvPr/>
            </p:nvGrpSpPr>
            <p:grpSpPr>
              <a:xfrm>
                <a:off x="5379554" y="1251407"/>
                <a:ext cx="6547590" cy="713052"/>
                <a:chOff x="6168776" y="1220955"/>
                <a:chExt cx="4455682" cy="690461"/>
              </a:xfrm>
            </p:grpSpPr>
            <p:sp>
              <p:nvSpPr>
                <p:cNvPr id="11" name="圆角矩形 10"/>
                <p:cNvSpPr/>
                <p:nvPr/>
              </p:nvSpPr>
              <p:spPr>
                <a:xfrm>
                  <a:off x="6168776" y="1221671"/>
                  <a:ext cx="4455682" cy="60662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/>
                </a:solidFill>
                <a:ln w="28575">
                  <a:solidFill>
                    <a:srgbClr val="4F9B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600" strike="noStrike" noProof="1">
                    <a:solidFill>
                      <a:srgbClr val="3F7B33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44042" name="文本框 13"/>
                <p:cNvSpPr txBox="1"/>
                <p:nvPr/>
              </p:nvSpPr>
              <p:spPr>
                <a:xfrm>
                  <a:off x="6749287" y="1237716"/>
                  <a:ext cx="2639272" cy="67370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lstStyle/>
                <a:p>
                  <a:endParaRPr lang="zh-CN" altLang="en-US" sz="3200" b="1" dirty="0">
                    <a:solidFill>
                      <a:srgbClr val="3C783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4043" name="文本框 14"/>
                <p:cNvSpPr txBox="1"/>
                <p:nvPr/>
              </p:nvSpPr>
              <p:spPr>
                <a:xfrm>
                  <a:off x="6311083" y="1220955"/>
                  <a:ext cx="431529" cy="53293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>
                  <a:spAutoFit/>
                </a:bodyPr>
                <a:lstStyle/>
                <a:p>
                  <a:r>
                    <a:rPr lang="en-US" altLang="zh-CN" sz="2400" b="1" dirty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1</a:t>
                  </a:r>
                  <a:endParaRPr lang="zh-CN" altLang="en-US" sz="2400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4" name="组合 16"/>
              <p:cNvGrpSpPr/>
              <p:nvPr/>
            </p:nvGrpSpPr>
            <p:grpSpPr>
              <a:xfrm>
                <a:off x="5391272" y="734356"/>
                <a:ext cx="699556" cy="1376122"/>
                <a:chOff x="4632542" y="-288461"/>
                <a:chExt cx="807678" cy="1387352"/>
              </a:xfrm>
            </p:grpSpPr>
            <p:pic>
              <p:nvPicPr>
                <p:cNvPr id="44046" name="图片 18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2055465">
                  <a:off x="4632542" y="-288461"/>
                  <a:ext cx="807678" cy="138735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44048" name="文本框 20"/>
                <p:cNvSpPr txBox="1"/>
                <p:nvPr/>
              </p:nvSpPr>
              <p:spPr>
                <a:xfrm>
                  <a:off x="4777373" y="209969"/>
                  <a:ext cx="431529" cy="53293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>
                  <a:spAutoFit/>
                </a:bodyPr>
                <a:lstStyle/>
                <a:p>
                  <a:r>
                    <a:rPr lang="en-US" altLang="zh-CN" sz="2400" b="1" dirty="0" smtClean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1</a:t>
                  </a:r>
                  <a:endParaRPr lang="zh-CN" altLang="en-US" sz="2400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2" name="矩形 1"/>
            <p:cNvSpPr/>
            <p:nvPr/>
          </p:nvSpPr>
          <p:spPr>
            <a:xfrm>
              <a:off x="6305404" y="1266860"/>
              <a:ext cx="485261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800" b="1" dirty="0">
                  <a:solidFill>
                    <a:srgbClr val="3C7832"/>
                  </a:solidFill>
                  <a:latin typeface="微软雅黑" panose="020B0503020204020204" pitchFamily="34" charset="-122"/>
                </a:rPr>
                <a:t>以档案信息化</a:t>
              </a:r>
              <a:r>
                <a:rPr lang="zh-CN" altLang="zh-CN" sz="2800" b="1" dirty="0" smtClean="0">
                  <a:solidFill>
                    <a:srgbClr val="3C7832"/>
                  </a:solidFill>
                  <a:latin typeface="微软雅黑" panose="020B0503020204020204" pitchFamily="34" charset="-122"/>
                </a:rPr>
                <a:t>为重点</a:t>
              </a:r>
              <a:r>
                <a:rPr lang="zh-CN" altLang="zh-CN" sz="2800" b="1" dirty="0">
                  <a:solidFill>
                    <a:srgbClr val="3C7832"/>
                  </a:solidFill>
                  <a:latin typeface="微软雅黑" panose="020B0503020204020204" pitchFamily="34" charset="-122"/>
                </a:rPr>
                <a:t>搭建平台</a:t>
              </a:r>
              <a:endParaRPr lang="zh-CN" altLang="en-US" sz="2800" b="1" dirty="0">
                <a:solidFill>
                  <a:srgbClr val="3C7832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064632" y="2113104"/>
            <a:ext cx="5437545" cy="1391021"/>
            <a:chOff x="5064632" y="2113104"/>
            <a:chExt cx="5437545" cy="1391021"/>
          </a:xfrm>
        </p:grpSpPr>
        <p:grpSp>
          <p:nvGrpSpPr>
            <p:cNvPr id="6" name="组合 21"/>
            <p:cNvGrpSpPr/>
            <p:nvPr/>
          </p:nvGrpSpPr>
          <p:grpSpPr>
            <a:xfrm>
              <a:off x="5064632" y="2113104"/>
              <a:ext cx="5437545" cy="1391021"/>
              <a:chOff x="6448500" y="541219"/>
              <a:chExt cx="4455682" cy="1308343"/>
            </a:xfrm>
          </p:grpSpPr>
          <p:sp>
            <p:nvSpPr>
              <p:cNvPr id="23" name="圆角矩形 22"/>
              <p:cNvSpPr/>
              <p:nvPr/>
            </p:nvSpPr>
            <p:spPr>
              <a:xfrm>
                <a:off x="6448500" y="1002189"/>
                <a:ext cx="4455682" cy="606624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28575">
                <a:solidFill>
                  <a:srgbClr val="4F9B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strike="noStrike" noProof="1">
                  <a:solidFill>
                    <a:srgbClr val="3F7B33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pic>
            <p:nvPicPr>
              <p:cNvPr id="44051" name="图片 2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055465">
                <a:off x="6459715" y="541219"/>
                <a:ext cx="595305" cy="126649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44052" name="文本框 24"/>
              <p:cNvSpPr txBox="1"/>
              <p:nvPr/>
            </p:nvSpPr>
            <p:spPr>
              <a:xfrm>
                <a:off x="7255727" y="1174466"/>
                <a:ext cx="3416656" cy="67509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endParaRPr lang="zh-CN" altLang="en-US" sz="3200" b="1" dirty="0">
                  <a:solidFill>
                    <a:srgbClr val="3C783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053" name="文本框 25"/>
              <p:cNvSpPr txBox="1"/>
              <p:nvPr/>
            </p:nvSpPr>
            <p:spPr>
              <a:xfrm>
                <a:off x="6618920" y="932141"/>
                <a:ext cx="390785" cy="53297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r>
                  <a:rPr lang="en-US" altLang="zh-CN" sz="2400" b="1" dirty="0" smtClean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endParaRPr lang="zh-CN" altLang="en-US" sz="24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" name="矩形 4"/>
            <p:cNvSpPr/>
            <p:nvPr/>
          </p:nvSpPr>
          <p:spPr>
            <a:xfrm>
              <a:off x="6067286" y="2650302"/>
              <a:ext cx="413446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800" b="1" dirty="0">
                  <a:solidFill>
                    <a:srgbClr val="3C7832"/>
                  </a:solidFill>
                  <a:latin typeface="微软雅黑" panose="020B0503020204020204" pitchFamily="34" charset="-122"/>
                </a:rPr>
                <a:t>调整档案信息化工作次序</a:t>
              </a:r>
              <a:endParaRPr lang="zh-CN" altLang="en-US" sz="2800" b="1" dirty="0">
                <a:solidFill>
                  <a:srgbClr val="3C7832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776878" y="3504017"/>
            <a:ext cx="5114096" cy="1338408"/>
            <a:chOff x="4776878" y="3504017"/>
            <a:chExt cx="5114096" cy="1338408"/>
          </a:xfrm>
        </p:grpSpPr>
        <p:grpSp>
          <p:nvGrpSpPr>
            <p:cNvPr id="7" name="组合 26"/>
            <p:cNvGrpSpPr/>
            <p:nvPr/>
          </p:nvGrpSpPr>
          <p:grpSpPr>
            <a:xfrm>
              <a:off x="4776878" y="3504017"/>
              <a:ext cx="5114096" cy="1338408"/>
              <a:chOff x="6246269" y="590969"/>
              <a:chExt cx="3918265" cy="1387352"/>
            </a:xfrm>
          </p:grpSpPr>
          <p:sp>
            <p:nvSpPr>
              <p:cNvPr id="28" name="圆角矩形 27"/>
              <p:cNvSpPr/>
              <p:nvPr/>
            </p:nvSpPr>
            <p:spPr>
              <a:xfrm>
                <a:off x="6246269" y="1255098"/>
                <a:ext cx="3918265" cy="606624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28575">
                <a:solidFill>
                  <a:srgbClr val="4F9B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strike="noStrike" noProof="1">
                  <a:solidFill>
                    <a:srgbClr val="3F7B33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pic>
            <p:nvPicPr>
              <p:cNvPr id="44056" name="图片 2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055465">
                <a:off x="6249489" y="590969"/>
                <a:ext cx="541264" cy="138735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44057" name="文本框 29"/>
              <p:cNvSpPr txBox="1"/>
              <p:nvPr/>
            </p:nvSpPr>
            <p:spPr>
              <a:xfrm>
                <a:off x="7328773" y="1197503"/>
                <a:ext cx="141535" cy="67509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endParaRPr lang="zh-CN" altLang="en-US" sz="3200" b="1" dirty="0">
                  <a:solidFill>
                    <a:srgbClr val="3C783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058" name="文本框 30"/>
              <p:cNvSpPr txBox="1"/>
              <p:nvPr/>
            </p:nvSpPr>
            <p:spPr>
              <a:xfrm>
                <a:off x="6374770" y="1107492"/>
                <a:ext cx="431529" cy="53293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r>
                  <a:rPr lang="en-US" altLang="zh-CN" sz="2400" b="1" dirty="0" smtClean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</a:t>
                </a:r>
                <a:endParaRPr lang="zh-CN" altLang="en-US" sz="24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" name="矩形 7"/>
            <p:cNvSpPr/>
            <p:nvPr/>
          </p:nvSpPr>
          <p:spPr>
            <a:xfrm>
              <a:off x="5617411" y="4208388"/>
              <a:ext cx="413446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800" b="1" dirty="0">
                  <a:solidFill>
                    <a:srgbClr val="3C7832"/>
                  </a:solidFill>
                  <a:latin typeface="微软雅黑" panose="020B0503020204020204" pitchFamily="34" charset="-122"/>
                </a:rPr>
                <a:t>档案信息资源共享新格局</a:t>
              </a:r>
              <a:endParaRPr lang="zh-CN" altLang="en-US" sz="2800" b="1" dirty="0">
                <a:solidFill>
                  <a:srgbClr val="3C7832"/>
                </a:solidFill>
                <a:latin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图片 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938"/>
            <a:ext cx="3846513" cy="1143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3952615" y="1285875"/>
            <a:ext cx="45679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zh-CN" altLang="en-US" sz="3200" b="1" i="0" u="none" strike="noStrike" kern="1200" cap="none" spc="0" normalizeH="0" baseline="0" noProof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+mn-cs"/>
                <a:sym typeface="+mn-ea"/>
              </a:rPr>
              <a:t>档案管理系统</a:t>
            </a:r>
            <a:r>
              <a:rPr lang="zh-CN" altLang="en-US" sz="3200" b="1" noProof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rPr>
              <a:t>发布管理</a:t>
            </a:r>
            <a:endParaRPr kumimoji="0" lang="zh-CN" altLang="en-US" sz="3200" b="1" i="0" u="none" strike="noStrike" kern="1200" cap="none" spc="0" normalizeH="0" baseline="0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楷体" panose="02010600040101010101" charset="-122"/>
              <a:ea typeface="华文楷体" panose="02010600040101010101" charset="-122"/>
              <a:cs typeface="+mn-cs"/>
              <a:sym typeface="+mn-ea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85725" y="1041400"/>
            <a:ext cx="12058650" cy="17463"/>
          </a:xfrm>
          <a:prstGeom prst="line">
            <a:avLst/>
          </a:prstGeom>
          <a:ln>
            <a:solidFill>
              <a:srgbClr val="5AAB3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2" y="2007421"/>
            <a:ext cx="11607775" cy="4676381"/>
          </a:xfrm>
          <a:prstGeom prst="rect">
            <a:avLst/>
          </a:prstGeom>
        </p:spPr>
      </p:pic>
      <p:sp>
        <p:nvSpPr>
          <p:cNvPr id="14" name="Oval 29@|1FFC:192|FBC:16777215|LFC:16777215|LBC:16777215"/>
          <p:cNvSpPr>
            <a:spLocks noChangeAspect="1"/>
          </p:cNvSpPr>
          <p:nvPr/>
        </p:nvSpPr>
        <p:spPr>
          <a:xfrm>
            <a:off x="5174702" y="389691"/>
            <a:ext cx="466229" cy="466292"/>
          </a:xfrm>
          <a:prstGeom prst="ellipse">
            <a:avLst/>
          </a:prstGeom>
          <a:solidFill>
            <a:srgbClr val="315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base" hangingPunct="1">
              <a:defRPr/>
            </a:pPr>
            <a:endParaRPr lang="en-US" altLang="zh-CN" b="1" strike="noStrike" noProof="1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759325" y="389691"/>
            <a:ext cx="413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dirty="0">
                <a:solidFill>
                  <a:srgbClr val="3C7832"/>
                </a:solidFill>
                <a:latin typeface="微软雅黑" panose="020B0503020204020204" pitchFamily="34" charset="-122"/>
              </a:rPr>
              <a:t>档案信息资源共享新格局</a:t>
            </a:r>
            <a:endParaRPr lang="zh-CN" altLang="en-US" sz="2800" b="1" dirty="0">
              <a:solidFill>
                <a:srgbClr val="3C7832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图片 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938"/>
            <a:ext cx="3846513" cy="1143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6003925" y="2967038"/>
            <a:ext cx="184150" cy="9239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base"/>
            <a:endParaRPr lang="zh-CN" altLang="en-US" sz="5400" b="1" strike="noStrike" cap="none" spc="0" noProof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85725" y="1041400"/>
            <a:ext cx="12058650" cy="17463"/>
          </a:xfrm>
          <a:prstGeom prst="line">
            <a:avLst/>
          </a:prstGeom>
          <a:ln>
            <a:solidFill>
              <a:srgbClr val="5AAB3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/>
        </p:nvGrpSpPr>
        <p:grpSpPr>
          <a:xfrm>
            <a:off x="85725" y="1266825"/>
            <a:ext cx="8213725" cy="5214938"/>
            <a:chOff x="135" y="1995"/>
            <a:chExt cx="12936" cy="8213"/>
          </a:xfrm>
        </p:grpSpPr>
        <p:pic>
          <p:nvPicPr>
            <p:cNvPr id="121861" name="Picture 7" descr="未命名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35" y="1995"/>
              <a:ext cx="12936" cy="724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" name="矩形 2"/>
            <p:cNvSpPr/>
            <p:nvPr/>
          </p:nvSpPr>
          <p:spPr>
            <a:xfrm>
              <a:off x="1354" y="9434"/>
              <a:ext cx="6202" cy="77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0" lang="en-US" altLang="zh-CN" sz="2600" b="1" i="0" u="none" strike="noStrike" kern="1200" cap="none" spc="0" normalizeH="0" baseline="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楷体" panose="02010600040101010101" charset="-122"/>
                  <a:ea typeface="华文楷体" panose="02010600040101010101" charset="-122"/>
                  <a:cs typeface="+mn-cs"/>
                  <a:sym typeface="+mn-ea"/>
                </a:rPr>
                <a:t>2002</a:t>
              </a:r>
              <a:r>
                <a:rPr kumimoji="0" lang="zh-CN" altLang="en-US" sz="2600" b="1" i="0" u="none" strike="noStrike" kern="1200" cap="none" spc="0" normalizeH="0" baseline="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楷体" panose="02010600040101010101" charset="-122"/>
                  <a:ea typeface="华文楷体" panose="02010600040101010101" charset="-122"/>
                  <a:cs typeface="+mn-cs"/>
                  <a:sym typeface="+mn-ea"/>
                </a:rPr>
                <a:t>年档案信息网主页</a:t>
              </a:r>
              <a:endParaRPr kumimoji="0" lang="zh-CN" altLang="en-US" sz="2600" b="1" i="0" u="none" strike="noStrike" kern="1200" cap="none" spc="0" normalizeH="0" baseline="0" noProof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+mn-cs"/>
                <a:sym typeface="+mn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979988" y="1406525"/>
            <a:ext cx="7164387" cy="5321300"/>
            <a:chOff x="7842" y="2216"/>
            <a:chExt cx="11282" cy="8380"/>
          </a:xfrm>
        </p:grpSpPr>
        <p:pic>
          <p:nvPicPr>
            <p:cNvPr id="121868" name="图片 10" descr="EBB4O868MPT1D5V81K8VH~J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42" y="3038"/>
              <a:ext cx="11151" cy="755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矩形 8"/>
            <p:cNvSpPr/>
            <p:nvPr/>
          </p:nvSpPr>
          <p:spPr>
            <a:xfrm>
              <a:off x="13100" y="2216"/>
              <a:ext cx="6025" cy="82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0" lang="en-US" altLang="zh-CN" sz="2800" b="1" i="0" u="none" strike="noStrike" kern="1200" cap="none" spc="0" normalizeH="0" baseline="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楷体" panose="02010600040101010101" charset="-122"/>
                  <a:ea typeface="华文楷体" panose="02010600040101010101" charset="-122"/>
                  <a:cs typeface="+mn-cs"/>
                  <a:sym typeface="+mn-ea"/>
                </a:rPr>
                <a:t>2016</a:t>
              </a:r>
              <a:r>
                <a:rPr kumimoji="0" lang="zh-CN" altLang="en-US" sz="2800" b="1" i="0" u="none" strike="noStrike" kern="1200" cap="none" spc="0" normalizeH="0" baseline="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楷体" panose="02010600040101010101" charset="-122"/>
                  <a:ea typeface="华文楷体" panose="02010600040101010101" charset="-122"/>
                  <a:cs typeface="+mn-cs"/>
                  <a:sym typeface="+mn-ea"/>
                </a:rPr>
                <a:t>年档案信息网主页</a:t>
              </a:r>
              <a:endParaRPr kumimoji="0" lang="zh-CN" altLang="en-US" sz="2800" b="1" i="0" u="none" strike="noStrike" kern="1200" cap="none" spc="0" normalizeH="0" baseline="0" noProof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+mn-cs"/>
                <a:sym typeface="+mn-ea"/>
              </a:endParaRPr>
            </a:p>
          </p:txBody>
        </p:sp>
      </p:grpSp>
      <p:sp>
        <p:nvSpPr>
          <p:cNvPr id="15" name="Oval 29@|1FFC:192|FBC:16777215|LFC:16777215|LBC:16777215"/>
          <p:cNvSpPr>
            <a:spLocks noChangeAspect="1"/>
          </p:cNvSpPr>
          <p:nvPr/>
        </p:nvSpPr>
        <p:spPr>
          <a:xfrm>
            <a:off x="5174702" y="389691"/>
            <a:ext cx="466229" cy="466292"/>
          </a:xfrm>
          <a:prstGeom prst="ellipse">
            <a:avLst/>
          </a:prstGeom>
          <a:solidFill>
            <a:srgbClr val="315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base" hangingPunct="1">
              <a:defRPr/>
            </a:pPr>
            <a:endParaRPr lang="en-US" altLang="zh-CN" b="1" strike="noStrike" noProof="1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759325" y="389691"/>
            <a:ext cx="413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dirty="0">
                <a:solidFill>
                  <a:srgbClr val="3C7832"/>
                </a:solidFill>
                <a:latin typeface="微软雅黑" panose="020B0503020204020204" pitchFamily="34" charset="-122"/>
              </a:rPr>
              <a:t>档案信息资源共享新格局</a:t>
            </a:r>
            <a:endParaRPr lang="zh-CN" altLang="en-US" sz="2800" b="1" dirty="0">
              <a:solidFill>
                <a:srgbClr val="3C7832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图片 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0637" y="-7937"/>
            <a:ext cx="4191000" cy="1143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0" name="直接连接符 9"/>
          <p:cNvCxnSpPr/>
          <p:nvPr/>
        </p:nvCxnSpPr>
        <p:spPr>
          <a:xfrm flipV="1">
            <a:off x="103351" y="1038256"/>
            <a:ext cx="12058650" cy="17463"/>
          </a:xfrm>
          <a:prstGeom prst="line">
            <a:avLst/>
          </a:prstGeom>
          <a:ln>
            <a:solidFill>
              <a:srgbClr val="5AAB3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pSp>
        <p:nvGrpSpPr>
          <p:cNvPr id="39939" name="组合 26"/>
          <p:cNvGrpSpPr/>
          <p:nvPr/>
        </p:nvGrpSpPr>
        <p:grpSpPr>
          <a:xfrm>
            <a:off x="4664075" y="233363"/>
            <a:ext cx="4687888" cy="660400"/>
            <a:chOff x="7505633" y="1812923"/>
            <a:chExt cx="4687077" cy="660123"/>
          </a:xfrm>
        </p:grpSpPr>
        <p:sp>
          <p:nvSpPr>
            <p:cNvPr id="52" name="Oval 29@|1FFC:192|FBC:16777215|LFC:16777215|LBC:16777215"/>
            <p:cNvSpPr>
              <a:spLocks noChangeAspect="1"/>
            </p:cNvSpPr>
            <p:nvPr/>
          </p:nvSpPr>
          <p:spPr>
            <a:xfrm>
              <a:off x="7505633" y="1812923"/>
              <a:ext cx="660419" cy="660123"/>
            </a:xfrm>
            <a:prstGeom prst="ellipse">
              <a:avLst/>
            </a:prstGeom>
            <a:solidFill>
              <a:srgbClr val="315B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base" hangingPunct="1">
                <a:defRPr/>
              </a:pPr>
              <a:endParaRPr lang="en-US" altLang="zh-CN" b="1" strike="noStrike" noProof="1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39941" name="TextBox 19@|17FFC:16777215|FBC:16777215|LFC:16777215|LBC:16777215"/>
            <p:cNvSpPr txBox="1"/>
            <p:nvPr/>
          </p:nvSpPr>
          <p:spPr>
            <a:xfrm>
              <a:off x="8452451" y="1819661"/>
              <a:ext cx="3740259" cy="64489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CN" altLang="en-US" sz="3600" b="1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档 案 信 息 化</a:t>
              </a:r>
              <a:endPara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4" name="流程图: 联系 3"/>
          <p:cNvSpPr/>
          <p:nvPr/>
        </p:nvSpPr>
        <p:spPr>
          <a:xfrm>
            <a:off x="3104979" y="1357321"/>
            <a:ext cx="5040000" cy="50400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档案管理系统</a:t>
            </a:r>
            <a:endParaRPr lang="zh-CN" altLang="en-US" dirty="0"/>
          </a:p>
        </p:txBody>
      </p:sp>
      <p:sp>
        <p:nvSpPr>
          <p:cNvPr id="5" name="流程图: 联系 4"/>
          <p:cNvSpPr/>
          <p:nvPr/>
        </p:nvSpPr>
        <p:spPr>
          <a:xfrm>
            <a:off x="4232356" y="2576710"/>
            <a:ext cx="2785245" cy="2611377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/>
              <a:t>档案信息化建设“五个一”</a:t>
            </a:r>
            <a:endParaRPr lang="zh-CN" altLang="en-US" sz="2000" dirty="0"/>
          </a:p>
        </p:txBody>
      </p:sp>
      <p:sp>
        <p:nvSpPr>
          <p:cNvPr id="18" name="流程图: 联系 17"/>
          <p:cNvSpPr/>
          <p:nvPr/>
        </p:nvSpPr>
        <p:spPr>
          <a:xfrm>
            <a:off x="3626341" y="4792822"/>
            <a:ext cx="1368000" cy="1368000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/>
              <a:t>网上校史馆</a:t>
            </a:r>
            <a:endParaRPr lang="zh-CN" altLang="en-US" sz="2400" dirty="0"/>
          </a:p>
        </p:txBody>
      </p:sp>
      <p:sp>
        <p:nvSpPr>
          <p:cNvPr id="19" name="流程图: 联系 18"/>
          <p:cNvSpPr/>
          <p:nvPr/>
        </p:nvSpPr>
        <p:spPr>
          <a:xfrm>
            <a:off x="2939792" y="2430658"/>
            <a:ext cx="1368000" cy="1368000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/>
              <a:t>档案门户网站</a:t>
            </a:r>
            <a:endParaRPr lang="zh-CN" altLang="en-US" sz="2400" dirty="0"/>
          </a:p>
        </p:txBody>
      </p:sp>
      <p:sp>
        <p:nvSpPr>
          <p:cNvPr id="20" name="流程图: 联系 19"/>
          <p:cNvSpPr/>
          <p:nvPr/>
        </p:nvSpPr>
        <p:spPr>
          <a:xfrm>
            <a:off x="6362341" y="4674357"/>
            <a:ext cx="1368000" cy="1368000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latin typeface="+mn-ea"/>
              </a:rPr>
              <a:t>库房</a:t>
            </a:r>
            <a:endParaRPr lang="en-US" altLang="zh-CN" sz="2000" dirty="0" smtClean="0">
              <a:latin typeface="+mn-ea"/>
            </a:endParaRPr>
          </a:p>
          <a:p>
            <a:pPr algn="ctr"/>
            <a:r>
              <a:rPr lang="zh-CN" altLang="en-US" sz="2000" dirty="0" smtClean="0">
                <a:latin typeface="+mn-ea"/>
              </a:rPr>
              <a:t>智能</a:t>
            </a:r>
            <a:endParaRPr lang="en-US" altLang="zh-CN" sz="2000" dirty="0" smtClean="0">
              <a:latin typeface="+mn-ea"/>
            </a:endParaRPr>
          </a:p>
          <a:p>
            <a:pPr algn="ctr"/>
            <a:r>
              <a:rPr lang="zh-CN" altLang="en-US" sz="2000" dirty="0" smtClean="0">
                <a:latin typeface="+mn-ea"/>
              </a:rPr>
              <a:t>管理</a:t>
            </a:r>
            <a:endParaRPr lang="en-US" altLang="zh-CN" sz="2000" dirty="0" smtClean="0">
              <a:latin typeface="+mn-ea"/>
            </a:endParaRPr>
          </a:p>
          <a:p>
            <a:pPr algn="ctr"/>
            <a:r>
              <a:rPr lang="zh-CN" altLang="en-US" sz="2000" dirty="0" smtClean="0">
                <a:latin typeface="+mn-ea"/>
              </a:rPr>
              <a:t>系统</a:t>
            </a:r>
            <a:endParaRPr lang="zh-CN" altLang="en-US" sz="2000" dirty="0">
              <a:latin typeface="+mn-ea"/>
            </a:endParaRPr>
          </a:p>
        </p:txBody>
      </p:sp>
      <p:sp>
        <p:nvSpPr>
          <p:cNvPr id="21" name="流程图: 联系 20"/>
          <p:cNvSpPr/>
          <p:nvPr/>
        </p:nvSpPr>
        <p:spPr>
          <a:xfrm>
            <a:off x="6929334" y="2407224"/>
            <a:ext cx="1368000" cy="1368000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/>
              <a:t>共享开放平台</a:t>
            </a:r>
            <a:endParaRPr lang="zh-CN" altLang="en-US" sz="2400" dirty="0"/>
          </a:p>
        </p:txBody>
      </p:sp>
      <p:sp>
        <p:nvSpPr>
          <p:cNvPr id="22" name="流程图: 联系 21"/>
          <p:cNvSpPr/>
          <p:nvPr/>
        </p:nvSpPr>
        <p:spPr>
          <a:xfrm>
            <a:off x="4994341" y="1208710"/>
            <a:ext cx="1368000" cy="1368000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/>
              <a:t>档案管理系统</a:t>
            </a:r>
            <a:endParaRPr lang="zh-CN" alt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图片 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938"/>
            <a:ext cx="3846513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906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63" y="1866900"/>
            <a:ext cx="5462587" cy="3513138"/>
          </a:xfrm>
          <a:prstGeom prst="rect">
            <a:avLst/>
          </a:prstGeom>
          <a:blipFill rotWithShape="1">
            <a:blip r:embed="rId3">
              <a:alphaModFix amt="42000"/>
            </a:blip>
          </a:blipFill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4173538" y="1285875"/>
            <a:ext cx="3846513" cy="579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zh-CN" altLang="en-US" sz="3200" b="1" i="0" u="none" strike="noStrike" kern="1200" cap="none" spc="0" normalizeH="0" baseline="0" noProof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+mn-cs"/>
                <a:sym typeface="+mn-ea"/>
              </a:rPr>
              <a:t>数字化</a:t>
            </a:r>
            <a:r>
              <a:rPr kumimoji="0" lang="zh-CN" altLang="en-US" sz="3200" b="1" i="0" u="none" strike="noStrike" kern="1200" cap="none" spc="0" normalizeH="0" baseline="0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+mn-cs"/>
                <a:sym typeface="+mn-ea"/>
              </a:rPr>
              <a:t>档案管理系统</a:t>
            </a:r>
            <a:endParaRPr kumimoji="0" lang="zh-CN" altLang="en-US" sz="3200" b="1" i="0" u="none" strike="noStrike" kern="1200" cap="none" spc="0" normalizeH="0" baseline="0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楷体" panose="02010600040101010101" charset="-122"/>
              <a:ea typeface="华文楷体" panose="02010600040101010101" charset="-122"/>
              <a:cs typeface="+mn-cs"/>
              <a:sym typeface="+mn-ea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85725" y="1041400"/>
            <a:ext cx="12058650" cy="17463"/>
          </a:xfrm>
          <a:prstGeom prst="line">
            <a:avLst/>
          </a:prstGeom>
          <a:ln>
            <a:solidFill>
              <a:srgbClr val="5AAB3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23909" name="文本框 8"/>
          <p:cNvSpPr txBox="1"/>
          <p:nvPr/>
        </p:nvSpPr>
        <p:spPr>
          <a:xfrm>
            <a:off x="1196975" y="5797550"/>
            <a:ext cx="4351338" cy="584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3200">
                <a:latin typeface="华文楷体" panose="02010600040101010101" charset="-122"/>
                <a:ea typeface="华文楷体" panose="02010600040101010101" charset="-122"/>
              </a:rPr>
              <a:t>2009</a:t>
            </a:r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</a:rPr>
              <a:t>年档案管理系统</a:t>
            </a:r>
            <a:endParaRPr lang="zh-CN" altLang="en-US" sz="3200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123910" name="图片 10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838" y="1865313"/>
            <a:ext cx="5584825" cy="3514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3915" name="文本框 3"/>
          <p:cNvSpPr txBox="1"/>
          <p:nvPr/>
        </p:nvSpPr>
        <p:spPr>
          <a:xfrm>
            <a:off x="7410450" y="5797550"/>
            <a:ext cx="4351338" cy="584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3200">
                <a:latin typeface="华文楷体" panose="02010600040101010101" charset="-122"/>
                <a:ea typeface="华文楷体" panose="02010600040101010101" charset="-122"/>
              </a:rPr>
              <a:t>2017</a:t>
            </a:r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</a:rPr>
              <a:t>年档案管理系统</a:t>
            </a:r>
            <a:endParaRPr lang="zh-CN" altLang="en-US" sz="320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4" name="Oval 29@|1FFC:192|FBC:16777215|LFC:16777215|LBC:16777215"/>
          <p:cNvSpPr>
            <a:spLocks noChangeAspect="1"/>
          </p:cNvSpPr>
          <p:nvPr/>
        </p:nvSpPr>
        <p:spPr>
          <a:xfrm>
            <a:off x="5174702" y="389691"/>
            <a:ext cx="466229" cy="466292"/>
          </a:xfrm>
          <a:prstGeom prst="ellipse">
            <a:avLst/>
          </a:prstGeom>
          <a:solidFill>
            <a:srgbClr val="315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base" hangingPunct="1">
              <a:defRPr/>
            </a:pPr>
            <a:endParaRPr lang="en-US" altLang="zh-CN" b="1" strike="noStrike" noProof="1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759325" y="389691"/>
            <a:ext cx="413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dirty="0">
                <a:solidFill>
                  <a:srgbClr val="3C7832"/>
                </a:solidFill>
                <a:latin typeface="微软雅黑" panose="020B0503020204020204" pitchFamily="34" charset="-122"/>
              </a:rPr>
              <a:t>档案信息资源共享新格局</a:t>
            </a:r>
            <a:endParaRPr lang="zh-CN" altLang="en-US" sz="2800" b="1" dirty="0">
              <a:solidFill>
                <a:srgbClr val="3C7832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图片 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938"/>
            <a:ext cx="3846513" cy="1143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3952615" y="1285875"/>
            <a:ext cx="45679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zh-CN" altLang="en-US" sz="3200" b="1" i="0" u="none" strike="noStrike" kern="1200" cap="none" spc="0" normalizeH="0" baseline="0" noProof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+mn-cs"/>
                <a:sym typeface="+mn-ea"/>
              </a:rPr>
              <a:t>档案管理系统</a:t>
            </a:r>
            <a:r>
              <a:rPr lang="zh-CN" altLang="en-US" sz="3200" b="1" noProof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rPr>
              <a:t>发布管理</a:t>
            </a:r>
            <a:endParaRPr kumimoji="0" lang="zh-CN" altLang="en-US" sz="3200" b="1" i="0" u="none" strike="noStrike" kern="1200" cap="none" spc="0" normalizeH="0" baseline="0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楷体" panose="02010600040101010101" charset="-122"/>
              <a:ea typeface="华文楷体" panose="02010600040101010101" charset="-122"/>
              <a:cs typeface="+mn-cs"/>
              <a:sym typeface="+mn-ea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85725" y="1041400"/>
            <a:ext cx="12058650" cy="17463"/>
          </a:xfrm>
          <a:prstGeom prst="line">
            <a:avLst/>
          </a:prstGeom>
          <a:ln>
            <a:solidFill>
              <a:srgbClr val="5AAB3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2" y="2007421"/>
            <a:ext cx="11607775" cy="4676381"/>
          </a:xfrm>
          <a:prstGeom prst="rect">
            <a:avLst/>
          </a:prstGeom>
        </p:spPr>
      </p:pic>
      <p:sp>
        <p:nvSpPr>
          <p:cNvPr id="14" name="Oval 29@|1FFC:192|FBC:16777215|LFC:16777215|LBC:16777215"/>
          <p:cNvSpPr>
            <a:spLocks noChangeAspect="1"/>
          </p:cNvSpPr>
          <p:nvPr/>
        </p:nvSpPr>
        <p:spPr>
          <a:xfrm>
            <a:off x="5174702" y="389691"/>
            <a:ext cx="466229" cy="466292"/>
          </a:xfrm>
          <a:prstGeom prst="ellipse">
            <a:avLst/>
          </a:prstGeom>
          <a:solidFill>
            <a:srgbClr val="315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base" hangingPunct="1">
              <a:defRPr/>
            </a:pPr>
            <a:endParaRPr lang="en-US" altLang="zh-CN" b="1" strike="noStrike" noProof="1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759325" y="389691"/>
            <a:ext cx="413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dirty="0">
                <a:solidFill>
                  <a:srgbClr val="3C7832"/>
                </a:solidFill>
                <a:latin typeface="微软雅黑" panose="020B0503020204020204" pitchFamily="34" charset="-122"/>
              </a:rPr>
              <a:t>档案信息资源共享新格局</a:t>
            </a:r>
            <a:endParaRPr lang="zh-CN" altLang="en-US" sz="2800" b="1" dirty="0">
              <a:solidFill>
                <a:srgbClr val="3C7832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49212"/>
            <a:ext cx="3275013" cy="973137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" name="直接连接符 1"/>
          <p:cNvCxnSpPr/>
          <p:nvPr/>
        </p:nvCxnSpPr>
        <p:spPr>
          <a:xfrm flipV="1">
            <a:off x="85725" y="1041400"/>
            <a:ext cx="12058650" cy="17463"/>
          </a:xfrm>
          <a:prstGeom prst="line">
            <a:avLst/>
          </a:prstGeom>
          <a:ln>
            <a:solidFill>
              <a:srgbClr val="5AAB3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19811" name="图片 5" descr="2012-XZ13-10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288" y="1508125"/>
            <a:ext cx="3568700" cy="466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9812" name="图片 6" descr="DSC_125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88050" y="1571625"/>
            <a:ext cx="4689475" cy="4533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矩形 10"/>
          <p:cNvSpPr/>
          <p:nvPr/>
        </p:nvSpPr>
        <p:spPr>
          <a:xfrm>
            <a:off x="5759325" y="389691"/>
            <a:ext cx="413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dirty="0">
                <a:solidFill>
                  <a:srgbClr val="3C7832"/>
                </a:solidFill>
                <a:latin typeface="微软雅黑" panose="020B0503020204020204" pitchFamily="34" charset="-122"/>
              </a:rPr>
              <a:t>档案信息资源共享新格局</a:t>
            </a:r>
            <a:endParaRPr lang="zh-CN" altLang="en-US" sz="2800" b="1" dirty="0">
              <a:solidFill>
                <a:srgbClr val="3C7832"/>
              </a:solidFill>
              <a:latin typeface="微软雅黑" panose="020B0503020204020204" pitchFamily="34" charset="-122"/>
            </a:endParaRPr>
          </a:p>
        </p:txBody>
      </p:sp>
      <p:sp>
        <p:nvSpPr>
          <p:cNvPr id="12" name="Oval 29@|1FFC:192|FBC:16777215|LFC:16777215|LBC:16777215"/>
          <p:cNvSpPr>
            <a:spLocks noChangeAspect="1"/>
          </p:cNvSpPr>
          <p:nvPr/>
        </p:nvSpPr>
        <p:spPr>
          <a:xfrm>
            <a:off x="5106988" y="457633"/>
            <a:ext cx="466229" cy="466292"/>
          </a:xfrm>
          <a:prstGeom prst="ellipse">
            <a:avLst/>
          </a:prstGeom>
          <a:solidFill>
            <a:srgbClr val="315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base" hangingPunct="1">
              <a:defRPr/>
            </a:pPr>
            <a:endParaRPr lang="en-US" altLang="zh-CN" b="1" strike="noStrike" noProof="1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70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图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19954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70744" y="594606"/>
            <a:ext cx="12000656" cy="2768600"/>
          </a:xfrm>
          <a:prstGeom prst="rect">
            <a:avLst/>
          </a:prstGeom>
          <a:noFill/>
          <a:ln w="9525">
            <a:noFill/>
            <a:miter lim="800000"/>
          </a:ln>
          <a:effectLst>
            <a:glow>
              <a:schemeClr val="accent1">
                <a:alpha val="40000"/>
              </a:schemeClr>
            </a:glow>
          </a:effec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4400" b="1" i="0" u="none" strike="noStrike" kern="1200" cap="none" spc="0" normalizeH="0" baseline="0" noProof="1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方正超粗黑简体" pitchFamily="65" charset="-122"/>
              <a:ea typeface="方正超粗黑简体" pitchFamily="65" charset="-122"/>
              <a:cs typeface="+mn-cs"/>
              <a:sym typeface="+mn-ea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7200" b="1" i="0" u="none" strike="noStrike" kern="1200" cap="none" spc="0" normalizeH="0" baseline="0" noProof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方正超粗黑简体" pitchFamily="65" charset="-122"/>
                <a:ea typeface="方正超粗黑简体" pitchFamily="65" charset="-122"/>
                <a:cs typeface="+mn-cs"/>
                <a:sym typeface="+mn-ea"/>
              </a:rPr>
              <a:t>谢</a:t>
            </a:r>
            <a:r>
              <a:rPr kumimoji="0" lang="en-US" altLang="zh-CN" sz="7200" b="1" i="0" u="none" strike="noStrike" kern="1200" cap="none" spc="0" normalizeH="0" baseline="0" noProof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方正超粗黑简体" pitchFamily="65" charset="-122"/>
                <a:ea typeface="方正超粗黑简体" pitchFamily="65" charset="-122"/>
                <a:cs typeface="+mn-cs"/>
                <a:sym typeface="+mn-ea"/>
              </a:rPr>
              <a:t>  </a:t>
            </a:r>
            <a:r>
              <a:rPr kumimoji="0" lang="zh-CN" altLang="zh-CN" sz="7200" b="1" i="0" u="none" strike="noStrike" kern="1200" cap="none" spc="0" normalizeH="0" baseline="0" noProof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方正超粗黑简体" pitchFamily="65" charset="-122"/>
                <a:ea typeface="方正超粗黑简体" pitchFamily="65" charset="-122"/>
                <a:cs typeface="+mn-cs"/>
                <a:sym typeface="+mn-ea"/>
              </a:rPr>
              <a:t>谢！</a:t>
            </a:r>
            <a:endParaRPr kumimoji="0" lang="zh-CN" altLang="zh-CN" sz="7200" b="1" i="0" u="none" strike="noStrike" kern="1200" cap="none" spc="0" normalizeH="0" baseline="0" noProof="1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方正超粗黑简体" pitchFamily="65" charset="-122"/>
              <a:ea typeface="方正超粗黑简体" pitchFamily="65" charset="-122"/>
              <a:cs typeface="+mn-cs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07" y="1223609"/>
            <a:ext cx="4390649" cy="289842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4034" name="组合 2"/>
          <p:cNvGrpSpPr/>
          <p:nvPr/>
        </p:nvGrpSpPr>
        <p:grpSpPr>
          <a:xfrm>
            <a:off x="179388" y="3648075"/>
            <a:ext cx="3771900" cy="1862138"/>
            <a:chOff x="222423" y="3587296"/>
            <a:chExt cx="3772354" cy="1862048"/>
          </a:xfrm>
        </p:grpSpPr>
        <p:sp>
          <p:nvSpPr>
            <p:cNvPr id="44035" name="文本框 5"/>
            <p:cNvSpPr txBox="1"/>
            <p:nvPr/>
          </p:nvSpPr>
          <p:spPr>
            <a:xfrm>
              <a:off x="1614530" y="3768845"/>
              <a:ext cx="1813831" cy="92333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CN" altLang="en-US" sz="5400">
                  <a:solidFill>
                    <a:srgbClr val="4B8E3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  <a:endParaRPr lang="zh-CN" altLang="en-US" sz="5400">
                <a:solidFill>
                  <a:srgbClr val="4B8E3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036" name="文本框 7"/>
            <p:cNvSpPr txBox="1"/>
            <p:nvPr/>
          </p:nvSpPr>
          <p:spPr>
            <a:xfrm>
              <a:off x="222423" y="3587296"/>
              <a:ext cx="3772354" cy="186204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ctr"/>
              <a:r>
                <a:rPr lang="en-US" altLang="zh-CN" sz="11500" b="1" dirty="0">
                  <a:solidFill>
                    <a:srgbClr val="4280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</a:t>
              </a:r>
              <a:r>
                <a:rPr lang="en-US" altLang="zh-CN" sz="3200" dirty="0">
                  <a:solidFill>
                    <a:srgbClr val="4B8E3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ONTENTS</a:t>
              </a:r>
              <a:endParaRPr lang="zh-CN" altLang="en-US" sz="4000" dirty="0">
                <a:solidFill>
                  <a:srgbClr val="4B8E3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矩形 14"/>
          <p:cNvSpPr/>
          <p:nvPr/>
        </p:nvSpPr>
        <p:spPr>
          <a:xfrm>
            <a:off x="0" y="6115050"/>
            <a:ext cx="12192000" cy="771525"/>
          </a:xfrm>
          <a:custGeom>
            <a:avLst/>
            <a:gdLst>
              <a:gd name="connsiteX0" fmla="*/ 0 w 12192000"/>
              <a:gd name="connsiteY0" fmla="*/ 0 h 663915"/>
              <a:gd name="connsiteX1" fmla="*/ 12192000 w 12192000"/>
              <a:gd name="connsiteY1" fmla="*/ 0 h 663915"/>
              <a:gd name="connsiteX2" fmla="*/ 12192000 w 12192000"/>
              <a:gd name="connsiteY2" fmla="*/ 663915 h 663915"/>
              <a:gd name="connsiteX3" fmla="*/ 0 w 12192000"/>
              <a:gd name="connsiteY3" fmla="*/ 663915 h 663915"/>
              <a:gd name="connsiteX4" fmla="*/ 0 w 12192000"/>
              <a:gd name="connsiteY4" fmla="*/ 0 h 663915"/>
              <a:gd name="connsiteX0-1" fmla="*/ 0 w 12192000"/>
              <a:gd name="connsiteY0-2" fmla="*/ 220133 h 884048"/>
              <a:gd name="connsiteX1-3" fmla="*/ 12192000 w 12192000"/>
              <a:gd name="connsiteY1-4" fmla="*/ 220133 h 884048"/>
              <a:gd name="connsiteX2-5" fmla="*/ 12192000 w 12192000"/>
              <a:gd name="connsiteY2-6" fmla="*/ 884048 h 884048"/>
              <a:gd name="connsiteX3-7" fmla="*/ 0 w 12192000"/>
              <a:gd name="connsiteY3-8" fmla="*/ 884048 h 884048"/>
              <a:gd name="connsiteX4-9" fmla="*/ 0 w 12192000"/>
              <a:gd name="connsiteY4-10" fmla="*/ 220133 h 884048"/>
              <a:gd name="connsiteX0-11" fmla="*/ 0 w 12192000"/>
              <a:gd name="connsiteY0-12" fmla="*/ 186551 h 850466"/>
              <a:gd name="connsiteX1-13" fmla="*/ 12192000 w 12192000"/>
              <a:gd name="connsiteY1-14" fmla="*/ 338951 h 850466"/>
              <a:gd name="connsiteX2-15" fmla="*/ 12192000 w 12192000"/>
              <a:gd name="connsiteY2-16" fmla="*/ 850466 h 850466"/>
              <a:gd name="connsiteX3-17" fmla="*/ 0 w 12192000"/>
              <a:gd name="connsiteY3-18" fmla="*/ 850466 h 850466"/>
              <a:gd name="connsiteX4-19" fmla="*/ 0 w 12192000"/>
              <a:gd name="connsiteY4-20" fmla="*/ 186551 h 850466"/>
              <a:gd name="connsiteX0-21" fmla="*/ 0 w 12192000"/>
              <a:gd name="connsiteY0-22" fmla="*/ 108198 h 772113"/>
              <a:gd name="connsiteX1-23" fmla="*/ 12192000 w 12192000"/>
              <a:gd name="connsiteY1-24" fmla="*/ 260598 h 772113"/>
              <a:gd name="connsiteX2-25" fmla="*/ 12192000 w 12192000"/>
              <a:gd name="connsiteY2-26" fmla="*/ 772113 h 772113"/>
              <a:gd name="connsiteX3-27" fmla="*/ 0 w 12192000"/>
              <a:gd name="connsiteY3-28" fmla="*/ 772113 h 772113"/>
              <a:gd name="connsiteX4-29" fmla="*/ 0 w 12192000"/>
              <a:gd name="connsiteY4-30" fmla="*/ 108198 h 77211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92000" h="772113">
                <a:moveTo>
                  <a:pt x="0" y="108198"/>
                </a:moveTo>
                <a:cubicBezTo>
                  <a:pt x="1435100" y="-387102"/>
                  <a:pt x="7759700" y="1022598"/>
                  <a:pt x="12192000" y="260598"/>
                </a:cubicBezTo>
                <a:lnTo>
                  <a:pt x="12192000" y="772113"/>
                </a:lnTo>
                <a:lnTo>
                  <a:pt x="0" y="772113"/>
                </a:lnTo>
                <a:lnTo>
                  <a:pt x="0" y="108198"/>
                </a:lnTo>
                <a:close/>
              </a:path>
            </a:pathLst>
          </a:custGeom>
          <a:solidFill>
            <a:srgbClr val="428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prstClr val="white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0" name="矩形 14"/>
          <p:cNvSpPr/>
          <p:nvPr/>
        </p:nvSpPr>
        <p:spPr>
          <a:xfrm flipH="1">
            <a:off x="0" y="6115050"/>
            <a:ext cx="12192000" cy="771525"/>
          </a:xfrm>
          <a:custGeom>
            <a:avLst/>
            <a:gdLst>
              <a:gd name="connsiteX0" fmla="*/ 0 w 12192000"/>
              <a:gd name="connsiteY0" fmla="*/ 0 h 663915"/>
              <a:gd name="connsiteX1" fmla="*/ 12192000 w 12192000"/>
              <a:gd name="connsiteY1" fmla="*/ 0 h 663915"/>
              <a:gd name="connsiteX2" fmla="*/ 12192000 w 12192000"/>
              <a:gd name="connsiteY2" fmla="*/ 663915 h 663915"/>
              <a:gd name="connsiteX3" fmla="*/ 0 w 12192000"/>
              <a:gd name="connsiteY3" fmla="*/ 663915 h 663915"/>
              <a:gd name="connsiteX4" fmla="*/ 0 w 12192000"/>
              <a:gd name="connsiteY4" fmla="*/ 0 h 663915"/>
              <a:gd name="connsiteX0-1" fmla="*/ 0 w 12192000"/>
              <a:gd name="connsiteY0-2" fmla="*/ 220133 h 884048"/>
              <a:gd name="connsiteX1-3" fmla="*/ 12192000 w 12192000"/>
              <a:gd name="connsiteY1-4" fmla="*/ 220133 h 884048"/>
              <a:gd name="connsiteX2-5" fmla="*/ 12192000 w 12192000"/>
              <a:gd name="connsiteY2-6" fmla="*/ 884048 h 884048"/>
              <a:gd name="connsiteX3-7" fmla="*/ 0 w 12192000"/>
              <a:gd name="connsiteY3-8" fmla="*/ 884048 h 884048"/>
              <a:gd name="connsiteX4-9" fmla="*/ 0 w 12192000"/>
              <a:gd name="connsiteY4-10" fmla="*/ 220133 h 884048"/>
              <a:gd name="connsiteX0-11" fmla="*/ 0 w 12192000"/>
              <a:gd name="connsiteY0-12" fmla="*/ 186551 h 850466"/>
              <a:gd name="connsiteX1-13" fmla="*/ 12192000 w 12192000"/>
              <a:gd name="connsiteY1-14" fmla="*/ 338951 h 850466"/>
              <a:gd name="connsiteX2-15" fmla="*/ 12192000 w 12192000"/>
              <a:gd name="connsiteY2-16" fmla="*/ 850466 h 850466"/>
              <a:gd name="connsiteX3-17" fmla="*/ 0 w 12192000"/>
              <a:gd name="connsiteY3-18" fmla="*/ 850466 h 850466"/>
              <a:gd name="connsiteX4-19" fmla="*/ 0 w 12192000"/>
              <a:gd name="connsiteY4-20" fmla="*/ 186551 h 850466"/>
              <a:gd name="connsiteX0-21" fmla="*/ 0 w 12192000"/>
              <a:gd name="connsiteY0-22" fmla="*/ 108198 h 772113"/>
              <a:gd name="connsiteX1-23" fmla="*/ 12192000 w 12192000"/>
              <a:gd name="connsiteY1-24" fmla="*/ 260598 h 772113"/>
              <a:gd name="connsiteX2-25" fmla="*/ 12192000 w 12192000"/>
              <a:gd name="connsiteY2-26" fmla="*/ 772113 h 772113"/>
              <a:gd name="connsiteX3-27" fmla="*/ 0 w 12192000"/>
              <a:gd name="connsiteY3-28" fmla="*/ 772113 h 772113"/>
              <a:gd name="connsiteX4-29" fmla="*/ 0 w 12192000"/>
              <a:gd name="connsiteY4-30" fmla="*/ 108198 h 77211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92000" h="772113">
                <a:moveTo>
                  <a:pt x="0" y="108198"/>
                </a:moveTo>
                <a:cubicBezTo>
                  <a:pt x="1435100" y="-387102"/>
                  <a:pt x="7759700" y="1022598"/>
                  <a:pt x="12192000" y="260598"/>
                </a:cubicBezTo>
                <a:lnTo>
                  <a:pt x="12192000" y="772113"/>
                </a:lnTo>
                <a:lnTo>
                  <a:pt x="0" y="772113"/>
                </a:lnTo>
                <a:lnTo>
                  <a:pt x="0" y="108198"/>
                </a:lnTo>
                <a:close/>
              </a:path>
            </a:pathLst>
          </a:custGeom>
          <a:solidFill>
            <a:srgbClr val="55A033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prstClr val="white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44059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03775" cy="130968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" name="组合 14"/>
          <p:cNvGrpSpPr/>
          <p:nvPr/>
        </p:nvGrpSpPr>
        <p:grpSpPr>
          <a:xfrm>
            <a:off x="5379554" y="734356"/>
            <a:ext cx="5631883" cy="1376122"/>
            <a:chOff x="5379554" y="734356"/>
            <a:chExt cx="6547590" cy="1376122"/>
          </a:xfrm>
        </p:grpSpPr>
        <p:grpSp>
          <p:nvGrpSpPr>
            <p:cNvPr id="12" name="组合 11"/>
            <p:cNvGrpSpPr/>
            <p:nvPr/>
          </p:nvGrpSpPr>
          <p:grpSpPr>
            <a:xfrm>
              <a:off x="5379554" y="734356"/>
              <a:ext cx="6547590" cy="1376122"/>
              <a:chOff x="5379554" y="734356"/>
              <a:chExt cx="6547590" cy="1376122"/>
            </a:xfrm>
          </p:grpSpPr>
          <p:grpSp>
            <p:nvGrpSpPr>
              <p:cNvPr id="3" name="组合 15"/>
              <p:cNvGrpSpPr/>
              <p:nvPr/>
            </p:nvGrpSpPr>
            <p:grpSpPr>
              <a:xfrm>
                <a:off x="5379554" y="1251407"/>
                <a:ext cx="6547590" cy="713052"/>
                <a:chOff x="6168776" y="1220955"/>
                <a:chExt cx="4455682" cy="690461"/>
              </a:xfrm>
            </p:grpSpPr>
            <p:sp>
              <p:nvSpPr>
                <p:cNvPr id="11" name="圆角矩形 10"/>
                <p:cNvSpPr/>
                <p:nvPr/>
              </p:nvSpPr>
              <p:spPr>
                <a:xfrm>
                  <a:off x="6168776" y="1221671"/>
                  <a:ext cx="4455682" cy="60662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/>
                </a:solidFill>
                <a:ln w="28575">
                  <a:solidFill>
                    <a:srgbClr val="4F9B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600" strike="noStrike" noProof="1">
                    <a:solidFill>
                      <a:srgbClr val="3F7B33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44042" name="文本框 13"/>
                <p:cNvSpPr txBox="1"/>
                <p:nvPr/>
              </p:nvSpPr>
              <p:spPr>
                <a:xfrm>
                  <a:off x="6749287" y="1237716"/>
                  <a:ext cx="2639272" cy="67370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lstStyle/>
                <a:p>
                  <a:endParaRPr lang="zh-CN" altLang="en-US" sz="3200" b="1" dirty="0">
                    <a:solidFill>
                      <a:srgbClr val="3C783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4043" name="文本框 14"/>
                <p:cNvSpPr txBox="1"/>
                <p:nvPr/>
              </p:nvSpPr>
              <p:spPr>
                <a:xfrm>
                  <a:off x="6311083" y="1220955"/>
                  <a:ext cx="431529" cy="53293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>
                  <a:spAutoFit/>
                </a:bodyPr>
                <a:lstStyle/>
                <a:p>
                  <a:r>
                    <a:rPr lang="en-US" altLang="zh-CN" sz="2400" b="1" dirty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1</a:t>
                  </a:r>
                  <a:endParaRPr lang="zh-CN" altLang="en-US" sz="2400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4" name="组合 16"/>
              <p:cNvGrpSpPr/>
              <p:nvPr/>
            </p:nvGrpSpPr>
            <p:grpSpPr>
              <a:xfrm>
                <a:off x="5391272" y="734356"/>
                <a:ext cx="699556" cy="1376122"/>
                <a:chOff x="4632542" y="-288461"/>
                <a:chExt cx="807678" cy="1387352"/>
              </a:xfrm>
            </p:grpSpPr>
            <p:pic>
              <p:nvPicPr>
                <p:cNvPr id="44046" name="图片 18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2055465">
                  <a:off x="4632542" y="-288461"/>
                  <a:ext cx="807678" cy="138735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44048" name="文本框 20"/>
                <p:cNvSpPr txBox="1"/>
                <p:nvPr/>
              </p:nvSpPr>
              <p:spPr>
                <a:xfrm>
                  <a:off x="4777373" y="209969"/>
                  <a:ext cx="431529" cy="53293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>
                  <a:spAutoFit/>
                </a:bodyPr>
                <a:lstStyle/>
                <a:p>
                  <a:r>
                    <a:rPr lang="en-US" altLang="zh-CN" sz="2400" b="1" dirty="0" smtClean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1</a:t>
                  </a:r>
                  <a:endParaRPr lang="zh-CN" altLang="en-US" sz="2400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2" name="矩形 1"/>
            <p:cNvSpPr/>
            <p:nvPr/>
          </p:nvSpPr>
          <p:spPr>
            <a:xfrm>
              <a:off x="6305404" y="1266860"/>
              <a:ext cx="485261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800" b="1" dirty="0">
                  <a:solidFill>
                    <a:srgbClr val="3C7832"/>
                  </a:solidFill>
                  <a:latin typeface="微软雅黑" panose="020B0503020204020204" pitchFamily="34" charset="-122"/>
                </a:rPr>
                <a:t>以档案信息化</a:t>
              </a:r>
              <a:r>
                <a:rPr lang="zh-CN" altLang="zh-CN" sz="2800" b="1" dirty="0" smtClean="0">
                  <a:solidFill>
                    <a:srgbClr val="3C7832"/>
                  </a:solidFill>
                  <a:latin typeface="微软雅黑" panose="020B0503020204020204" pitchFamily="34" charset="-122"/>
                </a:rPr>
                <a:t>为重点</a:t>
              </a:r>
              <a:r>
                <a:rPr lang="zh-CN" altLang="zh-CN" sz="2800" b="1" dirty="0">
                  <a:solidFill>
                    <a:srgbClr val="3C7832"/>
                  </a:solidFill>
                  <a:latin typeface="微软雅黑" panose="020B0503020204020204" pitchFamily="34" charset="-122"/>
                </a:rPr>
                <a:t>搭建平台</a:t>
              </a:r>
              <a:endParaRPr lang="zh-CN" altLang="en-US" sz="2800" b="1" dirty="0">
                <a:solidFill>
                  <a:srgbClr val="3C7832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064632" y="2113104"/>
            <a:ext cx="5437545" cy="1391021"/>
            <a:chOff x="5064632" y="2113104"/>
            <a:chExt cx="5437545" cy="1391021"/>
          </a:xfrm>
        </p:grpSpPr>
        <p:grpSp>
          <p:nvGrpSpPr>
            <p:cNvPr id="6" name="组合 21"/>
            <p:cNvGrpSpPr/>
            <p:nvPr/>
          </p:nvGrpSpPr>
          <p:grpSpPr>
            <a:xfrm>
              <a:off x="5064632" y="2113104"/>
              <a:ext cx="5437545" cy="1391021"/>
              <a:chOff x="6448500" y="541219"/>
              <a:chExt cx="4455682" cy="1308343"/>
            </a:xfrm>
          </p:grpSpPr>
          <p:sp>
            <p:nvSpPr>
              <p:cNvPr id="23" name="圆角矩形 22"/>
              <p:cNvSpPr/>
              <p:nvPr/>
            </p:nvSpPr>
            <p:spPr>
              <a:xfrm>
                <a:off x="6448500" y="1002189"/>
                <a:ext cx="4455682" cy="606624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28575">
                <a:solidFill>
                  <a:srgbClr val="4F9B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strike="noStrike" noProof="1">
                  <a:solidFill>
                    <a:srgbClr val="3F7B33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pic>
            <p:nvPicPr>
              <p:cNvPr id="44051" name="图片 2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055465">
                <a:off x="6459715" y="541219"/>
                <a:ext cx="595305" cy="126649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44052" name="文本框 24"/>
              <p:cNvSpPr txBox="1"/>
              <p:nvPr/>
            </p:nvSpPr>
            <p:spPr>
              <a:xfrm>
                <a:off x="7255727" y="1174466"/>
                <a:ext cx="3416656" cy="67509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endParaRPr lang="zh-CN" altLang="en-US" sz="3200" b="1" dirty="0">
                  <a:solidFill>
                    <a:srgbClr val="3C783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053" name="文本框 25"/>
              <p:cNvSpPr txBox="1"/>
              <p:nvPr/>
            </p:nvSpPr>
            <p:spPr>
              <a:xfrm>
                <a:off x="6618920" y="932141"/>
                <a:ext cx="390785" cy="53297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r>
                  <a:rPr lang="en-US" altLang="zh-CN" sz="2400" b="1" dirty="0" smtClean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endParaRPr lang="zh-CN" altLang="en-US" sz="24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" name="矩形 4"/>
            <p:cNvSpPr/>
            <p:nvPr/>
          </p:nvSpPr>
          <p:spPr>
            <a:xfrm>
              <a:off x="6067286" y="2650302"/>
              <a:ext cx="413446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800" b="1" dirty="0">
                  <a:solidFill>
                    <a:srgbClr val="3C7832"/>
                  </a:solidFill>
                  <a:latin typeface="微软雅黑" panose="020B0503020204020204" pitchFamily="34" charset="-122"/>
                </a:rPr>
                <a:t>调整档案信息化工作次序</a:t>
              </a:r>
              <a:endParaRPr lang="zh-CN" altLang="en-US" sz="2800" b="1" dirty="0">
                <a:solidFill>
                  <a:srgbClr val="3C7832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776878" y="3504017"/>
            <a:ext cx="5114096" cy="1338408"/>
            <a:chOff x="4776878" y="3504017"/>
            <a:chExt cx="5114096" cy="1338408"/>
          </a:xfrm>
        </p:grpSpPr>
        <p:grpSp>
          <p:nvGrpSpPr>
            <p:cNvPr id="7" name="组合 26"/>
            <p:cNvGrpSpPr/>
            <p:nvPr/>
          </p:nvGrpSpPr>
          <p:grpSpPr>
            <a:xfrm>
              <a:off x="4776878" y="3504017"/>
              <a:ext cx="5114096" cy="1338408"/>
              <a:chOff x="6246269" y="590969"/>
              <a:chExt cx="3918265" cy="1387352"/>
            </a:xfrm>
          </p:grpSpPr>
          <p:sp>
            <p:nvSpPr>
              <p:cNvPr id="28" name="圆角矩形 27"/>
              <p:cNvSpPr/>
              <p:nvPr/>
            </p:nvSpPr>
            <p:spPr>
              <a:xfrm>
                <a:off x="6246269" y="1255098"/>
                <a:ext cx="3918265" cy="606624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28575">
                <a:solidFill>
                  <a:srgbClr val="4F9B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strike="noStrike" noProof="1">
                  <a:solidFill>
                    <a:srgbClr val="3F7B33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pic>
            <p:nvPicPr>
              <p:cNvPr id="44056" name="图片 2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055465">
                <a:off x="6249489" y="590969"/>
                <a:ext cx="541264" cy="138735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44057" name="文本框 29"/>
              <p:cNvSpPr txBox="1"/>
              <p:nvPr/>
            </p:nvSpPr>
            <p:spPr>
              <a:xfrm>
                <a:off x="7328773" y="1197503"/>
                <a:ext cx="141535" cy="67509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endParaRPr lang="zh-CN" altLang="en-US" sz="3200" b="1" dirty="0">
                  <a:solidFill>
                    <a:srgbClr val="3C783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058" name="文本框 30"/>
              <p:cNvSpPr txBox="1"/>
              <p:nvPr/>
            </p:nvSpPr>
            <p:spPr>
              <a:xfrm>
                <a:off x="6374770" y="1107492"/>
                <a:ext cx="431529" cy="53293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r>
                  <a:rPr lang="en-US" altLang="zh-CN" sz="2400" b="1" dirty="0" smtClean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</a:t>
                </a:r>
                <a:endParaRPr lang="zh-CN" altLang="en-US" sz="24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" name="矩形 7"/>
            <p:cNvSpPr/>
            <p:nvPr/>
          </p:nvSpPr>
          <p:spPr>
            <a:xfrm>
              <a:off x="5617411" y="4208388"/>
              <a:ext cx="413446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800" b="1" dirty="0">
                  <a:solidFill>
                    <a:srgbClr val="3C7832"/>
                  </a:solidFill>
                  <a:latin typeface="微软雅黑" panose="020B0503020204020204" pitchFamily="34" charset="-122"/>
                </a:rPr>
                <a:t>档案信息资源共享新格局</a:t>
              </a:r>
              <a:endParaRPr lang="zh-CN" altLang="en-US" sz="2800" b="1" dirty="0">
                <a:solidFill>
                  <a:srgbClr val="3C7832"/>
                </a:solidFill>
                <a:latin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图片 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938"/>
            <a:ext cx="3846513" cy="1143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2" name="组合 31"/>
          <p:cNvGrpSpPr/>
          <p:nvPr/>
        </p:nvGrpSpPr>
        <p:grpSpPr>
          <a:xfrm>
            <a:off x="9110663" y="2132013"/>
            <a:ext cx="2773362" cy="2736850"/>
            <a:chOff x="9110663" y="2132013"/>
            <a:chExt cx="2773362" cy="2737083"/>
          </a:xfrm>
        </p:grpSpPr>
        <p:grpSp>
          <p:nvGrpSpPr>
            <p:cNvPr id="46083" name="组合 28"/>
            <p:cNvGrpSpPr/>
            <p:nvPr/>
          </p:nvGrpSpPr>
          <p:grpSpPr>
            <a:xfrm>
              <a:off x="9110663" y="2132013"/>
              <a:ext cx="2773362" cy="2737083"/>
              <a:chOff x="9111228" y="2132744"/>
              <a:chExt cx="2772100" cy="2736522"/>
            </a:xfrm>
          </p:grpSpPr>
          <p:sp>
            <p:nvSpPr>
              <p:cNvPr id="13" name="Freeform 50"/>
              <p:cNvSpPr/>
              <p:nvPr/>
            </p:nvSpPr>
            <p:spPr>
              <a:xfrm>
                <a:off x="9625344" y="2132744"/>
                <a:ext cx="2257984" cy="1814139"/>
              </a:xfrm>
              <a:custGeom>
                <a:avLst/>
                <a:gdLst>
                  <a:gd name="connsiteX0" fmla="*/ 0 w 1571625"/>
                  <a:gd name="connsiteY0" fmla="*/ 206070 h 1373798"/>
                  <a:gd name="connsiteX1" fmla="*/ 884726 w 1571625"/>
                  <a:gd name="connsiteY1" fmla="*/ 206070 h 1373798"/>
                  <a:gd name="connsiteX2" fmla="*/ 884726 w 1571625"/>
                  <a:gd name="connsiteY2" fmla="*/ 0 h 1373798"/>
                  <a:gd name="connsiteX3" fmla="*/ 1571625 w 1571625"/>
                  <a:gd name="connsiteY3" fmla="*/ 686899 h 1373798"/>
                  <a:gd name="connsiteX4" fmla="*/ 884726 w 1571625"/>
                  <a:gd name="connsiteY4" fmla="*/ 1373798 h 1373798"/>
                  <a:gd name="connsiteX5" fmla="*/ 884726 w 1571625"/>
                  <a:gd name="connsiteY5" fmla="*/ 1167728 h 1373798"/>
                  <a:gd name="connsiteX6" fmla="*/ 0 w 1571625"/>
                  <a:gd name="connsiteY6" fmla="*/ 1167728 h 1373798"/>
                  <a:gd name="connsiteX7" fmla="*/ 0 w 1571625"/>
                  <a:gd name="connsiteY7" fmla="*/ 206070 h 1373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71625" h="1373798">
                    <a:moveTo>
                      <a:pt x="0" y="206070"/>
                    </a:moveTo>
                    <a:lnTo>
                      <a:pt x="884726" y="206070"/>
                    </a:lnTo>
                    <a:lnTo>
                      <a:pt x="884726" y="0"/>
                    </a:lnTo>
                    <a:lnTo>
                      <a:pt x="1571625" y="686899"/>
                    </a:lnTo>
                    <a:lnTo>
                      <a:pt x="884726" y="1373798"/>
                    </a:lnTo>
                    <a:lnTo>
                      <a:pt x="884726" y="1167728"/>
                    </a:lnTo>
                    <a:lnTo>
                      <a:pt x="0" y="1167728"/>
                    </a:lnTo>
                    <a:lnTo>
                      <a:pt x="0" y="206070"/>
                    </a:lnTo>
                    <a:close/>
                  </a:path>
                </a:pathLst>
              </a:custGeom>
              <a:solidFill>
                <a:srgbClr val="315B2F"/>
              </a:solidFill>
              <a:ln>
                <a:noFill/>
              </a:ln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584836" tIns="290000" rIns="580548" bIns="290000" spcCol="127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marR="0" lvl="1" indent="-228600" algn="l" defTabSz="1066165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None/>
                  <a:defRPr/>
                </a:pPr>
                <a:r>
                  <a:rPr kumimoji="0" lang="en-US" sz="6400" b="0" i="0" u="none" strike="noStrike" kern="1200" cap="none" spc="0" normalizeH="0" baseline="0" noProof="1">
                    <a:solidFill>
                      <a:prstClr val="white"/>
                    </a:solidFill>
                    <a:latin typeface="+mn-lt"/>
                    <a:ea typeface="+mn-ea"/>
                    <a:cs typeface="+mn-ea"/>
                    <a:sym typeface="Arial" panose="020B0604020202020204" pitchFamily="34" charset="0"/>
                  </a:rPr>
                  <a:t> </a:t>
                </a:r>
                <a:endParaRPr kumimoji="0" lang="en-US" sz="6400" b="0" i="0" u="none" strike="noStrike" kern="1200" cap="none" spc="0" normalizeH="0" baseline="0" noProof="1">
                  <a:solidFill>
                    <a:srgbClr val="023759">
                      <a:lumMod val="75000"/>
                    </a:srgbClr>
                  </a:solidFill>
                  <a:latin typeface="+mn-lt"/>
                  <a:ea typeface="+mn-ea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" name="Oval 32"/>
              <p:cNvSpPr>
                <a:spLocks noChangeAspect="1"/>
              </p:cNvSpPr>
              <p:nvPr/>
            </p:nvSpPr>
            <p:spPr>
              <a:xfrm>
                <a:off x="9111228" y="2524775"/>
                <a:ext cx="1026645" cy="1028489"/>
              </a:xfrm>
              <a:prstGeom prst="ellipse">
                <a:avLst/>
              </a:prstGeom>
              <a:solidFill>
                <a:srgbClr val="315B2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541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="1" strike="noStrike" noProof="1">
                  <a:solidFill>
                    <a:prstClr val="white"/>
                  </a:solidFill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" name="Oval 33"/>
              <p:cNvSpPr>
                <a:spLocks noChangeAspect="1"/>
              </p:cNvSpPr>
              <p:nvPr/>
            </p:nvSpPr>
            <p:spPr>
              <a:xfrm>
                <a:off x="9230236" y="2643814"/>
                <a:ext cx="790215" cy="791999"/>
              </a:xfrm>
              <a:prstGeom prst="ellipse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541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1" strike="noStrike" noProof="1">
                  <a:solidFill>
                    <a:srgbClr val="3C783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6087" name="TextBox 13"/>
              <p:cNvSpPr txBox="1"/>
              <p:nvPr/>
            </p:nvSpPr>
            <p:spPr>
              <a:xfrm>
                <a:off x="9443058" y="4377242"/>
                <a:ext cx="2383995" cy="49202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 anchor="t">
                <a:spAutoFit/>
              </a:bodyPr>
              <a:lstStyle/>
              <a:p>
                <a:pPr algn="ctr" defTabSz="1216025">
                  <a:spcBef>
                    <a:spcPct val="20000"/>
                  </a:spcBef>
                </a:pPr>
                <a:r>
                  <a:rPr lang="zh-CN" altLang="en-US" sz="3200" b="1" dirty="0">
                    <a:solidFill>
                      <a:srgbClr val="2E75B6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两馆十四类</a:t>
                </a:r>
                <a:endParaRPr lang="zh-CN" altLang="en-US" sz="3200" b="1" dirty="0">
                  <a:solidFill>
                    <a:srgbClr val="2E75B6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6088" name="TextBox 13"/>
              <p:cNvSpPr txBox="1"/>
              <p:nvPr/>
            </p:nvSpPr>
            <p:spPr>
              <a:xfrm>
                <a:off x="10180717" y="2870374"/>
                <a:ext cx="1582857" cy="3077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 anchor="t">
                <a:spAutoFit/>
              </a:bodyPr>
              <a:lstStyle/>
              <a:p>
                <a:pPr defTabSz="1216025">
                  <a:spcBef>
                    <a:spcPct val="20000"/>
                  </a:spcBef>
                </a:pPr>
                <a:r>
                  <a:rPr lang="zh-CN" altLang="zh-CN" sz="20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档案资料中心</a:t>
                </a:r>
                <a:endPara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6089" name="文本框 30"/>
            <p:cNvSpPr txBox="1"/>
            <p:nvPr/>
          </p:nvSpPr>
          <p:spPr>
            <a:xfrm>
              <a:off x="9272589" y="2839819"/>
              <a:ext cx="987424" cy="6463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eaLnBrk="0" hangingPunct="0"/>
              <a:r>
                <a:rPr lang="en-US" altLang="zh-CN" b="1" dirty="0">
                  <a:solidFill>
                    <a:srgbClr val="315B2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2013</a:t>
              </a:r>
              <a:endParaRPr lang="en-US" altLang="zh-CN" b="1" dirty="0">
                <a:solidFill>
                  <a:srgbClr val="315B2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eaLnBrk="0" hangingPunct="0"/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418263" y="2132013"/>
            <a:ext cx="2589212" cy="2719387"/>
            <a:chOff x="9110663" y="2132013"/>
            <a:chExt cx="2589212" cy="2719572"/>
          </a:xfrm>
        </p:grpSpPr>
        <p:grpSp>
          <p:nvGrpSpPr>
            <p:cNvPr id="46091" name="组合 33"/>
            <p:cNvGrpSpPr/>
            <p:nvPr/>
          </p:nvGrpSpPr>
          <p:grpSpPr>
            <a:xfrm>
              <a:off x="9110663" y="2132013"/>
              <a:ext cx="2589212" cy="2719572"/>
              <a:chOff x="9111228" y="2132744"/>
              <a:chExt cx="2588034" cy="2719012"/>
            </a:xfrm>
          </p:grpSpPr>
          <p:sp>
            <p:nvSpPr>
              <p:cNvPr id="36" name="Freeform 50"/>
              <p:cNvSpPr/>
              <p:nvPr/>
            </p:nvSpPr>
            <p:spPr>
              <a:xfrm>
                <a:off x="9625344" y="2132744"/>
                <a:ext cx="2073918" cy="1814139"/>
              </a:xfrm>
              <a:custGeom>
                <a:avLst/>
                <a:gdLst>
                  <a:gd name="connsiteX0" fmla="*/ 0 w 1571625"/>
                  <a:gd name="connsiteY0" fmla="*/ 206070 h 1373798"/>
                  <a:gd name="connsiteX1" fmla="*/ 884726 w 1571625"/>
                  <a:gd name="connsiteY1" fmla="*/ 206070 h 1373798"/>
                  <a:gd name="connsiteX2" fmla="*/ 884726 w 1571625"/>
                  <a:gd name="connsiteY2" fmla="*/ 0 h 1373798"/>
                  <a:gd name="connsiteX3" fmla="*/ 1571625 w 1571625"/>
                  <a:gd name="connsiteY3" fmla="*/ 686899 h 1373798"/>
                  <a:gd name="connsiteX4" fmla="*/ 884726 w 1571625"/>
                  <a:gd name="connsiteY4" fmla="*/ 1373798 h 1373798"/>
                  <a:gd name="connsiteX5" fmla="*/ 884726 w 1571625"/>
                  <a:gd name="connsiteY5" fmla="*/ 1167728 h 1373798"/>
                  <a:gd name="connsiteX6" fmla="*/ 0 w 1571625"/>
                  <a:gd name="connsiteY6" fmla="*/ 1167728 h 1373798"/>
                  <a:gd name="connsiteX7" fmla="*/ 0 w 1571625"/>
                  <a:gd name="connsiteY7" fmla="*/ 206070 h 1373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71625" h="1373798">
                    <a:moveTo>
                      <a:pt x="0" y="206070"/>
                    </a:moveTo>
                    <a:lnTo>
                      <a:pt x="884726" y="206070"/>
                    </a:lnTo>
                    <a:lnTo>
                      <a:pt x="884726" y="0"/>
                    </a:lnTo>
                    <a:lnTo>
                      <a:pt x="1571625" y="686899"/>
                    </a:lnTo>
                    <a:lnTo>
                      <a:pt x="884726" y="1373798"/>
                    </a:lnTo>
                    <a:lnTo>
                      <a:pt x="884726" y="1167728"/>
                    </a:lnTo>
                    <a:lnTo>
                      <a:pt x="0" y="1167728"/>
                    </a:lnTo>
                    <a:lnTo>
                      <a:pt x="0" y="206070"/>
                    </a:lnTo>
                    <a:close/>
                  </a:path>
                </a:pathLst>
              </a:custGeom>
              <a:solidFill>
                <a:srgbClr val="315B2F"/>
              </a:solidFill>
              <a:ln>
                <a:noFill/>
              </a:ln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584836" tIns="290000" rIns="580548" bIns="290000" spcCol="127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marR="0" lvl="1" indent="-228600" algn="l" defTabSz="1066165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None/>
                  <a:defRPr/>
                </a:pPr>
                <a:r>
                  <a:rPr kumimoji="0" lang="en-US" sz="6400" b="0" i="0" u="none" strike="noStrike" kern="1200" cap="none" spc="0" normalizeH="0" baseline="0" noProof="1">
                    <a:solidFill>
                      <a:prstClr val="white"/>
                    </a:solidFill>
                    <a:latin typeface="+mn-lt"/>
                    <a:ea typeface="+mn-ea"/>
                    <a:cs typeface="+mn-ea"/>
                    <a:sym typeface="Arial" panose="020B0604020202020204" pitchFamily="34" charset="0"/>
                  </a:rPr>
                  <a:t> </a:t>
                </a:r>
                <a:endParaRPr kumimoji="0" lang="en-US" sz="6400" b="0" i="0" u="none" strike="noStrike" kern="1200" cap="none" spc="0" normalizeH="0" baseline="0" noProof="1">
                  <a:solidFill>
                    <a:srgbClr val="023759">
                      <a:lumMod val="75000"/>
                    </a:srgbClr>
                  </a:solidFill>
                  <a:latin typeface="+mn-lt"/>
                  <a:ea typeface="+mn-ea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7" name="Oval 32"/>
              <p:cNvSpPr>
                <a:spLocks noChangeAspect="1"/>
              </p:cNvSpPr>
              <p:nvPr/>
            </p:nvSpPr>
            <p:spPr>
              <a:xfrm>
                <a:off x="9111228" y="2524775"/>
                <a:ext cx="1026645" cy="1028489"/>
              </a:xfrm>
              <a:prstGeom prst="ellipse">
                <a:avLst/>
              </a:prstGeom>
              <a:solidFill>
                <a:srgbClr val="315B2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541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="1" strike="noStrike" noProof="1">
                  <a:solidFill>
                    <a:prstClr val="white"/>
                  </a:solidFill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8" name="Oval 33"/>
              <p:cNvSpPr>
                <a:spLocks noChangeAspect="1"/>
              </p:cNvSpPr>
              <p:nvPr/>
            </p:nvSpPr>
            <p:spPr>
              <a:xfrm>
                <a:off x="9230236" y="2643814"/>
                <a:ext cx="790215" cy="791999"/>
              </a:xfrm>
              <a:prstGeom prst="ellipse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541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1" strike="noStrike" noProof="1">
                  <a:solidFill>
                    <a:srgbClr val="3C783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6095" name="TextBox 13"/>
              <p:cNvSpPr txBox="1"/>
              <p:nvPr/>
            </p:nvSpPr>
            <p:spPr>
              <a:xfrm>
                <a:off x="9411295" y="4359732"/>
                <a:ext cx="2113588" cy="49202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 anchor="t">
                <a:spAutoFit/>
              </a:bodyPr>
              <a:lstStyle/>
              <a:p>
                <a:pPr algn="ctr" defTabSz="1216025">
                  <a:spcBef>
                    <a:spcPct val="20000"/>
                  </a:spcBef>
                </a:pPr>
                <a:r>
                  <a:rPr lang="zh-CN" altLang="zh-CN" sz="3200" b="1" dirty="0">
                    <a:solidFill>
                      <a:srgbClr val="2E75B6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撤室建馆</a:t>
                </a:r>
                <a:endParaRPr lang="zh-CN" altLang="zh-CN" sz="3200" b="1" dirty="0">
                  <a:solidFill>
                    <a:srgbClr val="2E75B6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6096" name="TextBox 13"/>
              <p:cNvSpPr txBox="1"/>
              <p:nvPr/>
            </p:nvSpPr>
            <p:spPr>
              <a:xfrm>
                <a:off x="10366369" y="2872367"/>
                <a:ext cx="853686" cy="3077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 anchor="t">
                <a:spAutoFit/>
              </a:bodyPr>
              <a:lstStyle/>
              <a:p>
                <a:pPr defTabSz="1216025">
                  <a:spcBef>
                    <a:spcPct val="20000"/>
                  </a:spcBef>
                </a:pPr>
                <a:r>
                  <a:rPr lang="zh-CN" altLang="zh-CN" sz="20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档案馆</a:t>
                </a:r>
                <a:endPara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6097" name="文本框 34"/>
            <p:cNvSpPr txBox="1"/>
            <p:nvPr/>
          </p:nvSpPr>
          <p:spPr>
            <a:xfrm>
              <a:off x="9272589" y="2839819"/>
              <a:ext cx="987424" cy="6463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eaLnBrk="0" hangingPunct="0"/>
              <a:r>
                <a:rPr lang="en-US" altLang="zh-CN" b="1" dirty="0">
                  <a:solidFill>
                    <a:srgbClr val="315B2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2009</a:t>
              </a:r>
              <a:endParaRPr lang="en-US" altLang="zh-CN" b="1" dirty="0">
                <a:solidFill>
                  <a:srgbClr val="315B2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eaLnBrk="0" hangingPunct="0"/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3657600" y="2136775"/>
            <a:ext cx="2589213" cy="2714625"/>
            <a:chOff x="9110662" y="2132013"/>
            <a:chExt cx="2589212" cy="2714082"/>
          </a:xfrm>
        </p:grpSpPr>
        <p:grpSp>
          <p:nvGrpSpPr>
            <p:cNvPr id="46099" name="组合 42"/>
            <p:cNvGrpSpPr/>
            <p:nvPr/>
          </p:nvGrpSpPr>
          <p:grpSpPr>
            <a:xfrm>
              <a:off x="9110662" y="2132013"/>
              <a:ext cx="2589212" cy="2714082"/>
              <a:chOff x="9111228" y="2132744"/>
              <a:chExt cx="2588034" cy="2713524"/>
            </a:xfrm>
          </p:grpSpPr>
          <p:sp>
            <p:nvSpPr>
              <p:cNvPr id="45" name="Freeform 50"/>
              <p:cNvSpPr/>
              <p:nvPr/>
            </p:nvSpPr>
            <p:spPr>
              <a:xfrm>
                <a:off x="9625344" y="2132744"/>
                <a:ext cx="2073918" cy="1814139"/>
              </a:xfrm>
              <a:custGeom>
                <a:avLst/>
                <a:gdLst>
                  <a:gd name="connsiteX0" fmla="*/ 0 w 1571625"/>
                  <a:gd name="connsiteY0" fmla="*/ 206070 h 1373798"/>
                  <a:gd name="connsiteX1" fmla="*/ 884726 w 1571625"/>
                  <a:gd name="connsiteY1" fmla="*/ 206070 h 1373798"/>
                  <a:gd name="connsiteX2" fmla="*/ 884726 w 1571625"/>
                  <a:gd name="connsiteY2" fmla="*/ 0 h 1373798"/>
                  <a:gd name="connsiteX3" fmla="*/ 1571625 w 1571625"/>
                  <a:gd name="connsiteY3" fmla="*/ 686899 h 1373798"/>
                  <a:gd name="connsiteX4" fmla="*/ 884726 w 1571625"/>
                  <a:gd name="connsiteY4" fmla="*/ 1373798 h 1373798"/>
                  <a:gd name="connsiteX5" fmla="*/ 884726 w 1571625"/>
                  <a:gd name="connsiteY5" fmla="*/ 1167728 h 1373798"/>
                  <a:gd name="connsiteX6" fmla="*/ 0 w 1571625"/>
                  <a:gd name="connsiteY6" fmla="*/ 1167728 h 1373798"/>
                  <a:gd name="connsiteX7" fmla="*/ 0 w 1571625"/>
                  <a:gd name="connsiteY7" fmla="*/ 206070 h 1373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71625" h="1373798">
                    <a:moveTo>
                      <a:pt x="0" y="206070"/>
                    </a:moveTo>
                    <a:lnTo>
                      <a:pt x="884726" y="206070"/>
                    </a:lnTo>
                    <a:lnTo>
                      <a:pt x="884726" y="0"/>
                    </a:lnTo>
                    <a:lnTo>
                      <a:pt x="1571625" y="686899"/>
                    </a:lnTo>
                    <a:lnTo>
                      <a:pt x="884726" y="1373798"/>
                    </a:lnTo>
                    <a:lnTo>
                      <a:pt x="884726" y="1167728"/>
                    </a:lnTo>
                    <a:lnTo>
                      <a:pt x="0" y="1167728"/>
                    </a:lnTo>
                    <a:lnTo>
                      <a:pt x="0" y="206070"/>
                    </a:lnTo>
                    <a:close/>
                  </a:path>
                </a:pathLst>
              </a:custGeom>
              <a:solidFill>
                <a:srgbClr val="315B2F"/>
              </a:solidFill>
              <a:ln>
                <a:noFill/>
              </a:ln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584836" tIns="290000" rIns="580548" bIns="290000" spcCol="127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marR="0" lvl="1" indent="-228600" algn="l" defTabSz="1066165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None/>
                  <a:defRPr/>
                </a:pPr>
                <a:r>
                  <a:rPr kumimoji="0" lang="en-US" sz="6400" b="0" i="0" u="none" strike="noStrike" kern="1200" cap="none" spc="0" normalizeH="0" baseline="0" noProof="1">
                    <a:solidFill>
                      <a:prstClr val="white"/>
                    </a:solidFill>
                    <a:latin typeface="+mn-lt"/>
                    <a:ea typeface="+mn-ea"/>
                    <a:cs typeface="+mn-ea"/>
                    <a:sym typeface="Arial" panose="020B0604020202020204" pitchFamily="34" charset="0"/>
                  </a:rPr>
                  <a:t> </a:t>
                </a:r>
                <a:endParaRPr kumimoji="0" lang="en-US" sz="6400" b="0" i="0" u="none" strike="noStrike" kern="1200" cap="none" spc="0" normalizeH="0" baseline="0" noProof="1">
                  <a:solidFill>
                    <a:srgbClr val="023759">
                      <a:lumMod val="75000"/>
                    </a:srgbClr>
                  </a:solidFill>
                  <a:latin typeface="+mn-lt"/>
                  <a:ea typeface="+mn-ea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6" name="Oval 32"/>
              <p:cNvSpPr>
                <a:spLocks noChangeAspect="1"/>
              </p:cNvSpPr>
              <p:nvPr/>
            </p:nvSpPr>
            <p:spPr>
              <a:xfrm>
                <a:off x="9111228" y="2524775"/>
                <a:ext cx="1026645" cy="1028489"/>
              </a:xfrm>
              <a:prstGeom prst="ellipse">
                <a:avLst/>
              </a:prstGeom>
              <a:solidFill>
                <a:srgbClr val="315B2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541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="1" strike="noStrike" noProof="1">
                  <a:solidFill>
                    <a:prstClr val="white"/>
                  </a:solidFill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7" name="Oval 33"/>
              <p:cNvSpPr>
                <a:spLocks noChangeAspect="1"/>
              </p:cNvSpPr>
              <p:nvPr/>
            </p:nvSpPr>
            <p:spPr>
              <a:xfrm>
                <a:off x="9230236" y="2643814"/>
                <a:ext cx="790215" cy="791999"/>
              </a:xfrm>
              <a:prstGeom prst="ellipse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541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1" strike="noStrike" noProof="1">
                  <a:solidFill>
                    <a:srgbClr val="3C783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6103" name="TextBox 13"/>
              <p:cNvSpPr txBox="1"/>
              <p:nvPr/>
            </p:nvSpPr>
            <p:spPr>
              <a:xfrm>
                <a:off x="9178021" y="4354244"/>
                <a:ext cx="2228009" cy="49202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 anchor="t">
                <a:spAutoFit/>
              </a:bodyPr>
              <a:lstStyle/>
              <a:p>
                <a:pPr algn="ctr" defTabSz="1216025">
                  <a:spcBef>
                    <a:spcPct val="20000"/>
                  </a:spcBef>
                </a:pPr>
                <a:r>
                  <a:rPr lang="zh-CN" altLang="zh-CN" sz="3200" b="1" dirty="0">
                    <a:solidFill>
                      <a:srgbClr val="2E75B6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十大门类</a:t>
                </a:r>
                <a:endParaRPr lang="zh-CN" altLang="zh-CN" sz="3200" b="1" dirty="0">
                  <a:solidFill>
                    <a:srgbClr val="2E75B6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6104" name="TextBox 13"/>
              <p:cNvSpPr txBox="1"/>
              <p:nvPr/>
            </p:nvSpPr>
            <p:spPr>
              <a:xfrm>
                <a:off x="10194997" y="2888244"/>
                <a:ext cx="1332893" cy="3077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 anchor="t">
                <a:spAutoFit/>
              </a:bodyPr>
              <a:lstStyle/>
              <a:p>
                <a:pPr defTabSz="1216025">
                  <a:spcBef>
                    <a:spcPct val="20000"/>
                  </a:spcBef>
                </a:pPr>
                <a:r>
                  <a:rPr lang="zh-CN" altLang="zh-CN" sz="20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综合档案室</a:t>
                </a:r>
                <a:endPara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6105" name="文本框 43"/>
            <p:cNvSpPr txBox="1"/>
            <p:nvPr/>
          </p:nvSpPr>
          <p:spPr>
            <a:xfrm>
              <a:off x="9272589" y="2839819"/>
              <a:ext cx="987424" cy="6463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eaLnBrk="0" hangingPunct="0"/>
              <a:r>
                <a:rPr lang="en-US" altLang="zh-CN" b="1" dirty="0">
                  <a:solidFill>
                    <a:srgbClr val="315B2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1989</a:t>
              </a:r>
              <a:endParaRPr lang="en-US" altLang="zh-CN" b="1" dirty="0">
                <a:solidFill>
                  <a:srgbClr val="315B2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eaLnBrk="0" hangingPunct="0"/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773113" y="2132013"/>
            <a:ext cx="2589212" cy="2736850"/>
            <a:chOff x="9110662" y="2132013"/>
            <a:chExt cx="2589212" cy="2737443"/>
          </a:xfrm>
        </p:grpSpPr>
        <p:grpSp>
          <p:nvGrpSpPr>
            <p:cNvPr id="46107" name="组合 51"/>
            <p:cNvGrpSpPr/>
            <p:nvPr/>
          </p:nvGrpSpPr>
          <p:grpSpPr>
            <a:xfrm>
              <a:off x="9110662" y="2132013"/>
              <a:ext cx="2589212" cy="2737443"/>
              <a:chOff x="9111228" y="2132744"/>
              <a:chExt cx="2588034" cy="2736881"/>
            </a:xfrm>
          </p:grpSpPr>
          <p:sp>
            <p:nvSpPr>
              <p:cNvPr id="54" name="Freeform 50"/>
              <p:cNvSpPr/>
              <p:nvPr/>
            </p:nvSpPr>
            <p:spPr>
              <a:xfrm>
                <a:off x="9625344" y="2132744"/>
                <a:ext cx="2073918" cy="1814139"/>
              </a:xfrm>
              <a:custGeom>
                <a:avLst/>
                <a:gdLst>
                  <a:gd name="connsiteX0" fmla="*/ 0 w 1571625"/>
                  <a:gd name="connsiteY0" fmla="*/ 206070 h 1373798"/>
                  <a:gd name="connsiteX1" fmla="*/ 884726 w 1571625"/>
                  <a:gd name="connsiteY1" fmla="*/ 206070 h 1373798"/>
                  <a:gd name="connsiteX2" fmla="*/ 884726 w 1571625"/>
                  <a:gd name="connsiteY2" fmla="*/ 0 h 1373798"/>
                  <a:gd name="connsiteX3" fmla="*/ 1571625 w 1571625"/>
                  <a:gd name="connsiteY3" fmla="*/ 686899 h 1373798"/>
                  <a:gd name="connsiteX4" fmla="*/ 884726 w 1571625"/>
                  <a:gd name="connsiteY4" fmla="*/ 1373798 h 1373798"/>
                  <a:gd name="connsiteX5" fmla="*/ 884726 w 1571625"/>
                  <a:gd name="connsiteY5" fmla="*/ 1167728 h 1373798"/>
                  <a:gd name="connsiteX6" fmla="*/ 0 w 1571625"/>
                  <a:gd name="connsiteY6" fmla="*/ 1167728 h 1373798"/>
                  <a:gd name="connsiteX7" fmla="*/ 0 w 1571625"/>
                  <a:gd name="connsiteY7" fmla="*/ 206070 h 1373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71625" h="1373798">
                    <a:moveTo>
                      <a:pt x="0" y="206070"/>
                    </a:moveTo>
                    <a:lnTo>
                      <a:pt x="884726" y="206070"/>
                    </a:lnTo>
                    <a:lnTo>
                      <a:pt x="884726" y="0"/>
                    </a:lnTo>
                    <a:lnTo>
                      <a:pt x="1571625" y="686899"/>
                    </a:lnTo>
                    <a:lnTo>
                      <a:pt x="884726" y="1373798"/>
                    </a:lnTo>
                    <a:lnTo>
                      <a:pt x="884726" y="1167728"/>
                    </a:lnTo>
                    <a:lnTo>
                      <a:pt x="0" y="1167728"/>
                    </a:lnTo>
                    <a:lnTo>
                      <a:pt x="0" y="206070"/>
                    </a:lnTo>
                    <a:close/>
                  </a:path>
                </a:pathLst>
              </a:custGeom>
              <a:solidFill>
                <a:srgbClr val="315B2F"/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lIns="584836" tIns="290000" rIns="580548" bIns="290000" spcCol="127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marR="0" lvl="1" indent="-228600" algn="l" defTabSz="1066165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None/>
                  <a:defRPr/>
                </a:pPr>
                <a:r>
                  <a:rPr kumimoji="0" lang="en-US" sz="6400" b="0" i="0" u="none" strike="noStrike" kern="1200" cap="none" spc="0" normalizeH="0" baseline="0" noProof="1">
                    <a:solidFill>
                      <a:prstClr val="white"/>
                    </a:solidFill>
                    <a:latin typeface="+mn-lt"/>
                    <a:ea typeface="+mn-ea"/>
                    <a:cs typeface="+mn-ea"/>
                    <a:sym typeface="Arial" panose="020B0604020202020204" pitchFamily="34" charset="0"/>
                  </a:rPr>
                  <a:t> </a:t>
                </a:r>
                <a:endParaRPr kumimoji="0" lang="en-US" sz="6400" b="0" i="0" u="none" strike="noStrike" kern="1200" cap="none" spc="0" normalizeH="0" baseline="0" noProof="1">
                  <a:solidFill>
                    <a:srgbClr val="023759">
                      <a:lumMod val="75000"/>
                    </a:srgbClr>
                  </a:solidFill>
                  <a:latin typeface="+mn-lt"/>
                  <a:ea typeface="+mn-ea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5" name="Oval 32"/>
              <p:cNvSpPr>
                <a:spLocks noChangeAspect="1"/>
              </p:cNvSpPr>
              <p:nvPr/>
            </p:nvSpPr>
            <p:spPr>
              <a:xfrm>
                <a:off x="9111228" y="2524775"/>
                <a:ext cx="1026645" cy="1028489"/>
              </a:xfrm>
              <a:prstGeom prst="ellipse">
                <a:avLst/>
              </a:prstGeom>
              <a:solidFill>
                <a:srgbClr val="315B2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541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="1" strike="noStrike" noProof="1">
                  <a:solidFill>
                    <a:prstClr val="white"/>
                  </a:solidFill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6" name="Oval 33"/>
              <p:cNvSpPr>
                <a:spLocks noChangeAspect="1"/>
              </p:cNvSpPr>
              <p:nvPr/>
            </p:nvSpPr>
            <p:spPr>
              <a:xfrm>
                <a:off x="9230236" y="2643814"/>
                <a:ext cx="790215" cy="791999"/>
              </a:xfrm>
              <a:prstGeom prst="ellipse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541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1" strike="noStrike" noProof="1">
                  <a:solidFill>
                    <a:srgbClr val="3C783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8" name="TextBox 13"/>
              <p:cNvSpPr txBox="1"/>
              <p:nvPr/>
            </p:nvSpPr>
            <p:spPr>
              <a:xfrm>
                <a:off x="9201778" y="4377601"/>
                <a:ext cx="2426181" cy="49202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121666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None/>
                  <a:defRPr/>
                </a:pPr>
                <a:r>
                  <a:rPr kumimoji="0" lang="zh-CN" altLang="zh-CN" sz="3200" b="1" i="0" u="none" strike="noStrike" kern="1200" cap="none" spc="0" normalizeH="0" baseline="0" noProof="1"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ea"/>
                  </a:rPr>
                  <a:t>文书档案</a:t>
                </a:r>
                <a:endParaRPr kumimoji="0" lang="zh-CN" altLang="zh-CN" sz="3200" b="1" i="0" u="none" strike="noStrike" kern="1200" cap="none" spc="0" normalizeH="0" baseline="0" noProof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lt"/>
                  <a:ea typeface="+mn-ea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6112" name="TextBox 13"/>
              <p:cNvSpPr txBox="1"/>
              <p:nvPr/>
            </p:nvSpPr>
            <p:spPr>
              <a:xfrm>
                <a:off x="10191823" y="2885162"/>
                <a:ext cx="1444761" cy="3077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 anchor="t">
                <a:spAutoFit/>
              </a:bodyPr>
              <a:lstStyle/>
              <a:p>
                <a:pPr defTabSz="1216025">
                  <a:spcBef>
                    <a:spcPct val="20000"/>
                  </a:spcBef>
                </a:pPr>
                <a:r>
                  <a:rPr lang="zh-CN" altLang="zh-CN" sz="20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文书档案室</a:t>
                </a:r>
                <a:endPara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6113" name="文本框 52"/>
            <p:cNvSpPr txBox="1"/>
            <p:nvPr/>
          </p:nvSpPr>
          <p:spPr>
            <a:xfrm>
              <a:off x="9272589" y="2839819"/>
              <a:ext cx="987424" cy="6463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eaLnBrk="0" hangingPunct="0"/>
              <a:r>
                <a:rPr lang="en-US" altLang="zh-CN" b="1" dirty="0">
                  <a:solidFill>
                    <a:srgbClr val="315B2F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1978</a:t>
              </a:r>
              <a:endParaRPr lang="en-US" altLang="zh-CN" b="1" dirty="0">
                <a:solidFill>
                  <a:srgbClr val="315B2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eaLnBrk="0" hangingPunct="0"/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26"/>
          <p:cNvGrpSpPr/>
          <p:nvPr/>
        </p:nvGrpSpPr>
        <p:grpSpPr>
          <a:xfrm>
            <a:off x="4684713" y="332764"/>
            <a:ext cx="7316420" cy="523220"/>
            <a:chOff x="7766026" y="1896416"/>
            <a:chExt cx="7317633" cy="523001"/>
          </a:xfrm>
        </p:grpSpPr>
        <p:sp>
          <p:nvSpPr>
            <p:cNvPr id="61" name="Oval 29@|1FFC:192|FBC:16777215|LFC:16777215|LBC:16777215"/>
            <p:cNvSpPr>
              <a:spLocks noChangeAspect="1"/>
            </p:cNvSpPr>
            <p:nvPr/>
          </p:nvSpPr>
          <p:spPr>
            <a:xfrm>
              <a:off x="7766026" y="1924867"/>
              <a:ext cx="466306" cy="466097"/>
            </a:xfrm>
            <a:prstGeom prst="ellipse">
              <a:avLst/>
            </a:prstGeom>
            <a:solidFill>
              <a:srgbClr val="315B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base" hangingPunct="1">
                <a:defRPr/>
              </a:pPr>
              <a:endParaRPr lang="en-US" altLang="zh-CN" b="1" strike="noStrike" noProof="1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46116" name="TextBox 19@|17FFC:16777215|FBC:16777215|LFC:16777215|LBC:16777215"/>
            <p:cNvSpPr txBox="1"/>
            <p:nvPr/>
          </p:nvSpPr>
          <p:spPr>
            <a:xfrm>
              <a:off x="8309185" y="1896416"/>
              <a:ext cx="6774474" cy="52300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zh-CN" sz="2800" b="1" dirty="0">
                  <a:solidFill>
                    <a:srgbClr val="3C7832"/>
                  </a:solidFill>
                  <a:latin typeface="微软雅黑" panose="020B0503020204020204" pitchFamily="34" charset="-122"/>
                </a:rPr>
                <a:t>以档案信息化为工作重点搭建平台</a:t>
              </a:r>
              <a:endParaRPr lang="zh-CN" altLang="en-US" sz="2800" b="1" dirty="0">
                <a:solidFill>
                  <a:srgbClr val="3C7832"/>
                </a:solidFill>
                <a:latin typeface="微软雅黑" panose="020B0503020204020204" pitchFamily="34" charset="-122"/>
              </a:endParaRPr>
            </a:p>
          </p:txBody>
        </p:sp>
      </p:grpSp>
      <p:cxnSp>
        <p:nvCxnSpPr>
          <p:cNvPr id="10" name="直接连接符 9"/>
          <p:cNvCxnSpPr/>
          <p:nvPr/>
        </p:nvCxnSpPr>
        <p:spPr>
          <a:xfrm flipV="1">
            <a:off x="85725" y="1041400"/>
            <a:ext cx="12058650" cy="17463"/>
          </a:xfrm>
          <a:prstGeom prst="line">
            <a:avLst/>
          </a:prstGeom>
          <a:ln>
            <a:solidFill>
              <a:srgbClr val="5AAB3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25450" y="4725988"/>
            <a:ext cx="2803525" cy="569912"/>
            <a:chOff x="1022028" y="4725933"/>
            <a:chExt cx="2206733" cy="569315"/>
          </a:xfrm>
        </p:grpSpPr>
        <p:sp>
          <p:nvSpPr>
            <p:cNvPr id="60418" name="TextBox 14"/>
            <p:cNvSpPr txBox="1"/>
            <p:nvPr/>
          </p:nvSpPr>
          <p:spPr>
            <a:xfrm>
              <a:off x="1046794" y="4896291"/>
              <a:ext cx="2181967" cy="39895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en-US" altLang="zh-CN" sz="2000" b="1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    </a:t>
              </a:r>
              <a:r>
                <a:rPr lang="zh-CN" altLang="zh-CN" sz="2000" b="1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信息资源基地</a:t>
              </a:r>
              <a:endParaRPr lang="zh-CN" altLang="zh-CN" sz="2000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1022028" y="4725933"/>
              <a:ext cx="2206676" cy="87328"/>
            </a:xfrm>
            <a:prstGeom prst="rect">
              <a:avLst/>
            </a:prstGeom>
            <a:solidFill>
              <a:srgbClr val="315B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trike="noStrike" noProof="1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656013" y="4725988"/>
            <a:ext cx="2273300" cy="600075"/>
            <a:chOff x="3655256" y="4725933"/>
            <a:chExt cx="2273717" cy="600333"/>
          </a:xfrm>
        </p:grpSpPr>
        <p:sp>
          <p:nvSpPr>
            <p:cNvPr id="60421" name="TextBox 23"/>
            <p:cNvSpPr txBox="1"/>
            <p:nvPr/>
          </p:nvSpPr>
          <p:spPr>
            <a:xfrm>
              <a:off x="3845183" y="4927412"/>
              <a:ext cx="2083790" cy="39885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en-US" altLang="zh-CN" sz="2000" b="1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   </a:t>
              </a:r>
              <a:r>
                <a:rPr lang="zh-CN" altLang="zh-CN" sz="2000" b="1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史料基地</a:t>
              </a:r>
              <a:endParaRPr lang="zh-CN" altLang="zh-CN" sz="20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3655256" y="4725933"/>
              <a:ext cx="2207347" cy="87328"/>
            </a:xfrm>
            <a:prstGeom prst="rect">
              <a:avLst/>
            </a:prstGeom>
            <a:solidFill>
              <a:srgbClr val="315B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trike="noStrike" noProof="1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288088" y="4725988"/>
            <a:ext cx="2206625" cy="568325"/>
            <a:chOff x="6288484" y="4725933"/>
            <a:chExt cx="2206432" cy="569212"/>
          </a:xfrm>
        </p:grpSpPr>
        <p:sp>
          <p:nvSpPr>
            <p:cNvPr id="60424" name="TextBox 27"/>
            <p:cNvSpPr txBox="1"/>
            <p:nvPr/>
          </p:nvSpPr>
          <p:spPr>
            <a:xfrm>
              <a:off x="6290743" y="4896291"/>
              <a:ext cx="2090303" cy="39885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en-US" altLang="zh-CN" sz="2000" b="1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</a:t>
              </a:r>
              <a:r>
                <a:rPr lang="zh-CN" altLang="zh-CN" sz="2000" b="1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校园文化基地</a:t>
              </a:r>
              <a:endParaRPr lang="zh-CN" altLang="zh-CN" sz="2000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6288484" y="4725933"/>
              <a:ext cx="2206432" cy="87328"/>
            </a:xfrm>
            <a:prstGeom prst="rect">
              <a:avLst/>
            </a:prstGeom>
            <a:solidFill>
              <a:srgbClr val="315B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trike="noStrike" noProof="1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921750" y="4725988"/>
            <a:ext cx="2817813" cy="569912"/>
            <a:chOff x="8921712" y="4725933"/>
            <a:chExt cx="2248260" cy="569315"/>
          </a:xfrm>
        </p:grpSpPr>
        <p:sp>
          <p:nvSpPr>
            <p:cNvPr id="60427" name="TextBox 31"/>
            <p:cNvSpPr txBox="1"/>
            <p:nvPr/>
          </p:nvSpPr>
          <p:spPr>
            <a:xfrm>
              <a:off x="8926230" y="4896291"/>
              <a:ext cx="2243742" cy="39895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en-US" altLang="zh-CN" sz="2000" b="1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      </a:t>
              </a:r>
              <a:r>
                <a:rPr lang="zh-CN" altLang="zh-CN" sz="2000" b="1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服务育人基地</a:t>
              </a:r>
              <a:endParaRPr lang="zh-CN" altLang="zh-CN" sz="2000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8921712" y="4725933"/>
              <a:ext cx="2206978" cy="87328"/>
            </a:xfrm>
            <a:prstGeom prst="rect">
              <a:avLst/>
            </a:prstGeom>
            <a:solidFill>
              <a:srgbClr val="315B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trike="noStrike" noProof="1"/>
            </a:p>
          </p:txBody>
        </p:sp>
      </p:grpSp>
      <p:pic>
        <p:nvPicPr>
          <p:cNvPr id="60429" name="图片 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938"/>
            <a:ext cx="3846513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7038" y="1939925"/>
            <a:ext cx="2776537" cy="2773363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0" name="直接连接符 9"/>
          <p:cNvCxnSpPr/>
          <p:nvPr/>
        </p:nvCxnSpPr>
        <p:spPr>
          <a:xfrm flipV="1">
            <a:off x="85725" y="1041400"/>
            <a:ext cx="12058650" cy="17463"/>
          </a:xfrm>
          <a:prstGeom prst="line">
            <a:avLst/>
          </a:prstGeom>
          <a:ln>
            <a:solidFill>
              <a:srgbClr val="5AAB3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2" name="图片 11" descr="网上校史馆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89675" y="1952625"/>
            <a:ext cx="2206625" cy="2773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 descr="照片 03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41713" y="1952625"/>
            <a:ext cx="2435225" cy="2773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 descr="照片 1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3236913" y="3690938"/>
            <a:ext cx="1177925" cy="884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 descr="DSC_137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921750" y="1952625"/>
            <a:ext cx="2819400" cy="2760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Oval 29@|1FFC:192|FBC:16777215|LFC:16777215|LBC:16777215"/>
          <p:cNvSpPr>
            <a:spLocks noChangeAspect="1"/>
          </p:cNvSpPr>
          <p:nvPr/>
        </p:nvSpPr>
        <p:spPr>
          <a:xfrm>
            <a:off x="4684713" y="361227"/>
            <a:ext cx="466229" cy="466292"/>
          </a:xfrm>
          <a:prstGeom prst="ellipse">
            <a:avLst/>
          </a:prstGeom>
          <a:solidFill>
            <a:srgbClr val="315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base" hangingPunct="1">
              <a:defRPr/>
            </a:pPr>
            <a:endParaRPr lang="en-US" altLang="zh-CN" b="1" strike="noStrike" noProof="1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28" name="TextBox 19@|17FFC:16777215|FBC:16777215|LFC:16777215|LBC:16777215"/>
          <p:cNvSpPr txBox="1"/>
          <p:nvPr/>
        </p:nvSpPr>
        <p:spPr>
          <a:xfrm>
            <a:off x="5227782" y="332764"/>
            <a:ext cx="6773351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zh-CN" sz="2800" b="1" dirty="0">
                <a:solidFill>
                  <a:srgbClr val="3C7832"/>
                </a:solidFill>
                <a:latin typeface="微软雅黑" panose="020B0503020204020204" pitchFamily="34" charset="-122"/>
              </a:rPr>
              <a:t>以档案信息化为工作重点搭建平台</a:t>
            </a:r>
            <a:endParaRPr lang="zh-CN" altLang="en-US" sz="2800" b="1" dirty="0">
              <a:solidFill>
                <a:srgbClr val="3C7832"/>
              </a:solidFill>
              <a:latin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397312" y="5873310"/>
            <a:ext cx="3524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n-ea"/>
                <a:ea typeface="+mn-ea"/>
              </a:rPr>
              <a:t>四</a:t>
            </a:r>
            <a:r>
              <a:rPr lang="zh-CN" altLang="en-US" sz="2800" dirty="0" smtClean="0">
                <a:latin typeface="+mn-ea"/>
                <a:ea typeface="+mn-ea"/>
              </a:rPr>
              <a:t>个基地</a:t>
            </a:r>
            <a:endParaRPr lang="zh-CN" altLang="en-US" sz="2800" dirty="0"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图片 7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938"/>
            <a:ext cx="3846513" cy="1143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2227" name="文本框 37"/>
          <p:cNvSpPr txBox="1"/>
          <p:nvPr/>
        </p:nvSpPr>
        <p:spPr>
          <a:xfrm>
            <a:off x="7947838" y="5336904"/>
            <a:ext cx="2197100" cy="64611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 eaLnBrk="0" hangingPunct="0"/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0" hangingPunct="0"/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230" name="TextBox 19@|17FFC:16777215|FBC:16777215|LFC:16777215|LBC:16777215"/>
          <p:cNvSpPr txBox="1"/>
          <p:nvPr/>
        </p:nvSpPr>
        <p:spPr>
          <a:xfrm>
            <a:off x="5448754" y="223989"/>
            <a:ext cx="3739639" cy="645161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85725" y="1041400"/>
            <a:ext cx="12058650" cy="17463"/>
          </a:xfrm>
          <a:prstGeom prst="line">
            <a:avLst/>
          </a:prstGeom>
          <a:ln>
            <a:solidFill>
              <a:srgbClr val="5AAB3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627695" y="5291660"/>
            <a:ext cx="144145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</a:rPr>
              <a:t>特级档案馆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52234" name="图片 3" descr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267" y="1858818"/>
            <a:ext cx="4865688" cy="32908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8153894" y="5291660"/>
            <a:ext cx="2068998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b="1" dirty="0"/>
              <a:t>省级</a:t>
            </a:r>
            <a:r>
              <a:rPr lang="zh-CN" altLang="en-US" b="1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示范单位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082" y="1908653"/>
            <a:ext cx="4331416" cy="3241053"/>
          </a:xfrm>
          <a:prstGeom prst="rect">
            <a:avLst/>
          </a:prstGeom>
        </p:spPr>
      </p:pic>
      <p:sp>
        <p:nvSpPr>
          <p:cNvPr id="14" name="Oval 29@|1FFC:192|FBC:16777215|LFC:16777215|LBC:16777215"/>
          <p:cNvSpPr>
            <a:spLocks noChangeAspect="1"/>
          </p:cNvSpPr>
          <p:nvPr/>
        </p:nvSpPr>
        <p:spPr>
          <a:xfrm>
            <a:off x="4684713" y="361227"/>
            <a:ext cx="466229" cy="466292"/>
          </a:xfrm>
          <a:prstGeom prst="ellipse">
            <a:avLst/>
          </a:prstGeom>
          <a:solidFill>
            <a:srgbClr val="315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base" hangingPunct="1">
              <a:defRPr/>
            </a:pPr>
            <a:endParaRPr lang="en-US" altLang="zh-CN" b="1" strike="noStrike" noProof="1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16" name="TextBox 19@|17FFC:16777215|FBC:16777215|LFC:16777215|LBC:16777215"/>
          <p:cNvSpPr txBox="1"/>
          <p:nvPr/>
        </p:nvSpPr>
        <p:spPr>
          <a:xfrm>
            <a:off x="5227782" y="332764"/>
            <a:ext cx="6773351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zh-CN" sz="2800" b="1" dirty="0">
                <a:solidFill>
                  <a:srgbClr val="3C7832"/>
                </a:solidFill>
                <a:latin typeface="微软雅黑" panose="020B0503020204020204" pitchFamily="34" charset="-122"/>
              </a:rPr>
              <a:t>以档案信息化为工作重点搭建平台</a:t>
            </a:r>
            <a:endParaRPr lang="zh-CN" altLang="en-US" sz="2800" b="1" dirty="0">
              <a:solidFill>
                <a:srgbClr val="3C7832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图片 7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938"/>
            <a:ext cx="3846513" cy="1143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2227" name="文本框 37"/>
          <p:cNvSpPr txBox="1"/>
          <p:nvPr/>
        </p:nvSpPr>
        <p:spPr>
          <a:xfrm>
            <a:off x="7947838" y="5336904"/>
            <a:ext cx="2197100" cy="64611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 eaLnBrk="0" hangingPunct="0"/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0" hangingPunct="0"/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230" name="TextBox 19@|17FFC:16777215|FBC:16777215|LFC:16777215|LBC:16777215"/>
          <p:cNvSpPr txBox="1"/>
          <p:nvPr/>
        </p:nvSpPr>
        <p:spPr>
          <a:xfrm>
            <a:off x="5448754" y="223989"/>
            <a:ext cx="3739639" cy="645161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85725" y="1041400"/>
            <a:ext cx="12058650" cy="17463"/>
          </a:xfrm>
          <a:prstGeom prst="line">
            <a:avLst/>
          </a:prstGeom>
          <a:ln>
            <a:solidFill>
              <a:srgbClr val="5AAB3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Oval 29@|1FFC:192|FBC:16777215|LFC:16777215|LBC:16777215"/>
          <p:cNvSpPr>
            <a:spLocks noChangeAspect="1"/>
          </p:cNvSpPr>
          <p:nvPr/>
        </p:nvSpPr>
        <p:spPr>
          <a:xfrm>
            <a:off x="4684713" y="361227"/>
            <a:ext cx="466229" cy="466292"/>
          </a:xfrm>
          <a:prstGeom prst="ellipse">
            <a:avLst/>
          </a:prstGeom>
          <a:solidFill>
            <a:srgbClr val="315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base" hangingPunct="1">
              <a:defRPr/>
            </a:pPr>
            <a:endParaRPr lang="en-US" altLang="zh-CN" b="1" strike="noStrike" noProof="1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16" name="TextBox 19@|17FFC:16777215|FBC:16777215|LFC:16777215|LBC:16777215"/>
          <p:cNvSpPr txBox="1"/>
          <p:nvPr/>
        </p:nvSpPr>
        <p:spPr>
          <a:xfrm>
            <a:off x="5227782" y="332764"/>
            <a:ext cx="6773351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zh-CN" sz="2800" b="1" dirty="0">
                <a:solidFill>
                  <a:srgbClr val="3C7832"/>
                </a:solidFill>
                <a:latin typeface="微软雅黑" panose="020B0503020204020204" pitchFamily="34" charset="-122"/>
              </a:rPr>
              <a:t>以档案信息化为工作重点搭建平台</a:t>
            </a:r>
            <a:endParaRPr lang="zh-CN" altLang="en-US" sz="2800" b="1" dirty="0">
              <a:solidFill>
                <a:srgbClr val="3C7832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16" y="2222892"/>
            <a:ext cx="10514746" cy="311401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图片 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938"/>
            <a:ext cx="3846513" cy="1143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" name="直接连接符 1"/>
          <p:cNvCxnSpPr/>
          <p:nvPr/>
        </p:nvCxnSpPr>
        <p:spPr>
          <a:xfrm flipV="1">
            <a:off x="85725" y="1041400"/>
            <a:ext cx="12058650" cy="17463"/>
          </a:xfrm>
          <a:prstGeom prst="line">
            <a:avLst/>
          </a:prstGeom>
          <a:ln>
            <a:solidFill>
              <a:srgbClr val="5AAB3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64868" name="图片 4" descr="考核文件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51073" y="1494026"/>
            <a:ext cx="3594100" cy="46177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865" y="1446046"/>
            <a:ext cx="5662424" cy="4665700"/>
          </a:xfrm>
          <a:prstGeom prst="rect">
            <a:avLst/>
          </a:prstGeom>
        </p:spPr>
      </p:pic>
      <p:sp>
        <p:nvSpPr>
          <p:cNvPr id="8" name="Oval 29@|1FFC:192|FBC:16777215|LFC:16777215|LBC:16777215"/>
          <p:cNvSpPr>
            <a:spLocks noChangeAspect="1"/>
          </p:cNvSpPr>
          <p:nvPr/>
        </p:nvSpPr>
        <p:spPr>
          <a:xfrm>
            <a:off x="4684713" y="361227"/>
            <a:ext cx="466229" cy="466292"/>
          </a:xfrm>
          <a:prstGeom prst="ellipse">
            <a:avLst/>
          </a:prstGeom>
          <a:solidFill>
            <a:srgbClr val="315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base" hangingPunct="1">
              <a:defRPr/>
            </a:pPr>
            <a:endParaRPr lang="en-US" altLang="zh-CN" b="1" strike="noStrike" noProof="1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9" name="TextBox 19@|17FFC:16777215|FBC:16777215|LFC:16777215|LBC:16777215"/>
          <p:cNvSpPr txBox="1"/>
          <p:nvPr/>
        </p:nvSpPr>
        <p:spPr>
          <a:xfrm>
            <a:off x="5227782" y="332764"/>
            <a:ext cx="6773351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zh-CN" sz="2800" b="1" dirty="0">
                <a:solidFill>
                  <a:srgbClr val="3C7832"/>
                </a:solidFill>
                <a:latin typeface="微软雅黑" panose="020B0503020204020204" pitchFamily="34" charset="-122"/>
              </a:rPr>
              <a:t>以档案信息化为工作重点搭建平台</a:t>
            </a:r>
            <a:endParaRPr lang="zh-CN" altLang="en-US" sz="2800" b="1" dirty="0">
              <a:solidFill>
                <a:srgbClr val="3C7832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cmpd="thickThin"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1089</Words>
  <Application>WPS 演示</Application>
  <PresentationFormat>宽屏</PresentationFormat>
  <Paragraphs>306</Paragraphs>
  <Slides>33</Slides>
  <Notes>33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33</vt:i4>
      </vt:variant>
    </vt:vector>
  </HeadingPairs>
  <TitlesOfParts>
    <vt:vector size="48" baseType="lpstr">
      <vt:lpstr>Arial</vt:lpstr>
      <vt:lpstr>宋体</vt:lpstr>
      <vt:lpstr>Wingdings</vt:lpstr>
      <vt:lpstr>微软雅黑</vt:lpstr>
      <vt:lpstr>Calibri</vt:lpstr>
      <vt:lpstr>等线</vt:lpstr>
      <vt:lpstr>华文楷体</vt:lpstr>
      <vt:lpstr>Arial Unicode MS</vt:lpstr>
      <vt:lpstr>Verdana</vt:lpstr>
      <vt:lpstr>Times New Roman</vt:lpstr>
      <vt:lpstr>方正超粗黑简体</vt:lpstr>
      <vt:lpstr>黑体</vt:lpstr>
      <vt:lpstr>Office 主题​​</vt:lpstr>
      <vt:lpstr>Office 主题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李宪锋</dc:creator>
  <cp:lastModifiedBy>Administrator</cp:lastModifiedBy>
  <cp:revision>366</cp:revision>
  <dcterms:created xsi:type="dcterms:W3CDTF">2015-08-21T12:41:00Z</dcterms:created>
  <dcterms:modified xsi:type="dcterms:W3CDTF">2018-06-08T03:20:08Z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2052-10.1.0.7245</vt:lpwstr>
  </property>
  <property fmtid="{D5CDD505-2E9C-101B-9397-08002B2CF9AE}" pid="3" name="KSORubyTemplateID">
    <vt:lpwstr>2</vt:lpwstr>
  </property>
</Properties>
</file>