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9" r:id="rId2"/>
    <p:sldId id="330" r:id="rId3"/>
    <p:sldId id="332" r:id="rId4"/>
    <p:sldId id="334" r:id="rId5"/>
    <p:sldId id="354" r:id="rId6"/>
    <p:sldId id="355" r:id="rId7"/>
    <p:sldId id="277" r:id="rId8"/>
    <p:sldId id="331" r:id="rId9"/>
    <p:sldId id="336" r:id="rId10"/>
    <p:sldId id="335" r:id="rId11"/>
    <p:sldId id="343" r:id="rId12"/>
    <p:sldId id="344" r:id="rId13"/>
    <p:sldId id="345" r:id="rId14"/>
    <p:sldId id="340" r:id="rId15"/>
    <p:sldId id="356" r:id="rId16"/>
    <p:sldId id="350" r:id="rId17"/>
    <p:sldId id="342" r:id="rId18"/>
    <p:sldId id="341" r:id="rId19"/>
    <p:sldId id="337" r:id="rId20"/>
    <p:sldId id="338" r:id="rId21"/>
    <p:sldId id="351" r:id="rId22"/>
    <p:sldId id="346" r:id="rId23"/>
    <p:sldId id="347" r:id="rId24"/>
    <p:sldId id="353" r:id="rId25"/>
    <p:sldId id="348" r:id="rId26"/>
    <p:sldId id="349" r:id="rId27"/>
    <p:sldId id="352"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748" userDrawn="1">
          <p15:clr>
            <a:srgbClr val="A4A3A4"/>
          </p15:clr>
        </p15:guide>
        <p15:guide id="2" pos="2880">
          <p15:clr>
            <a:srgbClr val="A4A3A4"/>
          </p15:clr>
        </p15:guide>
        <p15:guide id="3" orient="horz" pos="14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27F9"/>
    <a:srgbClr val="0000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48" autoAdjust="0"/>
    <p:restoredTop sz="95522" autoAdjust="0"/>
  </p:normalViewPr>
  <p:slideViewPr>
    <p:cSldViewPr>
      <p:cViewPr varScale="1">
        <p:scale>
          <a:sx n="65" d="100"/>
          <a:sy n="65" d="100"/>
        </p:scale>
        <p:origin x="534" y="66"/>
      </p:cViewPr>
      <p:guideLst>
        <p:guide orient="horz" pos="3748"/>
        <p:guide pos="2880"/>
        <p:guide orient="horz" pos="14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F4CAA5-89F8-4D33-B4C7-E3DF8A1B34E2}" type="datetimeFigureOut">
              <a:rPr lang="zh-CN" altLang="en-US" smtClean="0"/>
              <a:pPr/>
              <a:t>2018/6/15</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EAE92A-7109-48BE-9579-BBE4F56A80E0}" type="slidenum">
              <a:rPr lang="zh-CN" altLang="en-US" smtClean="0"/>
              <a:pPr/>
              <a:t>‹#›</a:t>
            </a:fld>
            <a:endParaRPr lang="zh-CN" altLang="en-US"/>
          </a:p>
        </p:txBody>
      </p:sp>
    </p:spTree>
    <p:extLst>
      <p:ext uri="{BB962C8B-B14F-4D97-AF65-F5344CB8AC3E}">
        <p14:creationId xmlns:p14="http://schemas.microsoft.com/office/powerpoint/2010/main" val="1289860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内容占位符 10">
            <a:extLst>
              <a:ext uri="{FF2B5EF4-FFF2-40B4-BE49-F238E27FC236}">
                <a16:creationId xmlns:a16="http://schemas.microsoft.com/office/drawing/2014/main" id="{F945CD35-FD41-4452-8B40-E024CDA3B8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87661" y="148655"/>
            <a:ext cx="611932" cy="611932"/>
          </a:xfrm>
          <a:prstGeom prst="rect">
            <a:avLst/>
          </a:prstGeom>
          <a:noFill/>
          <a:ln w="9525">
            <a:noFill/>
            <a:miter lim="800000"/>
            <a:headEnd/>
            <a:tailEnd/>
          </a:ln>
          <a:effec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5"/>
          <p:cNvSpPr>
            <a:spLocks noChangeArrowheads="1"/>
          </p:cNvSpPr>
          <p:nvPr userDrawn="1"/>
        </p:nvSpPr>
        <p:spPr bwMode="ltGray">
          <a:xfrm>
            <a:off x="0" y="0"/>
            <a:ext cx="9144000" cy="836613"/>
          </a:xfrm>
          <a:prstGeom prst="rect">
            <a:avLst/>
          </a:prstGeom>
          <a:gradFill rotWithShape="1">
            <a:gsLst>
              <a:gs pos="0">
                <a:schemeClr val="tx1">
                  <a:gamma/>
                  <a:shade val="46275"/>
                  <a:invGamma/>
                </a:schemeClr>
              </a:gs>
              <a:gs pos="50000">
                <a:schemeClr val="tx1"/>
              </a:gs>
              <a:gs pos="100000">
                <a:schemeClr val="tx1">
                  <a:gamma/>
                  <a:shade val="46275"/>
                  <a:invGamma/>
                </a:schemeClr>
              </a:gs>
            </a:gsLst>
            <a:lin ang="0" scaled="1"/>
          </a:gradFill>
          <a:ln w="9525">
            <a:noFill/>
            <a:miter lim="800000"/>
            <a:headEnd/>
            <a:tailEnd/>
          </a:ln>
          <a:effectLst/>
        </p:spPr>
        <p:txBody>
          <a:bodyPr wrap="none" anchor="ctr"/>
          <a:lstStyle/>
          <a:p>
            <a:endParaRPr lang="zh-CN" altLang="en-US"/>
          </a:p>
        </p:txBody>
      </p:sp>
      <p:sp>
        <p:nvSpPr>
          <p:cNvPr id="1040" name="Text Box 16"/>
          <p:cNvSpPr txBox="1">
            <a:spLocks noChangeArrowheads="1"/>
          </p:cNvSpPr>
          <p:nvPr/>
        </p:nvSpPr>
        <p:spPr bwMode="gray">
          <a:xfrm>
            <a:off x="0" y="838200"/>
            <a:ext cx="9144000" cy="244475"/>
          </a:xfrm>
          <a:prstGeom prst="rect">
            <a:avLst/>
          </a:prstGeom>
          <a:solidFill>
            <a:schemeClr val="accent2"/>
          </a:solidFill>
          <a:ln w="9525">
            <a:noFill/>
            <a:miter lim="800000"/>
            <a:headEnd/>
            <a:tailEnd/>
          </a:ln>
          <a:effectLst/>
        </p:spPr>
        <p:txBody>
          <a:bodyPr>
            <a:spAutoFit/>
          </a:bodyPr>
          <a:lstStyle/>
          <a:p>
            <a:pPr>
              <a:spcBef>
                <a:spcPct val="50000"/>
              </a:spcBef>
            </a:pPr>
            <a:endParaRPr lang="zh-CN" altLang="zh-CN" sz="1000" b="1">
              <a:solidFill>
                <a:schemeClr val="bg1"/>
              </a:solidFill>
              <a:latin typeface="Verdana" pitchFamily="34" charset="0"/>
            </a:endParaRPr>
          </a:p>
        </p:txBody>
      </p:sp>
      <p:sp>
        <p:nvSpPr>
          <p:cNvPr id="12" name="标题 1">
            <a:extLst>
              <a:ext uri="{FF2B5EF4-FFF2-40B4-BE49-F238E27FC236}">
                <a16:creationId xmlns:a16="http://schemas.microsoft.com/office/drawing/2014/main" id="{3E6BC58E-D937-416E-B328-68041C503783}"/>
              </a:ext>
            </a:extLst>
          </p:cNvPr>
          <p:cNvSpPr txBox="1">
            <a:spLocks/>
          </p:cNvSpPr>
          <p:nvPr userDrawn="1"/>
        </p:nvSpPr>
        <p:spPr>
          <a:xfrm>
            <a:off x="304800" y="152400"/>
            <a:ext cx="8458200" cy="563563"/>
          </a:xfrm>
          <a:prstGeom prst="rect">
            <a:avLst/>
          </a:prstGeom>
        </p:spPr>
        <p:txBody>
          <a:bodyPr/>
          <a:lstStyle>
            <a:lvl1pPr algn="ctr" rtl="0" eaLnBrk="1" fontAlgn="base" hangingPunct="1">
              <a:spcBef>
                <a:spcPct val="0"/>
              </a:spcBef>
              <a:spcAft>
                <a:spcPct val="0"/>
              </a:spcAft>
              <a:defRPr sz="28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itchFamily="34" charset="0"/>
              </a:defRPr>
            </a:lvl2pPr>
            <a:lvl3pPr algn="ctr" rtl="0" eaLnBrk="1" fontAlgn="base" hangingPunct="1">
              <a:spcBef>
                <a:spcPct val="0"/>
              </a:spcBef>
              <a:spcAft>
                <a:spcPct val="0"/>
              </a:spcAft>
              <a:defRPr sz="3200" b="1">
                <a:solidFill>
                  <a:schemeClr val="bg1"/>
                </a:solidFill>
                <a:latin typeface="Verdana" pitchFamily="34" charset="0"/>
              </a:defRPr>
            </a:lvl3pPr>
            <a:lvl4pPr algn="ctr" rtl="0" eaLnBrk="1" fontAlgn="base" hangingPunct="1">
              <a:spcBef>
                <a:spcPct val="0"/>
              </a:spcBef>
              <a:spcAft>
                <a:spcPct val="0"/>
              </a:spcAft>
              <a:defRPr sz="3200" b="1">
                <a:solidFill>
                  <a:schemeClr val="bg1"/>
                </a:solidFill>
                <a:latin typeface="Verdana" pitchFamily="34" charset="0"/>
              </a:defRPr>
            </a:lvl4pPr>
            <a:lvl5pPr algn="ctr" rtl="0" eaLnBrk="1" fontAlgn="base" hangingPunct="1">
              <a:spcBef>
                <a:spcPct val="0"/>
              </a:spcBef>
              <a:spcAft>
                <a:spcPct val="0"/>
              </a:spcAft>
              <a:defRPr sz="3200" b="1">
                <a:solidFill>
                  <a:schemeClr val="bg1"/>
                </a:solidFill>
                <a:latin typeface="Verdana" pitchFamily="34"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a:lstStyle>
          <a:p>
            <a:r>
              <a:rPr lang="zh-CN" altLang="en-US" kern="0" dirty="0"/>
              <a:t>山东高校开展档案工作科学化管理测评综述</a:t>
            </a:r>
          </a:p>
        </p:txBody>
      </p:sp>
      <p:pic>
        <p:nvPicPr>
          <p:cNvPr id="14" name="内容占位符 10">
            <a:extLst>
              <a:ext uri="{FF2B5EF4-FFF2-40B4-BE49-F238E27FC236}">
                <a16:creationId xmlns:a16="http://schemas.microsoft.com/office/drawing/2014/main" id="{80F0D461-479F-4DE4-93F2-C7F78B1E9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87661" y="148655"/>
            <a:ext cx="611932" cy="611932"/>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50" r:id="rId1"/>
  </p:sldLayoutIdLst>
  <p:hf sldNum="0" hdr="0"/>
  <p:txStyles>
    <p:titleStyle>
      <a:lvl1pPr algn="ctr"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b="1">
          <a:solidFill>
            <a:schemeClr val="bg1"/>
          </a:solidFill>
          <a:latin typeface="Verdana" pitchFamily="34" charset="0"/>
        </a:defRPr>
      </a:lvl2pPr>
      <a:lvl3pPr algn="ctr" rtl="0" eaLnBrk="1" fontAlgn="base" hangingPunct="1">
        <a:spcBef>
          <a:spcPct val="0"/>
        </a:spcBef>
        <a:spcAft>
          <a:spcPct val="0"/>
        </a:spcAft>
        <a:defRPr sz="3200" b="1">
          <a:solidFill>
            <a:schemeClr val="bg1"/>
          </a:solidFill>
          <a:latin typeface="Verdana" pitchFamily="34" charset="0"/>
        </a:defRPr>
      </a:lvl3pPr>
      <a:lvl4pPr algn="ctr" rtl="0" eaLnBrk="1" fontAlgn="base" hangingPunct="1">
        <a:spcBef>
          <a:spcPct val="0"/>
        </a:spcBef>
        <a:spcAft>
          <a:spcPct val="0"/>
        </a:spcAft>
        <a:defRPr sz="3200" b="1">
          <a:solidFill>
            <a:schemeClr val="bg1"/>
          </a:solidFill>
          <a:latin typeface="Verdana" pitchFamily="34" charset="0"/>
        </a:defRPr>
      </a:lvl4pPr>
      <a:lvl5pPr algn="ctr" rtl="0" eaLnBrk="1" fontAlgn="base" hangingPunct="1">
        <a:spcBef>
          <a:spcPct val="0"/>
        </a:spcBef>
        <a:spcAft>
          <a:spcPct val="0"/>
        </a:spcAft>
        <a:defRPr sz="3200" b="1">
          <a:solidFill>
            <a:schemeClr val="bg1"/>
          </a:solidFill>
          <a:latin typeface="Verdana" pitchFamily="34" charset="0"/>
        </a:defRPr>
      </a:lvl5pPr>
      <a:lvl6pPr marL="457200" algn="ctr" rtl="0" eaLnBrk="1" fontAlgn="base" hangingPunct="1">
        <a:spcBef>
          <a:spcPct val="0"/>
        </a:spcBef>
        <a:spcAft>
          <a:spcPct val="0"/>
        </a:spcAft>
        <a:defRPr sz="3200" b="1">
          <a:solidFill>
            <a:schemeClr val="bg1"/>
          </a:solidFill>
          <a:latin typeface="Verdana" pitchFamily="34" charset="0"/>
        </a:defRPr>
      </a:lvl6pPr>
      <a:lvl7pPr marL="914400" algn="ctr" rtl="0" eaLnBrk="1" fontAlgn="base" hangingPunct="1">
        <a:spcBef>
          <a:spcPct val="0"/>
        </a:spcBef>
        <a:spcAft>
          <a:spcPct val="0"/>
        </a:spcAft>
        <a:defRPr sz="3200" b="1">
          <a:solidFill>
            <a:schemeClr val="bg1"/>
          </a:solidFill>
          <a:latin typeface="Verdana" pitchFamily="34" charset="0"/>
        </a:defRPr>
      </a:lvl7pPr>
      <a:lvl8pPr marL="1371600" algn="ctr" rtl="0" eaLnBrk="1" fontAlgn="base" hangingPunct="1">
        <a:spcBef>
          <a:spcPct val="0"/>
        </a:spcBef>
        <a:spcAft>
          <a:spcPct val="0"/>
        </a:spcAft>
        <a:defRPr sz="3200" b="1">
          <a:solidFill>
            <a:schemeClr val="bg1"/>
          </a:solidFill>
          <a:latin typeface="Verdana" pitchFamily="34" charset="0"/>
        </a:defRPr>
      </a:lvl8pPr>
      <a:lvl9pPr marL="1828800" algn="ctr" rtl="0" eaLnBrk="1" fontAlgn="base" hangingPunct="1">
        <a:spcBef>
          <a:spcPct val="0"/>
        </a:spcBef>
        <a:spcAft>
          <a:spcPct val="0"/>
        </a:spcAft>
        <a:defRPr sz="32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文本框 11">
            <a:extLst>
              <a:ext uri="{FF2B5EF4-FFF2-40B4-BE49-F238E27FC236}">
                <a16:creationId xmlns:a16="http://schemas.microsoft.com/office/drawing/2014/main" id="{BFC2261A-EB84-471C-9198-F8138717D9C1}"/>
              </a:ext>
            </a:extLst>
          </p:cNvPr>
          <p:cNvSpPr txBox="1"/>
          <p:nvPr/>
        </p:nvSpPr>
        <p:spPr>
          <a:xfrm>
            <a:off x="1259632" y="1916832"/>
            <a:ext cx="6912768" cy="4020909"/>
          </a:xfrm>
          <a:prstGeom prst="rect">
            <a:avLst/>
          </a:prstGeom>
          <a:noFill/>
        </p:spPr>
        <p:txBody>
          <a:bodyPr wrap="square" rtlCol="0">
            <a:spAutoFit/>
          </a:bodyPr>
          <a:lstStyle/>
          <a:p>
            <a:pPr algn="ctr">
              <a:lnSpc>
                <a:spcPct val="150000"/>
              </a:lnSpc>
            </a:pPr>
            <a:r>
              <a:rPr lang="zh-CN" altLang="en-US" sz="4000" b="1" dirty="0">
                <a:solidFill>
                  <a:srgbClr val="002060"/>
                </a:solidFill>
                <a:latin typeface="方正小标宋简体" panose="03000509000000000000" pitchFamily="65" charset="-122"/>
                <a:ea typeface="方正小标宋简体" panose="03000509000000000000" pitchFamily="65" charset="-122"/>
              </a:rPr>
              <a:t>山东高校开展档案工作</a:t>
            </a:r>
            <a:endParaRPr lang="en-US" altLang="zh-CN" sz="4000" b="1" dirty="0">
              <a:solidFill>
                <a:srgbClr val="002060"/>
              </a:solidFill>
              <a:latin typeface="方正小标宋简体" panose="03000509000000000000" pitchFamily="65" charset="-122"/>
              <a:ea typeface="方正小标宋简体" panose="03000509000000000000" pitchFamily="65" charset="-122"/>
            </a:endParaRPr>
          </a:p>
          <a:p>
            <a:pPr algn="ctr">
              <a:lnSpc>
                <a:spcPct val="150000"/>
              </a:lnSpc>
            </a:pPr>
            <a:r>
              <a:rPr lang="zh-CN" altLang="en-US" sz="4000" b="1" dirty="0">
                <a:solidFill>
                  <a:srgbClr val="002060"/>
                </a:solidFill>
                <a:latin typeface="方正小标宋简体" panose="03000509000000000000" pitchFamily="65" charset="-122"/>
                <a:ea typeface="方正小标宋简体" panose="03000509000000000000" pitchFamily="65" charset="-122"/>
              </a:rPr>
              <a:t>科学化管理测评综述</a:t>
            </a:r>
            <a:endParaRPr lang="en-US" altLang="zh-CN" sz="4000" b="1" dirty="0">
              <a:solidFill>
                <a:srgbClr val="002060"/>
              </a:solidFill>
              <a:latin typeface="方正小标宋简体" panose="03000509000000000000" pitchFamily="65" charset="-122"/>
              <a:ea typeface="方正小标宋简体" panose="03000509000000000000" pitchFamily="65" charset="-122"/>
            </a:endParaRPr>
          </a:p>
          <a:p>
            <a:pPr algn="ctr">
              <a:lnSpc>
                <a:spcPct val="150000"/>
              </a:lnSpc>
            </a:pPr>
            <a:endParaRPr lang="en-US" altLang="zh-CN" sz="4000" b="1" dirty="0">
              <a:solidFill>
                <a:srgbClr val="002060"/>
              </a:solidFill>
              <a:latin typeface="方正小标宋简体" panose="03000509000000000000" pitchFamily="65" charset="-122"/>
              <a:ea typeface="方正小标宋简体" panose="03000509000000000000" pitchFamily="65" charset="-122"/>
            </a:endParaRPr>
          </a:p>
          <a:p>
            <a:pPr algn="ctr">
              <a:lnSpc>
                <a:spcPts val="2800"/>
              </a:lnSpc>
            </a:pPr>
            <a:endParaRPr lang="en-US" altLang="zh-CN" sz="2400" b="1" dirty="0">
              <a:solidFill>
                <a:srgbClr val="002060"/>
              </a:solidFill>
              <a:latin typeface="楷体_GB2312" panose="02010609030101010101" pitchFamily="49" charset="-122"/>
              <a:ea typeface="楷体_GB2312" panose="02010609030101010101" pitchFamily="49" charset="-122"/>
            </a:endParaRPr>
          </a:p>
          <a:p>
            <a:pPr algn="ctr">
              <a:lnSpc>
                <a:spcPts val="3200"/>
              </a:lnSpc>
            </a:pPr>
            <a:r>
              <a:rPr lang="zh-CN" altLang="en-US" sz="2000" b="1" dirty="0">
                <a:solidFill>
                  <a:srgbClr val="002060"/>
                </a:solidFill>
                <a:latin typeface="楷体_GB2312" panose="02010609030101010101" pitchFamily="49" charset="-122"/>
                <a:ea typeface="楷体_GB2312" panose="02010609030101010101" pitchFamily="49" charset="-122"/>
              </a:rPr>
              <a:t>杨丽娟</a:t>
            </a:r>
            <a:endParaRPr lang="en-US" altLang="zh-CN" sz="2000" b="1" dirty="0">
              <a:solidFill>
                <a:srgbClr val="002060"/>
              </a:solidFill>
              <a:latin typeface="楷体_GB2312" panose="02010609030101010101" pitchFamily="49" charset="-122"/>
              <a:ea typeface="楷体_GB2312" panose="02010609030101010101" pitchFamily="49" charset="-122"/>
            </a:endParaRPr>
          </a:p>
          <a:p>
            <a:pPr algn="ctr">
              <a:lnSpc>
                <a:spcPts val="3200"/>
              </a:lnSpc>
            </a:pPr>
            <a:r>
              <a:rPr lang="en-US" altLang="zh-CN" sz="2000" b="1" dirty="0">
                <a:solidFill>
                  <a:srgbClr val="002060"/>
                </a:solidFill>
                <a:latin typeface="楷体_GB2312" panose="02010609030101010101" pitchFamily="49" charset="-122"/>
                <a:ea typeface="楷体_GB2312" panose="02010609030101010101" pitchFamily="49" charset="-122"/>
              </a:rPr>
              <a:t>2018</a:t>
            </a:r>
            <a:r>
              <a:rPr lang="zh-CN" altLang="en-US" sz="2000" b="1" dirty="0">
                <a:solidFill>
                  <a:srgbClr val="002060"/>
                </a:solidFill>
                <a:latin typeface="楷体_GB2312" panose="02010609030101010101" pitchFamily="49" charset="-122"/>
                <a:ea typeface="楷体_GB2312" panose="02010609030101010101" pitchFamily="49" charset="-122"/>
              </a:rPr>
              <a:t>年</a:t>
            </a:r>
            <a:r>
              <a:rPr lang="en-US" altLang="zh-CN" sz="2000" b="1" dirty="0">
                <a:solidFill>
                  <a:srgbClr val="002060"/>
                </a:solidFill>
                <a:latin typeface="楷体_GB2312" panose="02010609030101010101" pitchFamily="49" charset="-122"/>
                <a:ea typeface="楷体_GB2312" panose="02010609030101010101" pitchFamily="49" charset="-122"/>
              </a:rPr>
              <a:t>6</a:t>
            </a:r>
            <a:r>
              <a:rPr lang="zh-CN" altLang="en-US" sz="2000" b="1" dirty="0">
                <a:solidFill>
                  <a:srgbClr val="002060"/>
                </a:solidFill>
                <a:latin typeface="楷体_GB2312" panose="02010609030101010101" pitchFamily="49" charset="-122"/>
                <a:ea typeface="楷体_GB2312" panose="02010609030101010101" pitchFamily="49" charset="-122"/>
              </a:rPr>
              <a:t>月</a:t>
            </a:r>
            <a:r>
              <a:rPr lang="en-US" altLang="zh-CN" sz="2000" b="1" dirty="0">
                <a:solidFill>
                  <a:srgbClr val="002060"/>
                </a:solidFill>
                <a:latin typeface="楷体_GB2312" panose="02010609030101010101" pitchFamily="49" charset="-122"/>
                <a:ea typeface="楷体_GB2312" panose="02010609030101010101" pitchFamily="49" charset="-122"/>
              </a:rPr>
              <a:t>15</a:t>
            </a:r>
            <a:r>
              <a:rPr lang="zh-CN" altLang="en-US" sz="2000" b="1" dirty="0">
                <a:solidFill>
                  <a:srgbClr val="002060"/>
                </a:solidFill>
                <a:latin typeface="楷体_GB2312" panose="02010609030101010101" pitchFamily="49" charset="-122"/>
                <a:ea typeface="楷体_GB2312" panose="02010609030101010101" pitchFamily="49" charset="-122"/>
              </a:rPr>
              <a:t>日</a:t>
            </a:r>
            <a:endParaRPr lang="zh-CN" altLang="en-US" sz="2000" b="1" dirty="0">
              <a:latin typeface="方正小标宋简体" panose="03000509000000000000" pitchFamily="65" charset="-122"/>
              <a:ea typeface="方正小标宋简体" panose="03000509000000000000" pitchFamily="65" charset="-122"/>
            </a:endParaRPr>
          </a:p>
        </p:txBody>
      </p:sp>
      <p:pic>
        <p:nvPicPr>
          <p:cNvPr id="4" name="内容占位符 10">
            <a:extLst>
              <a:ext uri="{FF2B5EF4-FFF2-40B4-BE49-F238E27FC236}">
                <a16:creationId xmlns:a16="http://schemas.microsoft.com/office/drawing/2014/main" id="{80F0D461-479F-4DE4-93F2-C7F78B1E9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87661" y="148655"/>
            <a:ext cx="611932" cy="611932"/>
          </a:xfrm>
          <a:prstGeom prst="rect">
            <a:avLst/>
          </a:prstGeom>
          <a:noFill/>
          <a:ln w="9525">
            <a:noFill/>
            <a:miter lim="800000"/>
            <a:headEnd/>
            <a:tailEnd/>
          </a:ln>
          <a:effectLst/>
        </p:spPr>
      </p:pic>
    </p:spTree>
    <p:extLst>
      <p:ext uri="{BB962C8B-B14F-4D97-AF65-F5344CB8AC3E}">
        <p14:creationId xmlns:p14="http://schemas.microsoft.com/office/powerpoint/2010/main" val="875888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F24B4F2-AB88-4E69-B992-5230811D4985}"/>
              </a:ext>
            </a:extLst>
          </p:cNvPr>
          <p:cNvSpPr/>
          <p:nvPr/>
        </p:nvSpPr>
        <p:spPr>
          <a:xfrm>
            <a:off x="683568" y="1154240"/>
            <a:ext cx="7920880" cy="718915"/>
          </a:xfrm>
          <a:prstGeom prst="rect">
            <a:avLst/>
          </a:prstGeom>
        </p:spPr>
        <p:txBody>
          <a:bodyPr wrap="square">
            <a:spAutoFit/>
          </a:bodyPr>
          <a:lstStyle/>
          <a:p>
            <a:pPr>
              <a:lnSpc>
                <a:spcPct val="200000"/>
              </a:lnSpc>
            </a:pPr>
            <a:r>
              <a:rPr lang="zh-CN" altLang="en-US" sz="2000" dirty="0"/>
              <a:t>    </a:t>
            </a:r>
            <a:r>
              <a:rPr lang="zh-CN" altLang="en-US" sz="2400" b="1" dirty="0"/>
              <a:t>潍坊学院是</a:t>
            </a:r>
            <a:r>
              <a:rPr lang="en-US" altLang="zh-CN" sz="2400" b="1" dirty="0"/>
              <a:t>2015</a:t>
            </a:r>
            <a:r>
              <a:rPr lang="zh-CN" altLang="en-US" sz="2400" b="1" dirty="0"/>
              <a:t>年最早通过测评的高校</a:t>
            </a:r>
            <a:endParaRPr lang="en-US" altLang="zh-CN" sz="2400" b="1" dirty="0"/>
          </a:p>
        </p:txBody>
      </p:sp>
      <p:sp>
        <p:nvSpPr>
          <p:cNvPr id="4" name="流程图: 接点 3">
            <a:extLst>
              <a:ext uri="{FF2B5EF4-FFF2-40B4-BE49-F238E27FC236}">
                <a16:creationId xmlns:a16="http://schemas.microsoft.com/office/drawing/2014/main" id="{0353F461-C4CF-4230-A19A-281A117E327A}"/>
              </a:ext>
            </a:extLst>
          </p:cNvPr>
          <p:cNvSpPr/>
          <p:nvPr/>
        </p:nvSpPr>
        <p:spPr>
          <a:xfrm>
            <a:off x="683568" y="1543245"/>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8" name="图片 7">
            <a:extLst>
              <a:ext uri="{FF2B5EF4-FFF2-40B4-BE49-F238E27FC236}">
                <a16:creationId xmlns:a16="http://schemas.microsoft.com/office/drawing/2014/main" id="{E7F79110-5B8C-4AF0-9F5D-C7823F2B4558}"/>
              </a:ext>
            </a:extLst>
          </p:cNvPr>
          <p:cNvPicPr>
            <a:picLocks noChangeAspect="1"/>
          </p:cNvPicPr>
          <p:nvPr/>
        </p:nvPicPr>
        <p:blipFill>
          <a:blip r:embed="rId2"/>
          <a:stretch>
            <a:fillRect/>
          </a:stretch>
        </p:blipFill>
        <p:spPr>
          <a:xfrm>
            <a:off x="715617" y="1988840"/>
            <a:ext cx="5905388" cy="3321781"/>
          </a:xfrm>
          <a:prstGeom prst="rect">
            <a:avLst/>
          </a:prstGeom>
        </p:spPr>
      </p:pic>
      <p:pic>
        <p:nvPicPr>
          <p:cNvPr id="9" name="图片 8">
            <a:extLst>
              <a:ext uri="{FF2B5EF4-FFF2-40B4-BE49-F238E27FC236}">
                <a16:creationId xmlns:a16="http://schemas.microsoft.com/office/drawing/2014/main" id="{36B90254-B89C-4D81-BEFF-3D05481DAF9B}"/>
              </a:ext>
            </a:extLst>
          </p:cNvPr>
          <p:cNvPicPr>
            <a:picLocks noChangeAspect="1"/>
          </p:cNvPicPr>
          <p:nvPr/>
        </p:nvPicPr>
        <p:blipFill>
          <a:blip r:embed="rId3"/>
          <a:stretch>
            <a:fillRect/>
          </a:stretch>
        </p:blipFill>
        <p:spPr>
          <a:xfrm>
            <a:off x="3131840" y="3284984"/>
            <a:ext cx="5331042" cy="3162662"/>
          </a:xfrm>
          <a:prstGeom prst="rect">
            <a:avLst/>
          </a:prstGeom>
        </p:spPr>
      </p:pic>
    </p:spTree>
    <p:extLst>
      <p:ext uri="{BB962C8B-B14F-4D97-AF65-F5344CB8AC3E}">
        <p14:creationId xmlns:p14="http://schemas.microsoft.com/office/powerpoint/2010/main" val="14982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F24B4F2-AB88-4E69-B992-5230811D4985}"/>
              </a:ext>
            </a:extLst>
          </p:cNvPr>
          <p:cNvSpPr/>
          <p:nvPr/>
        </p:nvSpPr>
        <p:spPr>
          <a:xfrm>
            <a:off x="564185" y="1187807"/>
            <a:ext cx="7920880" cy="718915"/>
          </a:xfrm>
          <a:prstGeom prst="rect">
            <a:avLst/>
          </a:prstGeom>
        </p:spPr>
        <p:txBody>
          <a:bodyPr wrap="square">
            <a:spAutoFit/>
          </a:bodyPr>
          <a:lstStyle/>
          <a:p>
            <a:pPr marL="0" marR="0" lvl="0" indent="0" algn="l" defTabSz="914400" rtl="0" eaLnBrk="1" fontAlgn="base" latinLnBrk="0" hangingPunct="1">
              <a:lnSpc>
                <a:spcPct val="2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B0F0"/>
                </a:solidFill>
                <a:effectLst/>
                <a:uLnTx/>
                <a:uFillTx/>
                <a:latin typeface="Arial" charset="0"/>
                <a:ea typeface="+mn-ea"/>
                <a:cs typeface="+mn-cs"/>
              </a:rPr>
              <a:t>     </a:t>
            </a:r>
            <a:r>
              <a:rPr kumimoji="0" lang="zh-CN" altLang="en-US" sz="2400" b="1" i="0" u="none" strike="noStrike" kern="1200" cap="none" spc="0" normalizeH="0" baseline="0" noProof="0" dirty="0">
                <a:ln>
                  <a:noFill/>
                </a:ln>
                <a:solidFill>
                  <a:srgbClr val="3627F9"/>
                </a:solidFill>
                <a:effectLst/>
                <a:uLnTx/>
                <a:uFillTx/>
                <a:latin typeface="Arial" charset="0"/>
                <a:ea typeface="+mn-ea"/>
                <a:cs typeface="+mn-cs"/>
              </a:rPr>
              <a:t>山东交通学院是</a:t>
            </a:r>
            <a:r>
              <a:rPr kumimoji="0" lang="en-US" altLang="zh-CN" sz="2400" b="1" i="0" u="none" strike="noStrike" kern="1200" cap="none" spc="0" normalizeH="0" baseline="0" noProof="0" dirty="0">
                <a:ln>
                  <a:noFill/>
                </a:ln>
                <a:solidFill>
                  <a:srgbClr val="3627F9"/>
                </a:solidFill>
                <a:effectLst/>
                <a:uLnTx/>
                <a:uFillTx/>
                <a:latin typeface="Arial" charset="0"/>
                <a:ea typeface="+mn-ea"/>
                <a:cs typeface="+mn-cs"/>
              </a:rPr>
              <a:t>2017</a:t>
            </a:r>
            <a:r>
              <a:rPr kumimoji="0" lang="zh-CN" altLang="en-US" sz="2400" b="1" i="0" u="none" strike="noStrike" kern="1200" cap="none" spc="0" normalizeH="0" baseline="0" noProof="0" dirty="0">
                <a:ln>
                  <a:noFill/>
                </a:ln>
                <a:solidFill>
                  <a:srgbClr val="3627F9"/>
                </a:solidFill>
                <a:effectLst/>
                <a:uLnTx/>
                <a:uFillTx/>
                <a:latin typeface="Arial" charset="0"/>
                <a:ea typeface="+mn-ea"/>
                <a:cs typeface="+mn-cs"/>
              </a:rPr>
              <a:t>年第一所通过测评的高校</a:t>
            </a:r>
            <a:endParaRPr kumimoji="0" lang="en-US" altLang="zh-CN" sz="2400" b="1" i="0" u="none" strike="noStrike" kern="1200" cap="none" spc="0" normalizeH="0" baseline="0" noProof="0" dirty="0">
              <a:ln>
                <a:noFill/>
              </a:ln>
              <a:solidFill>
                <a:srgbClr val="3627F9"/>
              </a:solidFill>
              <a:effectLst/>
              <a:uLnTx/>
              <a:uFillTx/>
              <a:latin typeface="Arial" charset="0"/>
              <a:ea typeface="+mn-ea"/>
              <a:cs typeface="+mn-cs"/>
            </a:endParaRPr>
          </a:p>
        </p:txBody>
      </p:sp>
      <p:sp>
        <p:nvSpPr>
          <p:cNvPr id="5" name="流程图: 接点 4">
            <a:extLst>
              <a:ext uri="{FF2B5EF4-FFF2-40B4-BE49-F238E27FC236}">
                <a16:creationId xmlns:a16="http://schemas.microsoft.com/office/drawing/2014/main" id="{25E7B550-2417-40BA-B206-A94492B426E6}"/>
              </a:ext>
            </a:extLst>
          </p:cNvPr>
          <p:cNvSpPr/>
          <p:nvPr/>
        </p:nvSpPr>
        <p:spPr>
          <a:xfrm>
            <a:off x="723133" y="1585391"/>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163794"/>
              </a:solidFill>
              <a:effectLst/>
              <a:uLnTx/>
              <a:uFillTx/>
              <a:latin typeface="Arial"/>
              <a:ea typeface="+mn-ea"/>
              <a:cs typeface="+mn-cs"/>
            </a:endParaRPr>
          </a:p>
        </p:txBody>
      </p:sp>
      <p:pic>
        <p:nvPicPr>
          <p:cNvPr id="2" name="图片 1">
            <a:extLst>
              <a:ext uri="{FF2B5EF4-FFF2-40B4-BE49-F238E27FC236}">
                <a16:creationId xmlns:a16="http://schemas.microsoft.com/office/drawing/2014/main" id="{0562D8B8-4312-4D41-AD9C-541DD570DEFE}"/>
              </a:ext>
            </a:extLst>
          </p:cNvPr>
          <p:cNvPicPr>
            <a:picLocks noChangeAspect="1"/>
          </p:cNvPicPr>
          <p:nvPr/>
        </p:nvPicPr>
        <p:blipFill>
          <a:blip r:embed="rId2"/>
          <a:stretch>
            <a:fillRect/>
          </a:stretch>
        </p:blipFill>
        <p:spPr>
          <a:xfrm>
            <a:off x="1011165" y="1984108"/>
            <a:ext cx="5040560" cy="2865318"/>
          </a:xfrm>
          <a:prstGeom prst="rect">
            <a:avLst/>
          </a:prstGeom>
          <a:ln>
            <a:solidFill>
              <a:schemeClr val="bg1">
                <a:lumMod val="75000"/>
              </a:schemeClr>
            </a:solidFill>
          </a:ln>
        </p:spPr>
      </p:pic>
      <p:pic>
        <p:nvPicPr>
          <p:cNvPr id="8" name="图片 7">
            <a:extLst>
              <a:ext uri="{FF2B5EF4-FFF2-40B4-BE49-F238E27FC236}">
                <a16:creationId xmlns:a16="http://schemas.microsoft.com/office/drawing/2014/main" id="{CD6917B1-0FD1-4C60-9745-C370C6B25F09}"/>
              </a:ext>
            </a:extLst>
          </p:cNvPr>
          <p:cNvPicPr>
            <a:picLocks noChangeAspect="1"/>
          </p:cNvPicPr>
          <p:nvPr/>
        </p:nvPicPr>
        <p:blipFill>
          <a:blip r:embed="rId3"/>
          <a:stretch>
            <a:fillRect/>
          </a:stretch>
        </p:blipFill>
        <p:spPr>
          <a:xfrm>
            <a:off x="3635896" y="3573016"/>
            <a:ext cx="4829449" cy="2965703"/>
          </a:xfrm>
          <a:prstGeom prst="rect">
            <a:avLst/>
          </a:prstGeom>
        </p:spPr>
      </p:pic>
    </p:spTree>
    <p:extLst>
      <p:ext uri="{BB962C8B-B14F-4D97-AF65-F5344CB8AC3E}">
        <p14:creationId xmlns:p14="http://schemas.microsoft.com/office/powerpoint/2010/main" val="103941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F24B4F2-AB88-4E69-B992-5230811D4985}"/>
              </a:ext>
            </a:extLst>
          </p:cNvPr>
          <p:cNvSpPr/>
          <p:nvPr/>
        </p:nvSpPr>
        <p:spPr>
          <a:xfrm>
            <a:off x="719708" y="1196752"/>
            <a:ext cx="7920880" cy="1131848"/>
          </a:xfrm>
          <a:prstGeom prst="rect">
            <a:avLst/>
          </a:prstGeom>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163794"/>
                </a:solidFill>
                <a:effectLst/>
                <a:uLnTx/>
                <a:uFillTx/>
                <a:latin typeface="Arial" charset="0"/>
                <a:ea typeface="+mn-ea"/>
                <a:cs typeface="+mn-cs"/>
              </a:rPr>
              <a:t>    </a:t>
            </a:r>
            <a:r>
              <a:rPr kumimoji="0" lang="en-US" altLang="zh-CN" sz="2400" b="1" i="0" u="none" strike="noStrike" kern="1200" cap="none" spc="0" normalizeH="0" baseline="0" noProof="0" dirty="0">
                <a:ln>
                  <a:noFill/>
                </a:ln>
                <a:solidFill>
                  <a:srgbClr val="163794"/>
                </a:solidFill>
                <a:effectLst/>
                <a:uLnTx/>
                <a:uFillTx/>
                <a:latin typeface="Arial" charset="0"/>
                <a:ea typeface="+mn-ea"/>
                <a:cs typeface="+mn-cs"/>
              </a:rPr>
              <a:t>   </a:t>
            </a:r>
            <a:r>
              <a:rPr kumimoji="0" lang="zh-CN" altLang="en-US" sz="2000" b="1" i="0" u="none" strike="noStrike" kern="1200" cap="none" spc="0" normalizeH="0" baseline="0" noProof="0" dirty="0">
                <a:ln>
                  <a:noFill/>
                </a:ln>
                <a:solidFill>
                  <a:srgbClr val="163794"/>
                </a:solidFill>
                <a:effectLst/>
                <a:uLnTx/>
                <a:uFillTx/>
                <a:latin typeface="Arial" charset="0"/>
                <a:ea typeface="+mn-ea"/>
                <a:cs typeface="+mn-cs"/>
              </a:rPr>
              <a:t>中国石油大学（华东）是</a:t>
            </a:r>
            <a:r>
              <a:rPr kumimoji="0" lang="en-US" altLang="zh-CN" sz="2000" b="1" i="0" u="none" strike="noStrike" kern="1200" cap="none" spc="0" normalizeH="0" baseline="0" noProof="0" dirty="0">
                <a:ln>
                  <a:noFill/>
                </a:ln>
                <a:solidFill>
                  <a:srgbClr val="163794"/>
                </a:solidFill>
                <a:effectLst/>
                <a:uLnTx/>
                <a:uFillTx/>
                <a:latin typeface="Arial" charset="0"/>
                <a:ea typeface="+mn-ea"/>
                <a:cs typeface="+mn-cs"/>
              </a:rPr>
              <a:t>2018</a:t>
            </a:r>
            <a:r>
              <a:rPr kumimoji="0" lang="zh-CN" altLang="en-US" sz="2000" b="1" i="0" u="none" strike="noStrike" kern="1200" cap="none" spc="0" normalizeH="0" baseline="0" noProof="0" dirty="0">
                <a:ln>
                  <a:noFill/>
                </a:ln>
                <a:solidFill>
                  <a:srgbClr val="163794"/>
                </a:solidFill>
                <a:effectLst/>
                <a:uLnTx/>
                <a:uFillTx/>
                <a:latin typeface="Arial" charset="0"/>
                <a:ea typeface="+mn-ea"/>
                <a:cs typeface="+mn-cs"/>
              </a:rPr>
              <a:t>年第一所通过测评的高校，也是第一所通过测评的部属院校和目前为止以最高分通过测评的高校</a:t>
            </a:r>
            <a:r>
              <a:rPr kumimoji="0" lang="en-US" altLang="zh-CN" sz="2000" b="1" i="0" u="none" strike="noStrike" kern="1200" cap="none" spc="0" normalizeH="0" baseline="0" noProof="0" dirty="0">
                <a:ln>
                  <a:noFill/>
                </a:ln>
                <a:solidFill>
                  <a:srgbClr val="163794"/>
                </a:solidFill>
                <a:effectLst/>
                <a:uLnTx/>
                <a:uFillTx/>
                <a:latin typeface="Arial" charset="0"/>
                <a:ea typeface="+mn-ea"/>
                <a:cs typeface="+mn-cs"/>
              </a:rPr>
              <a:t>  </a:t>
            </a:r>
            <a:r>
              <a:rPr kumimoji="0" lang="en-US" altLang="zh-CN" sz="2400" b="1" i="0" u="none" strike="noStrike" kern="1200" cap="none" spc="0" normalizeH="0" baseline="0" noProof="0" dirty="0">
                <a:ln>
                  <a:noFill/>
                </a:ln>
                <a:solidFill>
                  <a:srgbClr val="163794"/>
                </a:solidFill>
                <a:effectLst/>
                <a:uLnTx/>
                <a:uFillTx/>
                <a:latin typeface="Arial" charset="0"/>
                <a:ea typeface="+mn-ea"/>
                <a:cs typeface="+mn-cs"/>
              </a:rPr>
              <a:t>  </a:t>
            </a:r>
            <a:endParaRPr kumimoji="0" lang="zh-CN" altLang="en-US" sz="2400" b="1" i="0" u="none" strike="noStrike" kern="1200" cap="none" spc="0" normalizeH="0" baseline="0" noProof="0" dirty="0">
              <a:ln>
                <a:noFill/>
              </a:ln>
              <a:solidFill>
                <a:srgbClr val="00B0F0"/>
              </a:solidFill>
              <a:effectLst/>
              <a:uLnTx/>
              <a:uFillTx/>
              <a:latin typeface="Arial" charset="0"/>
              <a:ea typeface="+mn-ea"/>
              <a:cs typeface="+mn-cs"/>
            </a:endParaRPr>
          </a:p>
        </p:txBody>
      </p:sp>
      <p:sp>
        <p:nvSpPr>
          <p:cNvPr id="4" name="流程图: 接点 3">
            <a:extLst>
              <a:ext uri="{FF2B5EF4-FFF2-40B4-BE49-F238E27FC236}">
                <a16:creationId xmlns:a16="http://schemas.microsoft.com/office/drawing/2014/main" id="{0353F461-C4CF-4230-A19A-281A117E327A}"/>
              </a:ext>
            </a:extLst>
          </p:cNvPr>
          <p:cNvSpPr/>
          <p:nvPr/>
        </p:nvSpPr>
        <p:spPr>
          <a:xfrm>
            <a:off x="869876" y="1484808"/>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163794"/>
              </a:solidFill>
              <a:effectLst/>
              <a:uLnTx/>
              <a:uFillTx/>
              <a:latin typeface="Arial"/>
              <a:ea typeface="+mn-ea"/>
              <a:cs typeface="+mn-cs"/>
            </a:endParaRPr>
          </a:p>
        </p:txBody>
      </p:sp>
      <p:pic>
        <p:nvPicPr>
          <p:cNvPr id="8" name="图片 7">
            <a:extLst>
              <a:ext uri="{FF2B5EF4-FFF2-40B4-BE49-F238E27FC236}">
                <a16:creationId xmlns:a16="http://schemas.microsoft.com/office/drawing/2014/main" id="{789535C1-8DDB-4EAF-BA8A-09A4B3FE9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2575192"/>
            <a:ext cx="5145089" cy="3279995"/>
          </a:xfrm>
          <a:prstGeom prst="rect">
            <a:avLst/>
          </a:prstGeom>
          <a:ln>
            <a:solidFill>
              <a:schemeClr val="bg1">
                <a:lumMod val="65000"/>
              </a:schemeClr>
            </a:solidFill>
          </a:ln>
        </p:spPr>
      </p:pic>
      <p:pic>
        <p:nvPicPr>
          <p:cNvPr id="10" name="图片 9">
            <a:extLst>
              <a:ext uri="{FF2B5EF4-FFF2-40B4-BE49-F238E27FC236}">
                <a16:creationId xmlns:a16="http://schemas.microsoft.com/office/drawing/2014/main" id="{84FC71AE-2545-434B-9221-C4BF588D5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3284984"/>
            <a:ext cx="4878082" cy="3254595"/>
          </a:xfrm>
          <a:prstGeom prst="rect">
            <a:avLst/>
          </a:prstGeom>
          <a:ln>
            <a:solidFill>
              <a:schemeClr val="bg1">
                <a:lumMod val="65000"/>
              </a:schemeClr>
            </a:solidFill>
          </a:ln>
        </p:spPr>
      </p:pic>
    </p:spTree>
    <p:extLst>
      <p:ext uri="{BB962C8B-B14F-4D97-AF65-F5344CB8AC3E}">
        <p14:creationId xmlns:p14="http://schemas.microsoft.com/office/powerpoint/2010/main" val="422276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F24B4F2-AB88-4E69-B992-5230811D4985}"/>
              </a:ext>
            </a:extLst>
          </p:cNvPr>
          <p:cNvSpPr/>
          <p:nvPr/>
        </p:nvSpPr>
        <p:spPr>
          <a:xfrm>
            <a:off x="717600" y="1176147"/>
            <a:ext cx="7920880" cy="718915"/>
          </a:xfrm>
          <a:prstGeom prst="rect">
            <a:avLst/>
          </a:prstGeom>
        </p:spPr>
        <p:txBody>
          <a:bodyPr wrap="square">
            <a:spAutoFit/>
          </a:bodyPr>
          <a:lstStyle/>
          <a:p>
            <a:pPr marL="0" marR="0" lvl="0" indent="0" algn="l" defTabSz="914400" rtl="0" eaLnBrk="1" fontAlgn="base" latinLnBrk="0" hangingPunct="1">
              <a:lnSpc>
                <a:spcPct val="2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163794"/>
                </a:solidFill>
                <a:effectLst/>
                <a:uLnTx/>
                <a:uFillTx/>
                <a:latin typeface="Arial" charset="0"/>
                <a:ea typeface="+mn-ea"/>
                <a:cs typeface="+mn-cs"/>
              </a:rPr>
              <a:t>    </a:t>
            </a:r>
            <a:r>
              <a:rPr kumimoji="0" lang="zh-CN" altLang="en-US" sz="2400" b="1" i="0" u="none" strike="noStrike" kern="1200" cap="none" spc="0" normalizeH="0" baseline="0" noProof="0" dirty="0">
                <a:ln>
                  <a:noFill/>
                </a:ln>
                <a:solidFill>
                  <a:srgbClr val="3627F9"/>
                </a:solidFill>
                <a:effectLst/>
                <a:uLnTx/>
                <a:uFillTx/>
                <a:latin typeface="Arial" charset="0"/>
                <a:ea typeface="+mn-ea"/>
                <a:cs typeface="+mn-cs"/>
              </a:rPr>
              <a:t>英才学院是第一所通过测评的高职高专院校</a:t>
            </a:r>
          </a:p>
        </p:txBody>
      </p:sp>
      <p:sp>
        <p:nvSpPr>
          <p:cNvPr id="4" name="流程图: 接点 3">
            <a:extLst>
              <a:ext uri="{FF2B5EF4-FFF2-40B4-BE49-F238E27FC236}">
                <a16:creationId xmlns:a16="http://schemas.microsoft.com/office/drawing/2014/main" id="{0353F461-C4CF-4230-A19A-281A117E327A}"/>
              </a:ext>
            </a:extLst>
          </p:cNvPr>
          <p:cNvSpPr/>
          <p:nvPr/>
        </p:nvSpPr>
        <p:spPr>
          <a:xfrm>
            <a:off x="719560" y="1554655"/>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163794"/>
              </a:solidFill>
              <a:effectLst/>
              <a:uLnTx/>
              <a:uFillTx/>
              <a:latin typeface="Arial"/>
              <a:ea typeface="+mn-ea"/>
              <a:cs typeface="+mn-cs"/>
            </a:endParaRPr>
          </a:p>
        </p:txBody>
      </p:sp>
      <p:pic>
        <p:nvPicPr>
          <p:cNvPr id="2" name="图片 1">
            <a:extLst>
              <a:ext uri="{FF2B5EF4-FFF2-40B4-BE49-F238E27FC236}">
                <a16:creationId xmlns:a16="http://schemas.microsoft.com/office/drawing/2014/main" id="{939698B7-19D9-4465-9791-6B110D79392B}"/>
              </a:ext>
            </a:extLst>
          </p:cNvPr>
          <p:cNvPicPr>
            <a:picLocks noChangeAspect="1"/>
          </p:cNvPicPr>
          <p:nvPr/>
        </p:nvPicPr>
        <p:blipFill>
          <a:blip r:embed="rId2"/>
          <a:stretch>
            <a:fillRect/>
          </a:stretch>
        </p:blipFill>
        <p:spPr>
          <a:xfrm>
            <a:off x="717600" y="1961902"/>
            <a:ext cx="5171018" cy="3001037"/>
          </a:xfrm>
          <a:prstGeom prst="rect">
            <a:avLst/>
          </a:prstGeom>
        </p:spPr>
      </p:pic>
      <p:pic>
        <p:nvPicPr>
          <p:cNvPr id="8" name="图片 7">
            <a:extLst>
              <a:ext uri="{FF2B5EF4-FFF2-40B4-BE49-F238E27FC236}">
                <a16:creationId xmlns:a16="http://schemas.microsoft.com/office/drawing/2014/main" id="{C5DCF5DF-5B7D-41DB-947A-C43F3B3880A2}"/>
              </a:ext>
            </a:extLst>
          </p:cNvPr>
          <p:cNvPicPr>
            <a:picLocks noChangeAspect="1"/>
          </p:cNvPicPr>
          <p:nvPr/>
        </p:nvPicPr>
        <p:blipFill>
          <a:blip r:embed="rId3"/>
          <a:stretch>
            <a:fillRect/>
          </a:stretch>
        </p:blipFill>
        <p:spPr>
          <a:xfrm>
            <a:off x="3400916" y="3529260"/>
            <a:ext cx="4975404" cy="3001037"/>
          </a:xfrm>
          <a:prstGeom prst="rect">
            <a:avLst/>
          </a:prstGeom>
        </p:spPr>
      </p:pic>
    </p:spTree>
    <p:extLst>
      <p:ext uri="{BB962C8B-B14F-4D97-AF65-F5344CB8AC3E}">
        <p14:creationId xmlns:p14="http://schemas.microsoft.com/office/powerpoint/2010/main" val="183945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76DB82D-CBE6-401D-BB19-A2410A74B663}"/>
              </a:ext>
            </a:extLst>
          </p:cNvPr>
          <p:cNvSpPr txBox="1"/>
          <p:nvPr/>
        </p:nvSpPr>
        <p:spPr>
          <a:xfrm>
            <a:off x="539552" y="1250751"/>
            <a:ext cx="8665248" cy="461665"/>
          </a:xfrm>
          <a:prstGeom prst="rect">
            <a:avLst/>
          </a:prstGeom>
          <a:noFill/>
        </p:spPr>
        <p:txBody>
          <a:bodyPr wrap="square" rtlCol="0">
            <a:spAutoFit/>
          </a:bodyPr>
          <a:lstStyle/>
          <a:p>
            <a:r>
              <a:rPr lang="zh-CN" altLang="en-US" sz="2000" b="1" dirty="0"/>
              <a:t>其他院校</a:t>
            </a:r>
            <a:r>
              <a:rPr lang="zh-CN" altLang="en-US" sz="2400" b="1" dirty="0"/>
              <a:t>（</a:t>
            </a:r>
            <a:r>
              <a:rPr lang="zh-CN" altLang="en-US" sz="1600" b="1" dirty="0"/>
              <a:t>济南大学、中医药大学、山东科技大学、农业大学、聊城大学、工业职业学院</a:t>
            </a:r>
            <a:r>
              <a:rPr lang="zh-CN" altLang="en-US" sz="2400" b="1" dirty="0"/>
              <a:t>）</a:t>
            </a:r>
          </a:p>
        </p:txBody>
      </p:sp>
      <p:sp>
        <p:nvSpPr>
          <p:cNvPr id="3" name="流程图: 接点 2">
            <a:extLst>
              <a:ext uri="{FF2B5EF4-FFF2-40B4-BE49-F238E27FC236}">
                <a16:creationId xmlns:a16="http://schemas.microsoft.com/office/drawing/2014/main" id="{C4166124-E012-42D1-A8FD-5373C10F9222}"/>
              </a:ext>
            </a:extLst>
          </p:cNvPr>
          <p:cNvSpPr/>
          <p:nvPr/>
        </p:nvSpPr>
        <p:spPr>
          <a:xfrm>
            <a:off x="251520" y="1394717"/>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a:extLst>
              <a:ext uri="{FF2B5EF4-FFF2-40B4-BE49-F238E27FC236}">
                <a16:creationId xmlns:a16="http://schemas.microsoft.com/office/drawing/2014/main" id="{8F4A2D87-4050-4D8B-8738-CA2C50B913AB}"/>
              </a:ext>
            </a:extLst>
          </p:cNvPr>
          <p:cNvPicPr>
            <a:picLocks noChangeAspect="1"/>
          </p:cNvPicPr>
          <p:nvPr/>
        </p:nvPicPr>
        <p:blipFill>
          <a:blip r:embed="rId2"/>
          <a:stretch>
            <a:fillRect/>
          </a:stretch>
        </p:blipFill>
        <p:spPr>
          <a:xfrm>
            <a:off x="179512" y="1720203"/>
            <a:ext cx="4830741" cy="2770008"/>
          </a:xfrm>
          <a:prstGeom prst="rect">
            <a:avLst/>
          </a:prstGeom>
        </p:spPr>
      </p:pic>
      <p:pic>
        <p:nvPicPr>
          <p:cNvPr id="5" name="图片 4">
            <a:extLst>
              <a:ext uri="{FF2B5EF4-FFF2-40B4-BE49-F238E27FC236}">
                <a16:creationId xmlns:a16="http://schemas.microsoft.com/office/drawing/2014/main" id="{7D0BFC91-BFDF-4AC5-9971-81A89C203304}"/>
              </a:ext>
            </a:extLst>
          </p:cNvPr>
          <p:cNvPicPr>
            <a:picLocks noChangeAspect="1"/>
          </p:cNvPicPr>
          <p:nvPr/>
        </p:nvPicPr>
        <p:blipFill>
          <a:blip r:embed="rId3"/>
          <a:stretch>
            <a:fillRect/>
          </a:stretch>
        </p:blipFill>
        <p:spPr>
          <a:xfrm>
            <a:off x="921896" y="2053495"/>
            <a:ext cx="4924284" cy="2872499"/>
          </a:xfrm>
          <a:prstGeom prst="rect">
            <a:avLst/>
          </a:prstGeom>
        </p:spPr>
      </p:pic>
      <p:pic>
        <p:nvPicPr>
          <p:cNvPr id="6" name="图片 5">
            <a:extLst>
              <a:ext uri="{FF2B5EF4-FFF2-40B4-BE49-F238E27FC236}">
                <a16:creationId xmlns:a16="http://schemas.microsoft.com/office/drawing/2014/main" id="{240CDE15-6500-4530-85AD-46F2CC66904F}"/>
              </a:ext>
            </a:extLst>
          </p:cNvPr>
          <p:cNvPicPr>
            <a:picLocks noChangeAspect="1"/>
          </p:cNvPicPr>
          <p:nvPr/>
        </p:nvPicPr>
        <p:blipFill>
          <a:blip r:embed="rId4"/>
          <a:stretch>
            <a:fillRect/>
          </a:stretch>
        </p:blipFill>
        <p:spPr>
          <a:xfrm>
            <a:off x="1682523" y="2456146"/>
            <a:ext cx="5391513" cy="3187839"/>
          </a:xfrm>
          <a:prstGeom prst="rect">
            <a:avLst/>
          </a:prstGeom>
        </p:spPr>
      </p:pic>
      <p:pic>
        <p:nvPicPr>
          <p:cNvPr id="7" name="图片 6">
            <a:extLst>
              <a:ext uri="{FF2B5EF4-FFF2-40B4-BE49-F238E27FC236}">
                <a16:creationId xmlns:a16="http://schemas.microsoft.com/office/drawing/2014/main" id="{1BD82378-2142-488A-84B6-05391DD1EAF1}"/>
              </a:ext>
            </a:extLst>
          </p:cNvPr>
          <p:cNvPicPr>
            <a:picLocks noChangeAspect="1"/>
          </p:cNvPicPr>
          <p:nvPr/>
        </p:nvPicPr>
        <p:blipFill>
          <a:blip r:embed="rId5"/>
          <a:stretch>
            <a:fillRect/>
          </a:stretch>
        </p:blipFill>
        <p:spPr>
          <a:xfrm>
            <a:off x="2443150" y="3073381"/>
            <a:ext cx="5391513" cy="3209234"/>
          </a:xfrm>
          <a:prstGeom prst="rect">
            <a:avLst/>
          </a:prstGeom>
        </p:spPr>
      </p:pic>
      <p:pic>
        <p:nvPicPr>
          <p:cNvPr id="8" name="图片 7">
            <a:extLst>
              <a:ext uri="{FF2B5EF4-FFF2-40B4-BE49-F238E27FC236}">
                <a16:creationId xmlns:a16="http://schemas.microsoft.com/office/drawing/2014/main" id="{41F7D0C6-45EB-46C0-8995-BE33B1FD74FA}"/>
              </a:ext>
            </a:extLst>
          </p:cNvPr>
          <p:cNvPicPr>
            <a:picLocks noChangeAspect="1"/>
          </p:cNvPicPr>
          <p:nvPr/>
        </p:nvPicPr>
        <p:blipFill rotWithShape="1">
          <a:blip r:embed="rId6"/>
          <a:srcRect l="17203" r="12813"/>
          <a:stretch/>
        </p:blipFill>
        <p:spPr>
          <a:xfrm>
            <a:off x="3058863" y="3637601"/>
            <a:ext cx="5891417" cy="2939689"/>
          </a:xfrm>
          <a:prstGeom prst="rect">
            <a:avLst/>
          </a:prstGeom>
        </p:spPr>
      </p:pic>
    </p:spTree>
    <p:extLst>
      <p:ext uri="{BB962C8B-B14F-4D97-AF65-F5344CB8AC3E}">
        <p14:creationId xmlns:p14="http://schemas.microsoft.com/office/powerpoint/2010/main" val="418378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124744"/>
            <a:ext cx="8568952" cy="4536819"/>
          </a:xfrm>
          <a:prstGeom prst="rect">
            <a:avLst/>
          </a:prstGeom>
        </p:spPr>
        <p:txBody>
          <a:bodyPr wrap="square">
            <a:spAutoFit/>
          </a:bodyPr>
          <a:lstStyle/>
          <a:p>
            <a:pPr algn="just">
              <a:lnSpc>
                <a:spcPct val="150000"/>
              </a:lnSpc>
            </a:pPr>
            <a:r>
              <a:rPr lang="zh-CN" altLang="en-US" sz="2800" b="1" dirty="0"/>
              <a:t>这些学校通过示范化单位测评，为其他高校开展测评工作发挥了很好的带头示范作用。尤其是在潍坊学院通过测评后一年多的时间没有高校参评的情况下，山东交通学院率先发力，在</a:t>
            </a:r>
            <a:r>
              <a:rPr lang="en-US" altLang="zh-CN" sz="2800" b="1" dirty="0"/>
              <a:t>2017</a:t>
            </a:r>
            <a:r>
              <a:rPr lang="zh-CN" altLang="en-US" sz="2800" b="1" dirty="0"/>
              <a:t>年</a:t>
            </a:r>
            <a:r>
              <a:rPr lang="en-US" altLang="zh-CN" sz="2800" b="1" dirty="0"/>
              <a:t>7</a:t>
            </a:r>
            <a:r>
              <a:rPr lang="zh-CN" altLang="en-US" sz="2800" b="1" dirty="0"/>
              <a:t>月通过了测评。在前面</a:t>
            </a:r>
            <a:r>
              <a:rPr lang="en-US" altLang="zh-CN" sz="2800" b="1" dirty="0"/>
              <a:t>2</a:t>
            </a:r>
            <a:r>
              <a:rPr lang="zh-CN" altLang="en-US" sz="2800" b="1" dirty="0"/>
              <a:t>所高校的带动示范下，其他高校也纷纷加入到迎评工作中来，推动了高校档案工作科学化管理的建设</a:t>
            </a:r>
            <a:r>
              <a:rPr lang="zh-CN" altLang="en-US" sz="2800" b="1" dirty="0" smtClean="0"/>
              <a:t>。</a:t>
            </a:r>
            <a:endParaRPr lang="en-US" altLang="zh-CN" sz="2800" b="1" dirty="0" smtClean="0"/>
          </a:p>
          <a:p>
            <a:pPr algn="just">
              <a:lnSpc>
                <a:spcPct val="150000"/>
              </a:lnSpc>
            </a:pPr>
            <a:r>
              <a:rPr lang="en-US" altLang="zh-CN" sz="2800" b="1" dirty="0" smtClean="0"/>
              <a:t>2017</a:t>
            </a:r>
            <a:r>
              <a:rPr lang="zh-CN" altLang="en-US" sz="2800" b="1" dirty="0" smtClean="0"/>
              <a:t>年有</a:t>
            </a:r>
            <a:r>
              <a:rPr lang="en-US" altLang="zh-CN" sz="2800" b="1" dirty="0" smtClean="0"/>
              <a:t>8</a:t>
            </a:r>
            <a:r>
              <a:rPr lang="zh-CN" altLang="en-US" sz="2800" b="1" dirty="0" smtClean="0"/>
              <a:t>所高校通过了测评。</a:t>
            </a:r>
            <a:endParaRPr lang="zh-CN" altLang="en-US" sz="2800" b="1" dirty="0"/>
          </a:p>
        </p:txBody>
      </p:sp>
    </p:spTree>
    <p:extLst>
      <p:ext uri="{BB962C8B-B14F-4D97-AF65-F5344CB8AC3E}">
        <p14:creationId xmlns:p14="http://schemas.microsoft.com/office/powerpoint/2010/main" val="23436810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B50E0E0-076D-4F80-A31F-9CEEDCC489CF}"/>
              </a:ext>
            </a:extLst>
          </p:cNvPr>
          <p:cNvPicPr>
            <a:picLocks noChangeAspect="1"/>
          </p:cNvPicPr>
          <p:nvPr/>
        </p:nvPicPr>
        <p:blipFill rotWithShape="1">
          <a:blip r:embed="rId2"/>
          <a:srcRect l="2814" r="2164"/>
          <a:stretch/>
        </p:blipFill>
        <p:spPr>
          <a:xfrm>
            <a:off x="342425" y="2327514"/>
            <a:ext cx="2580968" cy="363531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3" name="图片 2">
            <a:extLst>
              <a:ext uri="{FF2B5EF4-FFF2-40B4-BE49-F238E27FC236}">
                <a16:creationId xmlns:a16="http://schemas.microsoft.com/office/drawing/2014/main" id="{DD7EAFBB-D602-412E-9D15-AD5CAD862CF1}"/>
              </a:ext>
            </a:extLst>
          </p:cNvPr>
          <p:cNvPicPr>
            <a:picLocks noChangeAspect="1"/>
          </p:cNvPicPr>
          <p:nvPr/>
        </p:nvPicPr>
        <p:blipFill rotWithShape="1">
          <a:blip r:embed="rId3"/>
          <a:srcRect l="-3205" t="-1" r="1" b="-9600"/>
          <a:stretch/>
        </p:blipFill>
        <p:spPr>
          <a:xfrm>
            <a:off x="3265818" y="2327514"/>
            <a:ext cx="2601044" cy="3621766"/>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pic>
        <p:nvPicPr>
          <p:cNvPr id="4" name="图片 3">
            <a:extLst>
              <a:ext uri="{FF2B5EF4-FFF2-40B4-BE49-F238E27FC236}">
                <a16:creationId xmlns:a16="http://schemas.microsoft.com/office/drawing/2014/main" id="{F7EA3316-E8C2-4101-A881-943436078419}"/>
              </a:ext>
            </a:extLst>
          </p:cNvPr>
          <p:cNvPicPr>
            <a:picLocks noChangeAspect="1"/>
          </p:cNvPicPr>
          <p:nvPr/>
        </p:nvPicPr>
        <p:blipFill rotWithShape="1">
          <a:blip r:embed="rId4"/>
          <a:srcRect l="-13333" t="-11254" r="-6668" b="-11521"/>
          <a:stretch/>
        </p:blipFill>
        <p:spPr>
          <a:xfrm>
            <a:off x="6209287" y="2348880"/>
            <a:ext cx="2592288" cy="3600400"/>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sp>
        <p:nvSpPr>
          <p:cNvPr id="5" name="文本框 4">
            <a:extLst>
              <a:ext uri="{FF2B5EF4-FFF2-40B4-BE49-F238E27FC236}">
                <a16:creationId xmlns:a16="http://schemas.microsoft.com/office/drawing/2014/main" id="{D7FCEC82-B010-4766-9F96-51DE325CB086}"/>
              </a:ext>
            </a:extLst>
          </p:cNvPr>
          <p:cNvSpPr txBox="1"/>
          <p:nvPr/>
        </p:nvSpPr>
        <p:spPr>
          <a:xfrm>
            <a:off x="1835696" y="1412776"/>
            <a:ext cx="4824536" cy="400110"/>
          </a:xfrm>
          <a:prstGeom prst="rect">
            <a:avLst/>
          </a:prstGeom>
          <a:noFill/>
        </p:spPr>
        <p:txBody>
          <a:bodyPr wrap="square" rtlCol="0">
            <a:spAutoFit/>
          </a:bodyPr>
          <a:lstStyle/>
          <a:p>
            <a:pPr algn="ctr"/>
            <a:r>
              <a:rPr lang="en-US" altLang="zh-CN" sz="2000" b="1" dirty="0"/>
              <a:t>2017</a:t>
            </a:r>
            <a:r>
              <a:rPr lang="zh-CN" altLang="en-US" sz="2000" b="1" dirty="0"/>
              <a:t>年通过示范化测评单位名单</a:t>
            </a:r>
          </a:p>
        </p:txBody>
      </p:sp>
    </p:spTree>
    <p:extLst>
      <p:ext uri="{BB962C8B-B14F-4D97-AF65-F5344CB8AC3E}">
        <p14:creationId xmlns:p14="http://schemas.microsoft.com/office/powerpoint/2010/main" val="73313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81CE523-AB19-4372-AB7C-EB487A0111E5}"/>
              </a:ext>
            </a:extLst>
          </p:cNvPr>
          <p:cNvSpPr/>
          <p:nvPr/>
        </p:nvSpPr>
        <p:spPr>
          <a:xfrm>
            <a:off x="899592" y="1412776"/>
            <a:ext cx="7128792" cy="2934906"/>
          </a:xfrm>
          <a:prstGeom prst="rect">
            <a:avLst/>
          </a:prstGeom>
        </p:spPr>
        <p:txBody>
          <a:bodyPr wrap="square">
            <a:spAutoFit/>
          </a:bodyPr>
          <a:lstStyle/>
          <a:p>
            <a:pPr>
              <a:lnSpc>
                <a:spcPct val="200000"/>
              </a:lnSpc>
            </a:pPr>
            <a:r>
              <a:rPr lang="zh-CN" altLang="en-US" sz="2400" b="1" dirty="0"/>
              <a:t>高校档案工作科学化管理测评工作特点：</a:t>
            </a:r>
          </a:p>
          <a:p>
            <a:pPr>
              <a:lnSpc>
                <a:spcPct val="200000"/>
              </a:lnSpc>
            </a:pPr>
            <a:r>
              <a:rPr lang="zh-CN" altLang="en-US" sz="2400" dirty="0">
                <a:latin typeface="方正小标宋简体" panose="03000509000000000000" pitchFamily="65" charset="-122"/>
                <a:ea typeface="方正小标宋简体" panose="03000509000000000000" pitchFamily="65" charset="-122"/>
              </a:rPr>
              <a:t>关注的多，参与的少</a:t>
            </a:r>
            <a:endParaRPr lang="en-US" altLang="zh-CN" sz="2400" dirty="0">
              <a:latin typeface="方正小标宋简体" panose="03000509000000000000" pitchFamily="65" charset="-122"/>
              <a:ea typeface="方正小标宋简体" panose="03000509000000000000" pitchFamily="65" charset="-122"/>
            </a:endParaRPr>
          </a:p>
          <a:p>
            <a:pPr>
              <a:lnSpc>
                <a:spcPct val="200000"/>
              </a:lnSpc>
            </a:pPr>
            <a:r>
              <a:rPr lang="zh-CN" altLang="en-US" sz="2400" dirty="0">
                <a:latin typeface="方正小标宋简体" panose="03000509000000000000" pitchFamily="65" charset="-122"/>
                <a:ea typeface="方正小标宋简体" panose="03000509000000000000" pitchFamily="65" charset="-122"/>
              </a:rPr>
              <a:t>本科院校多，其他类型院校少</a:t>
            </a:r>
            <a:endParaRPr lang="en-US" altLang="zh-CN" sz="2400" dirty="0">
              <a:latin typeface="方正小标宋简体" panose="03000509000000000000" pitchFamily="65" charset="-122"/>
              <a:ea typeface="方正小标宋简体" panose="03000509000000000000" pitchFamily="65" charset="-122"/>
            </a:endParaRPr>
          </a:p>
          <a:p>
            <a:pPr>
              <a:lnSpc>
                <a:spcPct val="200000"/>
              </a:lnSpc>
            </a:pPr>
            <a:r>
              <a:rPr lang="zh-CN" altLang="en-US" sz="2400" dirty="0">
                <a:latin typeface="方正小标宋简体" panose="03000509000000000000" pitchFamily="65" charset="-122"/>
                <a:ea typeface="方正小标宋简体" panose="03000509000000000000" pitchFamily="65" charset="-122"/>
              </a:rPr>
              <a:t>示范化单位多，其他单位少</a:t>
            </a:r>
          </a:p>
        </p:txBody>
      </p:sp>
      <p:sp>
        <p:nvSpPr>
          <p:cNvPr id="3" name="流程图: 接点 2">
            <a:extLst>
              <a:ext uri="{FF2B5EF4-FFF2-40B4-BE49-F238E27FC236}">
                <a16:creationId xmlns:a16="http://schemas.microsoft.com/office/drawing/2014/main" id="{245CC190-4C2A-4ADE-8C26-AF646838A4C4}"/>
              </a:ext>
            </a:extLst>
          </p:cNvPr>
          <p:cNvSpPr/>
          <p:nvPr/>
        </p:nvSpPr>
        <p:spPr>
          <a:xfrm>
            <a:off x="611560" y="2511946"/>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流程图: 接点 3">
            <a:extLst>
              <a:ext uri="{FF2B5EF4-FFF2-40B4-BE49-F238E27FC236}">
                <a16:creationId xmlns:a16="http://schemas.microsoft.com/office/drawing/2014/main" id="{A431BB28-C6CC-4E18-8DC3-640A06154739}"/>
              </a:ext>
            </a:extLst>
          </p:cNvPr>
          <p:cNvSpPr/>
          <p:nvPr/>
        </p:nvSpPr>
        <p:spPr>
          <a:xfrm>
            <a:off x="611560" y="3241551"/>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流程图: 接点 4">
            <a:extLst>
              <a:ext uri="{FF2B5EF4-FFF2-40B4-BE49-F238E27FC236}">
                <a16:creationId xmlns:a16="http://schemas.microsoft.com/office/drawing/2014/main" id="{5B38EE12-5300-4954-988E-F52EED8A87EB}"/>
              </a:ext>
            </a:extLst>
          </p:cNvPr>
          <p:cNvSpPr/>
          <p:nvPr/>
        </p:nvSpPr>
        <p:spPr>
          <a:xfrm>
            <a:off x="622152" y="3980161"/>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83524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anim calcmode="lin" valueType="num">
                                      <p:cBhvr>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2">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anim calcmode="lin" valueType="num">
                                      <p:cBhvr>
                                        <p:cTn id="32" dur="500" fill="hold"/>
                                        <p:tgtEl>
                                          <p:spTgt spid="4"/>
                                        </p:tgtEl>
                                        <p:attrNameLst>
                                          <p:attrName>ppt_x</p:attrName>
                                        </p:attrNameLst>
                                      </p:cBhvr>
                                      <p:tavLst>
                                        <p:tav tm="0">
                                          <p:val>
                                            <p:strVal val="#ppt_x"/>
                                          </p:val>
                                        </p:tav>
                                        <p:tav tm="100000">
                                          <p:val>
                                            <p:strVal val="#ppt_x"/>
                                          </p:val>
                                        </p:tav>
                                      </p:tavLst>
                                    </p:anim>
                                    <p:anim calcmode="lin" valueType="num">
                                      <p:cBhvr>
                                        <p:cTn id="3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xEl>
                                              <p:pRg st="3" end="3"/>
                                            </p:txEl>
                                          </p:spTgt>
                                        </p:tgtEl>
                                        <p:attrNameLst>
                                          <p:attrName>style.visibility</p:attrName>
                                        </p:attrNameLst>
                                      </p:cBhvr>
                                      <p:to>
                                        <p:strVal val="visible"/>
                                      </p:to>
                                    </p:set>
                                    <p:animEffect transition="in" filter="fade">
                                      <p:cBhvr>
                                        <p:cTn id="38" dur="500"/>
                                        <p:tgtEl>
                                          <p:spTgt spid="2">
                                            <p:txEl>
                                              <p:pRg st="3" end="3"/>
                                            </p:txEl>
                                          </p:spTgt>
                                        </p:tgtEl>
                                      </p:cBhvr>
                                    </p:animEffect>
                                    <p:anim calcmode="lin" valueType="num">
                                      <p:cBhvr>
                                        <p:cTn id="3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anim calcmode="lin" valueType="num">
                                      <p:cBhvr>
                                        <p:cTn id="44" dur="500" fill="hold"/>
                                        <p:tgtEl>
                                          <p:spTgt spid="5"/>
                                        </p:tgtEl>
                                        <p:attrNameLst>
                                          <p:attrName>ppt_x</p:attrName>
                                        </p:attrNameLst>
                                      </p:cBhvr>
                                      <p:tavLst>
                                        <p:tav tm="0">
                                          <p:val>
                                            <p:strVal val="#ppt_x"/>
                                          </p:val>
                                        </p:tav>
                                        <p:tav tm="100000">
                                          <p:val>
                                            <p:strVal val="#ppt_x"/>
                                          </p:val>
                                        </p:tav>
                                      </p:tavLst>
                                    </p:anim>
                                    <p:anim calcmode="lin" valueType="num">
                                      <p:cBhvr>
                                        <p:cTn id="4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95183A3-E739-43AC-B656-F146E592C778}"/>
              </a:ext>
            </a:extLst>
          </p:cNvPr>
          <p:cNvSpPr/>
          <p:nvPr/>
        </p:nvSpPr>
        <p:spPr>
          <a:xfrm>
            <a:off x="827584" y="1412776"/>
            <a:ext cx="2954655" cy="461665"/>
          </a:xfrm>
          <a:prstGeom prst="rect">
            <a:avLst/>
          </a:prstGeom>
        </p:spPr>
        <p:txBody>
          <a:bodyPr wrap="none">
            <a:spAutoFit/>
          </a:bodyPr>
          <a:lstStyle/>
          <a:p>
            <a:r>
              <a:rPr lang="zh-CN" altLang="en-US" sz="2400" b="1" dirty="0">
                <a:solidFill>
                  <a:srgbClr val="FF0000"/>
                </a:solidFill>
              </a:rPr>
              <a:t>二、测评取得的成效</a:t>
            </a:r>
          </a:p>
        </p:txBody>
      </p:sp>
      <p:sp>
        <p:nvSpPr>
          <p:cNvPr id="3" name="文本框 2">
            <a:extLst>
              <a:ext uri="{FF2B5EF4-FFF2-40B4-BE49-F238E27FC236}">
                <a16:creationId xmlns:a16="http://schemas.microsoft.com/office/drawing/2014/main" id="{C7DD7D90-4D34-4FAE-8654-63DC0A2E1ACC}"/>
              </a:ext>
            </a:extLst>
          </p:cNvPr>
          <p:cNvSpPr txBox="1"/>
          <p:nvPr/>
        </p:nvSpPr>
        <p:spPr>
          <a:xfrm>
            <a:off x="899592" y="1963876"/>
            <a:ext cx="7344816" cy="2821542"/>
          </a:xfrm>
          <a:prstGeom prst="rect">
            <a:avLst/>
          </a:prstGeom>
          <a:noFill/>
        </p:spPr>
        <p:txBody>
          <a:bodyPr wrap="square" rtlCol="0">
            <a:spAutoFit/>
          </a:bodyPr>
          <a:lstStyle/>
          <a:p>
            <a:pPr>
              <a:lnSpc>
                <a:spcPct val="150000"/>
              </a:lnSpc>
            </a:pPr>
            <a:r>
              <a:rPr lang="zh-CN" altLang="en-US" sz="2000" b="1" dirty="0">
                <a:latin typeface="方正小标宋简体" panose="03000509000000000000" pitchFamily="65" charset="-122"/>
                <a:ea typeface="方正小标宋简体" panose="03000509000000000000" pitchFamily="65" charset="-122"/>
              </a:rPr>
              <a:t>准备工作：</a:t>
            </a:r>
            <a:endParaRPr lang="en-US" altLang="zh-CN" sz="2000" b="1" dirty="0">
              <a:latin typeface="方正小标宋简体" panose="03000509000000000000" pitchFamily="65" charset="-122"/>
              <a:ea typeface="方正小标宋简体" panose="03000509000000000000" pitchFamily="65" charset="-122"/>
            </a:endParaRPr>
          </a:p>
          <a:p>
            <a:pPr>
              <a:lnSpc>
                <a:spcPct val="150000"/>
              </a:lnSpc>
            </a:pPr>
            <a:r>
              <a:rPr lang="zh-CN" altLang="en-US" sz="2000" b="1" dirty="0">
                <a:latin typeface="方正小标宋简体" panose="03000509000000000000" pitchFamily="65" charset="-122"/>
                <a:ea typeface="方正小标宋简体" panose="03000509000000000000" pitchFamily="65" charset="-122"/>
              </a:rPr>
              <a:t>一是研读文件，分析定位，对照标准找差距</a:t>
            </a:r>
            <a:endParaRPr lang="en-US" altLang="zh-CN" sz="2000" b="1" dirty="0">
              <a:latin typeface="方正小标宋简体" panose="03000509000000000000" pitchFamily="65" charset="-122"/>
              <a:ea typeface="方正小标宋简体" panose="03000509000000000000" pitchFamily="65" charset="-122"/>
            </a:endParaRPr>
          </a:p>
          <a:p>
            <a:pPr>
              <a:lnSpc>
                <a:spcPct val="150000"/>
              </a:lnSpc>
            </a:pPr>
            <a:r>
              <a:rPr lang="zh-CN" altLang="en-US" sz="2000" b="1" dirty="0">
                <a:latin typeface="方正小标宋简体" panose="03000509000000000000" pitchFamily="65" charset="-122"/>
                <a:ea typeface="方正小标宋简体" panose="03000509000000000000" pitchFamily="65" charset="-122"/>
              </a:rPr>
              <a:t>二是分解任务，明确责任，确保各项工作落在实处</a:t>
            </a:r>
            <a:endParaRPr lang="en-US" altLang="zh-CN" sz="2000" b="1" dirty="0">
              <a:latin typeface="方正小标宋简体" panose="03000509000000000000" pitchFamily="65" charset="-122"/>
              <a:ea typeface="方正小标宋简体" panose="03000509000000000000" pitchFamily="65" charset="-122"/>
            </a:endParaRPr>
          </a:p>
          <a:p>
            <a:pPr>
              <a:lnSpc>
                <a:spcPct val="150000"/>
              </a:lnSpc>
            </a:pPr>
            <a:r>
              <a:rPr lang="zh-CN" altLang="en-US" sz="2000" b="1" dirty="0">
                <a:latin typeface="方正小标宋简体" panose="03000509000000000000" pitchFamily="65" charset="-122"/>
                <a:ea typeface="方正小标宋简体" panose="03000509000000000000" pitchFamily="65" charset="-122"/>
              </a:rPr>
              <a:t>三是加强组织领导和制度建设</a:t>
            </a:r>
            <a:endParaRPr lang="en-US" altLang="zh-CN" sz="2000" b="1" dirty="0">
              <a:latin typeface="方正小标宋简体" panose="03000509000000000000" pitchFamily="65" charset="-122"/>
              <a:ea typeface="方正小标宋简体" panose="03000509000000000000" pitchFamily="65" charset="-122"/>
            </a:endParaRPr>
          </a:p>
          <a:p>
            <a:pPr>
              <a:lnSpc>
                <a:spcPct val="150000"/>
              </a:lnSpc>
            </a:pPr>
            <a:r>
              <a:rPr lang="zh-CN" altLang="en-US" sz="2000" b="1" dirty="0">
                <a:latin typeface="方正小标宋简体" panose="03000509000000000000" pitchFamily="65" charset="-122"/>
                <a:ea typeface="方正小标宋简体" panose="03000509000000000000" pitchFamily="65" charset="-122"/>
              </a:rPr>
              <a:t>四是按照测评标准收集支撑材料</a:t>
            </a:r>
            <a:endParaRPr lang="en-US" altLang="zh-CN" sz="2000" b="1" dirty="0">
              <a:latin typeface="方正小标宋简体" panose="03000509000000000000" pitchFamily="65" charset="-122"/>
              <a:ea typeface="方正小标宋简体" panose="03000509000000000000" pitchFamily="65" charset="-122"/>
            </a:endParaRPr>
          </a:p>
          <a:p>
            <a:pPr>
              <a:lnSpc>
                <a:spcPct val="150000"/>
              </a:lnSpc>
            </a:pPr>
            <a:r>
              <a:rPr lang="zh-CN" altLang="en-US" sz="2000" b="1" dirty="0">
                <a:latin typeface="方正小标宋简体" panose="03000509000000000000" pitchFamily="65" charset="-122"/>
                <a:ea typeface="方正小标宋简体" panose="03000509000000000000" pitchFamily="65" charset="-122"/>
              </a:rPr>
              <a:t>五是精准对焦、重点整改。</a:t>
            </a:r>
          </a:p>
        </p:txBody>
      </p:sp>
      <p:pic>
        <p:nvPicPr>
          <p:cNvPr id="4" name="图片 3">
            <a:extLst>
              <a:ext uri="{FF2B5EF4-FFF2-40B4-BE49-F238E27FC236}">
                <a16:creationId xmlns:a16="http://schemas.microsoft.com/office/drawing/2014/main" id="{EE7CCB2F-DFC7-422A-A093-4D2C4B8F5A2C}"/>
              </a:ext>
            </a:extLst>
          </p:cNvPr>
          <p:cNvPicPr>
            <a:picLocks noChangeAspect="1"/>
          </p:cNvPicPr>
          <p:nvPr/>
        </p:nvPicPr>
        <p:blipFill>
          <a:blip r:embed="rId2"/>
          <a:stretch>
            <a:fillRect/>
          </a:stretch>
        </p:blipFill>
        <p:spPr>
          <a:xfrm>
            <a:off x="432910" y="4764954"/>
            <a:ext cx="8278177" cy="1487485"/>
          </a:xfrm>
          <a:prstGeom prst="rect">
            <a:avLst/>
          </a:prstGeom>
        </p:spPr>
      </p:pic>
      <p:sp>
        <p:nvSpPr>
          <p:cNvPr id="5" name="文本框 4">
            <a:extLst>
              <a:ext uri="{FF2B5EF4-FFF2-40B4-BE49-F238E27FC236}">
                <a16:creationId xmlns:a16="http://schemas.microsoft.com/office/drawing/2014/main" id="{7F5A8BA3-0117-4712-BBB6-00044F87F9A7}"/>
              </a:ext>
            </a:extLst>
          </p:cNvPr>
          <p:cNvSpPr txBox="1"/>
          <p:nvPr/>
        </p:nvSpPr>
        <p:spPr>
          <a:xfrm>
            <a:off x="1943707" y="6309320"/>
            <a:ext cx="5256584" cy="369332"/>
          </a:xfrm>
          <a:prstGeom prst="rect">
            <a:avLst/>
          </a:prstGeom>
          <a:noFill/>
        </p:spPr>
        <p:txBody>
          <a:bodyPr wrap="square" rtlCol="0">
            <a:spAutoFit/>
          </a:bodyPr>
          <a:lstStyle/>
          <a:p>
            <a:pPr algn="ctr"/>
            <a:r>
              <a:rPr lang="zh-CN" altLang="en-US" dirty="0">
                <a:solidFill>
                  <a:srgbClr val="FF0000"/>
                </a:solidFill>
              </a:rPr>
              <a:t>图为中国石油大学（华东）部分支撑材料</a:t>
            </a:r>
          </a:p>
        </p:txBody>
      </p:sp>
    </p:spTree>
    <p:extLst>
      <p:ext uri="{BB962C8B-B14F-4D97-AF65-F5344CB8AC3E}">
        <p14:creationId xmlns:p14="http://schemas.microsoft.com/office/powerpoint/2010/main" val="21684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987B734-8CB3-4540-BF0B-87E33F67A8BC}"/>
              </a:ext>
            </a:extLst>
          </p:cNvPr>
          <p:cNvSpPr/>
          <p:nvPr/>
        </p:nvSpPr>
        <p:spPr>
          <a:xfrm>
            <a:off x="271601" y="1196752"/>
            <a:ext cx="8874224" cy="5124480"/>
          </a:xfrm>
          <a:prstGeom prst="rect">
            <a:avLst/>
          </a:prstGeom>
        </p:spPr>
        <p:txBody>
          <a:bodyPr wrap="square">
            <a:spAutoFit/>
          </a:bodyPr>
          <a:lstStyle/>
          <a:p>
            <a:pPr>
              <a:lnSpc>
                <a:spcPct val="150000"/>
              </a:lnSpc>
            </a:pPr>
            <a:r>
              <a:rPr lang="zh-CN" altLang="en-US" sz="2000" b="1" dirty="0"/>
              <a:t>    （一）档案资源体系建设成果丰硕</a:t>
            </a:r>
          </a:p>
          <a:p>
            <a:pPr>
              <a:lnSpc>
                <a:spcPct val="150000"/>
              </a:lnSpc>
            </a:pPr>
            <a:r>
              <a:rPr lang="en-US" altLang="zh-CN" b="1" dirty="0"/>
              <a:t>    </a:t>
            </a:r>
            <a:r>
              <a:rPr lang="zh-CN" altLang="en-US" b="1" dirty="0"/>
              <a:t>档案门类更加齐全完整。</a:t>
            </a:r>
            <a:endParaRPr lang="en-US" altLang="zh-CN" b="1" dirty="0"/>
          </a:p>
          <a:p>
            <a:pPr>
              <a:lnSpc>
                <a:spcPct val="150000"/>
              </a:lnSpc>
            </a:pPr>
            <a:r>
              <a:rPr lang="en-US" altLang="zh-CN" b="1" dirty="0"/>
              <a:t>    </a:t>
            </a:r>
            <a:r>
              <a:rPr lang="zh-CN" altLang="en-US" b="1" dirty="0"/>
              <a:t>重大活动、重点工程、重要科研项目成效凸显。</a:t>
            </a:r>
            <a:r>
              <a:rPr lang="zh-CN" altLang="en-US" dirty="0"/>
              <a:t>如潍坊学院的重大活动档案</a:t>
            </a:r>
            <a:r>
              <a:rPr lang="zh-CN" altLang="en-US" dirty="0" smtClean="0"/>
              <a:t>类、山东农业大学“小麦中心”等国家级重点项目、工艺美院上海世博会和山东区域发展战略等。</a:t>
            </a:r>
            <a:endParaRPr lang="zh-CN" altLang="en-US" dirty="0"/>
          </a:p>
          <a:p>
            <a:pPr>
              <a:lnSpc>
                <a:spcPct val="150000"/>
              </a:lnSpc>
            </a:pPr>
            <a:r>
              <a:rPr lang="en-US" altLang="zh-CN" b="1" dirty="0"/>
              <a:t>   </a:t>
            </a:r>
            <a:r>
              <a:rPr lang="en-US" altLang="zh-CN" b="1" dirty="0" smtClean="0"/>
              <a:t> </a:t>
            </a:r>
            <a:r>
              <a:rPr lang="zh-CN" altLang="en-US" b="1" dirty="0" smtClean="0"/>
              <a:t>特色</a:t>
            </a:r>
            <a:r>
              <a:rPr lang="zh-CN" altLang="en-US" b="1" dirty="0"/>
              <a:t>档案建设多彩多姿</a:t>
            </a:r>
            <a:r>
              <a:rPr lang="zh-CN" altLang="en-US" b="1" dirty="0" smtClean="0"/>
              <a:t>。</a:t>
            </a:r>
            <a:r>
              <a:rPr lang="zh-CN" altLang="en-US" dirty="0"/>
              <a:t>从</a:t>
            </a:r>
            <a:r>
              <a:rPr lang="zh-CN" altLang="en-US" dirty="0" smtClean="0"/>
              <a:t>人物档案来说，中医药大学有“国医大师”</a:t>
            </a:r>
            <a:r>
              <a:rPr lang="zh-CN" altLang="en-US" dirty="0"/>
              <a:t>档案、</a:t>
            </a:r>
            <a:r>
              <a:rPr lang="zh-CN" altLang="en-US" dirty="0" smtClean="0"/>
              <a:t>山东科技大学和山东农业大学有老</a:t>
            </a:r>
            <a:r>
              <a:rPr lang="zh-CN" altLang="en-US" dirty="0"/>
              <a:t>科学家</a:t>
            </a:r>
            <a:r>
              <a:rPr lang="zh-CN" altLang="en-US" dirty="0" smtClean="0"/>
              <a:t>项目，工艺</a:t>
            </a:r>
            <a:r>
              <a:rPr lang="zh-CN" altLang="en-US" dirty="0"/>
              <a:t>美院的</a:t>
            </a:r>
            <a:r>
              <a:rPr lang="zh-CN" altLang="en-US" dirty="0" smtClean="0"/>
              <a:t>“人物档案”更是起步早，</a:t>
            </a:r>
            <a:r>
              <a:rPr lang="en-US" altLang="zh-CN" dirty="0" smtClean="0"/>
              <a:t>36</a:t>
            </a:r>
            <a:r>
              <a:rPr lang="zh-CN" altLang="en-US" dirty="0" smtClean="0"/>
              <a:t>名艺术学专家人物专题档案。石油</a:t>
            </a:r>
            <a:r>
              <a:rPr lang="zh-CN" altLang="en-US" dirty="0"/>
              <a:t>大学的“重大历史事件”档案</a:t>
            </a:r>
            <a:r>
              <a:rPr lang="zh-CN" altLang="en-US" dirty="0" smtClean="0"/>
              <a:t>、青岛科技大学</a:t>
            </a:r>
            <a:r>
              <a:rPr lang="zh-CN" altLang="en-US" dirty="0"/>
              <a:t>的“全宗卷”档案等。</a:t>
            </a:r>
          </a:p>
          <a:p>
            <a:pPr>
              <a:lnSpc>
                <a:spcPct val="150000"/>
              </a:lnSpc>
            </a:pPr>
            <a:r>
              <a:rPr lang="en-US" altLang="zh-CN" b="1" dirty="0"/>
              <a:t>   </a:t>
            </a:r>
            <a:r>
              <a:rPr lang="en-US" altLang="zh-CN" b="1" dirty="0" smtClean="0"/>
              <a:t> </a:t>
            </a:r>
            <a:r>
              <a:rPr lang="zh-CN" altLang="en-US" b="1" dirty="0" smtClean="0"/>
              <a:t>档案</a:t>
            </a:r>
            <a:r>
              <a:rPr lang="zh-CN" altLang="en-US" b="1" dirty="0"/>
              <a:t>征集广泛开展</a:t>
            </a:r>
            <a:r>
              <a:rPr lang="zh-CN" altLang="en-US" b="1" dirty="0" smtClean="0"/>
              <a:t>。</a:t>
            </a:r>
            <a:r>
              <a:rPr lang="zh-CN" altLang="en-US" dirty="0" smtClean="0"/>
              <a:t>内容丰富：如</a:t>
            </a:r>
            <a:r>
              <a:rPr lang="zh-CN" altLang="en-US" dirty="0"/>
              <a:t>山东农业大学在</a:t>
            </a:r>
            <a:r>
              <a:rPr lang="en-US" altLang="zh-CN" dirty="0"/>
              <a:t>110</a:t>
            </a:r>
            <a:r>
              <a:rPr lang="zh-CN" altLang="en-US" dirty="0"/>
              <a:t>周年校庆之际征集的第一任校长王景禧光绪十八年（</a:t>
            </a:r>
            <a:r>
              <a:rPr lang="en-US" altLang="zh-CN" dirty="0"/>
              <a:t>1892</a:t>
            </a:r>
            <a:r>
              <a:rPr lang="zh-CN" altLang="en-US" dirty="0"/>
              <a:t>年）的“朝考卷”，山东科技大学征集的老教师教案和自制的教学挂图等，石油大学征集的吴仪发给学校的电报和李岚清为学校篆刻的校训印章</a:t>
            </a:r>
            <a:r>
              <a:rPr lang="zh-CN" altLang="en-US" dirty="0" smtClean="0"/>
              <a:t>。形式多样</a:t>
            </a:r>
            <a:r>
              <a:rPr lang="zh-CN" altLang="en-US" dirty="0"/>
              <a:t>：如网上征集与上门征集相结合、书面材料与口述历史采集相结合、纸质材料与实物材料相结合等</a:t>
            </a:r>
            <a:r>
              <a:rPr lang="zh-CN" altLang="en-US" dirty="0" smtClean="0"/>
              <a:t>。</a:t>
            </a:r>
            <a:r>
              <a:rPr lang="en-US" altLang="zh-CN" b="1" dirty="0" smtClean="0"/>
              <a:t> </a:t>
            </a:r>
            <a:endParaRPr lang="zh-CN" altLang="en-US" b="1" dirty="0"/>
          </a:p>
        </p:txBody>
      </p:sp>
      <p:pic>
        <p:nvPicPr>
          <p:cNvPr id="4" name="图片 3">
            <a:extLst>
              <a:ext uri="{FF2B5EF4-FFF2-40B4-BE49-F238E27FC236}">
                <a16:creationId xmlns:a16="http://schemas.microsoft.com/office/drawing/2014/main" id="{54014622-C6C7-4955-83F8-4F6014564510}"/>
              </a:ext>
            </a:extLst>
          </p:cNvPr>
          <p:cNvPicPr preferRelativeResize="0">
            <a:picLocks/>
          </p:cNvPicPr>
          <p:nvPr/>
        </p:nvPicPr>
        <p:blipFill>
          <a:blip r:embed="rId2"/>
          <a:stretch>
            <a:fillRect/>
          </a:stretch>
        </p:blipFill>
        <p:spPr>
          <a:xfrm>
            <a:off x="269776" y="2234360"/>
            <a:ext cx="216000" cy="216000"/>
          </a:xfrm>
          <a:prstGeom prst="rect">
            <a:avLst/>
          </a:prstGeom>
        </p:spPr>
      </p:pic>
      <p:pic>
        <p:nvPicPr>
          <p:cNvPr id="5" name="图片 4">
            <a:extLst>
              <a:ext uri="{FF2B5EF4-FFF2-40B4-BE49-F238E27FC236}">
                <a16:creationId xmlns:a16="http://schemas.microsoft.com/office/drawing/2014/main" id="{0A33C7BE-6C32-4F90-8134-70DE9E44ACA1}"/>
              </a:ext>
            </a:extLst>
          </p:cNvPr>
          <p:cNvPicPr preferRelativeResize="0">
            <a:picLocks/>
          </p:cNvPicPr>
          <p:nvPr/>
        </p:nvPicPr>
        <p:blipFill>
          <a:blip r:embed="rId2"/>
          <a:stretch>
            <a:fillRect/>
          </a:stretch>
        </p:blipFill>
        <p:spPr>
          <a:xfrm>
            <a:off x="269776" y="3065068"/>
            <a:ext cx="216000" cy="216000"/>
          </a:xfrm>
          <a:prstGeom prst="rect">
            <a:avLst/>
          </a:prstGeom>
        </p:spPr>
      </p:pic>
      <p:pic>
        <p:nvPicPr>
          <p:cNvPr id="6" name="图片 5">
            <a:extLst>
              <a:ext uri="{FF2B5EF4-FFF2-40B4-BE49-F238E27FC236}">
                <a16:creationId xmlns:a16="http://schemas.microsoft.com/office/drawing/2014/main" id="{A3610BFD-0B47-438D-91BB-51CFA30AF846}"/>
              </a:ext>
            </a:extLst>
          </p:cNvPr>
          <p:cNvPicPr preferRelativeResize="0">
            <a:picLocks/>
          </p:cNvPicPr>
          <p:nvPr/>
        </p:nvPicPr>
        <p:blipFill>
          <a:blip r:embed="rId2"/>
          <a:stretch>
            <a:fillRect/>
          </a:stretch>
        </p:blipFill>
        <p:spPr>
          <a:xfrm>
            <a:off x="269776" y="4293096"/>
            <a:ext cx="216000" cy="216000"/>
          </a:xfrm>
          <a:prstGeom prst="rect">
            <a:avLst/>
          </a:prstGeom>
        </p:spPr>
      </p:pic>
      <p:pic>
        <p:nvPicPr>
          <p:cNvPr id="9" name="图片 8">
            <a:extLst>
              <a:ext uri="{FF2B5EF4-FFF2-40B4-BE49-F238E27FC236}">
                <a16:creationId xmlns:a16="http://schemas.microsoft.com/office/drawing/2014/main" id="{9B96D4F3-F6DF-4890-B929-6C47426BAB03}"/>
              </a:ext>
            </a:extLst>
          </p:cNvPr>
          <p:cNvPicPr preferRelativeResize="0">
            <a:picLocks/>
          </p:cNvPicPr>
          <p:nvPr/>
        </p:nvPicPr>
        <p:blipFill>
          <a:blip r:embed="rId2"/>
          <a:stretch>
            <a:fillRect/>
          </a:stretch>
        </p:blipFill>
        <p:spPr>
          <a:xfrm>
            <a:off x="258912" y="1817825"/>
            <a:ext cx="216000" cy="216000"/>
          </a:xfrm>
          <a:prstGeom prst="rect">
            <a:avLst/>
          </a:prstGeom>
        </p:spPr>
      </p:pic>
    </p:spTree>
    <p:extLst>
      <p:ext uri="{BB962C8B-B14F-4D97-AF65-F5344CB8AC3E}">
        <p14:creationId xmlns:p14="http://schemas.microsoft.com/office/powerpoint/2010/main" val="339348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8" dur="500"/>
                                        <p:tgtEl>
                                          <p:spTgt spid="2">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6" dur="500"/>
                                        <p:tgtEl>
                                          <p:spTgt spid="2">
                                            <p:txEl>
                                              <p:pRg st="4" end="4"/>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972C04B-42A8-49FC-9F73-E168AF706055}"/>
              </a:ext>
            </a:extLst>
          </p:cNvPr>
          <p:cNvSpPr txBox="1"/>
          <p:nvPr/>
        </p:nvSpPr>
        <p:spPr>
          <a:xfrm>
            <a:off x="467544" y="1635472"/>
            <a:ext cx="3593267" cy="4385816"/>
          </a:xfrm>
          <a:prstGeom prst="rect">
            <a:avLst/>
          </a:prstGeom>
          <a:noFill/>
        </p:spPr>
        <p:txBody>
          <a:bodyPr wrap="square" rtlCol="0">
            <a:spAutoFit/>
          </a:bodyPr>
          <a:lstStyle/>
          <a:p>
            <a:endParaRPr lang="en-US" altLang="zh-CN" dirty="0"/>
          </a:p>
          <a:p>
            <a:pPr>
              <a:lnSpc>
                <a:spcPct val="150000"/>
              </a:lnSpc>
            </a:pPr>
            <a:r>
              <a:rPr lang="zh-CN" altLang="en-US" dirty="0">
                <a:latin typeface="方正小标宋简体" panose="03000509000000000000" pitchFamily="65" charset="-122"/>
                <a:ea typeface="方正小标宋简体" panose="03000509000000000000" pitchFamily="65" charset="-122"/>
              </a:rPr>
              <a:t>    </a:t>
            </a:r>
            <a:r>
              <a:rPr lang="zh-CN" altLang="en-US" dirty="0">
                <a:solidFill>
                  <a:srgbClr val="FF0000"/>
                </a:solidFill>
                <a:latin typeface="方正小标宋简体" panose="03000509000000000000" pitchFamily="65" charset="-122"/>
                <a:ea typeface="方正小标宋简体" panose="03000509000000000000" pitchFamily="65" charset="-122"/>
              </a:rPr>
              <a:t>中央办公厅 国务院办公厅文件</a:t>
            </a:r>
            <a:endParaRPr lang="en-US" altLang="zh-CN" dirty="0">
              <a:solidFill>
                <a:srgbClr val="FF0000"/>
              </a:solidFill>
              <a:latin typeface="方正小标宋简体" panose="03000509000000000000" pitchFamily="65" charset="-122"/>
              <a:ea typeface="方正小标宋简体" panose="03000509000000000000" pitchFamily="65" charset="-122"/>
            </a:endParaRPr>
          </a:p>
          <a:p>
            <a:pPr>
              <a:lnSpc>
                <a:spcPct val="150000"/>
              </a:lnSpc>
            </a:pPr>
            <a:r>
              <a:rPr lang="zh-CN" altLang="en-US" b="1" dirty="0"/>
              <a:t>关于加强和改进新形势下档案工作的意见</a:t>
            </a:r>
            <a:endParaRPr lang="en-US" altLang="zh-CN" b="1" dirty="0"/>
          </a:p>
          <a:p>
            <a:pPr>
              <a:lnSpc>
                <a:spcPct val="150000"/>
              </a:lnSpc>
            </a:pPr>
            <a:r>
              <a:rPr lang="zh-CN" altLang="en-US" dirty="0">
                <a:latin typeface="楷体_GB2312" panose="02010609030101010101" pitchFamily="49" charset="-122"/>
                <a:ea typeface="楷体_GB2312" panose="02010609030101010101" pitchFamily="49" charset="-122"/>
              </a:rPr>
              <a:t>（中办</a:t>
            </a:r>
            <a:r>
              <a:rPr lang="zh-CN" altLang="en-US" dirty="0" smtClean="0">
                <a:latin typeface="楷体_GB2312" panose="02010609030101010101" pitchFamily="49" charset="-122"/>
                <a:ea typeface="楷体_GB2312" panose="02010609030101010101" pitchFamily="49" charset="-122"/>
              </a:rPr>
              <a:t>发</a:t>
            </a:r>
            <a:r>
              <a:rPr lang="en-US" altLang="zh-CN" dirty="0" smtClean="0">
                <a:latin typeface="楷体_GB2312" panose="02010609030101010101" pitchFamily="49" charset="-122"/>
                <a:ea typeface="楷体_GB2312" panose="02010609030101010101" pitchFamily="49" charset="-122"/>
              </a:rPr>
              <a:t>〔2014〕15</a:t>
            </a:r>
            <a:r>
              <a:rPr lang="zh-CN" altLang="en-US" dirty="0">
                <a:latin typeface="楷体_GB2312" panose="02010609030101010101" pitchFamily="49" charset="-122"/>
                <a:ea typeface="楷体_GB2312" panose="02010609030101010101" pitchFamily="49" charset="-122"/>
              </a:rPr>
              <a:t>号）</a:t>
            </a:r>
            <a:endParaRPr lang="en-US" altLang="zh-CN" dirty="0">
              <a:latin typeface="楷体_GB2312" panose="02010609030101010101" pitchFamily="49" charset="-122"/>
              <a:ea typeface="楷体_GB2312" panose="02010609030101010101" pitchFamily="49" charset="-122"/>
            </a:endParaRPr>
          </a:p>
          <a:p>
            <a:pPr>
              <a:lnSpc>
                <a:spcPct val="150000"/>
              </a:lnSpc>
            </a:pPr>
            <a:endParaRPr lang="en-US" altLang="zh-CN" dirty="0"/>
          </a:p>
          <a:p>
            <a:pPr>
              <a:lnSpc>
                <a:spcPct val="150000"/>
              </a:lnSpc>
            </a:pPr>
            <a:r>
              <a:rPr lang="en-US" altLang="zh-CN" dirty="0">
                <a:latin typeface="方正小标宋简体" panose="03000509000000000000" pitchFamily="65" charset="-122"/>
                <a:ea typeface="方正小标宋简体" panose="03000509000000000000" pitchFamily="65" charset="-122"/>
              </a:rPr>
              <a:t>    </a:t>
            </a:r>
            <a:r>
              <a:rPr lang="zh-CN" altLang="en-US" dirty="0">
                <a:solidFill>
                  <a:srgbClr val="FF0000"/>
                </a:solidFill>
                <a:latin typeface="方正小标宋简体" panose="03000509000000000000" pitchFamily="65" charset="-122"/>
                <a:ea typeface="方正小标宋简体" panose="03000509000000000000" pitchFamily="65" charset="-122"/>
              </a:rPr>
              <a:t>中共山东省委办公厅文件</a:t>
            </a:r>
            <a:endParaRPr lang="en-US" altLang="zh-CN" dirty="0">
              <a:solidFill>
                <a:srgbClr val="FF0000"/>
              </a:solidFill>
              <a:latin typeface="方正小标宋简体" panose="03000509000000000000" pitchFamily="65" charset="-122"/>
              <a:ea typeface="方正小标宋简体" panose="03000509000000000000" pitchFamily="65" charset="-122"/>
            </a:endParaRPr>
          </a:p>
          <a:p>
            <a:pPr>
              <a:lnSpc>
                <a:spcPct val="150000"/>
              </a:lnSpc>
            </a:pPr>
            <a:r>
              <a:rPr lang="zh-CN" altLang="en-US" b="1" dirty="0"/>
              <a:t>关于加强和改进新形势下档案工作的实施意见</a:t>
            </a:r>
            <a:endParaRPr lang="en-US" altLang="zh-CN" b="1" dirty="0"/>
          </a:p>
          <a:p>
            <a:pPr>
              <a:lnSpc>
                <a:spcPct val="150000"/>
              </a:lnSpc>
            </a:pPr>
            <a:r>
              <a:rPr lang="zh-CN" altLang="en-US" dirty="0">
                <a:latin typeface="楷体_GB2312" panose="02010609030101010101" pitchFamily="49" charset="-122"/>
                <a:ea typeface="楷体_GB2312" panose="02010609030101010101" pitchFamily="49" charset="-122"/>
              </a:rPr>
              <a:t>（鲁办</a:t>
            </a:r>
            <a:r>
              <a:rPr lang="zh-CN" altLang="en-US" dirty="0" smtClean="0">
                <a:latin typeface="楷体_GB2312" panose="02010609030101010101" pitchFamily="49" charset="-122"/>
                <a:ea typeface="楷体_GB2312" panose="02010609030101010101" pitchFamily="49" charset="-122"/>
              </a:rPr>
              <a:t>发</a:t>
            </a:r>
            <a:r>
              <a:rPr lang="en-US" altLang="zh-CN" dirty="0" smtClean="0">
                <a:latin typeface="楷体_GB2312" panose="02010609030101010101" pitchFamily="49" charset="-122"/>
                <a:ea typeface="楷体_GB2312" panose="02010609030101010101" pitchFamily="49" charset="-122"/>
              </a:rPr>
              <a:t>〔2014〕40</a:t>
            </a:r>
            <a:r>
              <a:rPr lang="zh-CN" altLang="en-US" dirty="0">
                <a:latin typeface="楷体_GB2312" panose="02010609030101010101" pitchFamily="49" charset="-122"/>
                <a:ea typeface="楷体_GB2312" panose="02010609030101010101" pitchFamily="49" charset="-122"/>
              </a:rPr>
              <a:t>号）</a:t>
            </a:r>
            <a:endParaRPr lang="en-US" altLang="zh-CN" dirty="0"/>
          </a:p>
          <a:p>
            <a:endParaRPr lang="zh-CN" altLang="en-US" dirty="0"/>
          </a:p>
        </p:txBody>
      </p:sp>
      <p:sp>
        <p:nvSpPr>
          <p:cNvPr id="8" name="流程图: 接点 7">
            <a:extLst>
              <a:ext uri="{FF2B5EF4-FFF2-40B4-BE49-F238E27FC236}">
                <a16:creationId xmlns:a16="http://schemas.microsoft.com/office/drawing/2014/main" id="{56EA51C8-D85A-4A81-B8C1-EA57A6F90D4B}"/>
              </a:ext>
            </a:extLst>
          </p:cNvPr>
          <p:cNvSpPr/>
          <p:nvPr/>
        </p:nvSpPr>
        <p:spPr>
          <a:xfrm>
            <a:off x="467544" y="2062816"/>
            <a:ext cx="216024" cy="2160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0000"/>
                  <a:lumOff val="40000"/>
                </a:schemeClr>
              </a:solidFill>
            </a:endParaRPr>
          </a:p>
        </p:txBody>
      </p:sp>
      <p:sp>
        <p:nvSpPr>
          <p:cNvPr id="9" name="流程图: 接点 8">
            <a:extLst>
              <a:ext uri="{FF2B5EF4-FFF2-40B4-BE49-F238E27FC236}">
                <a16:creationId xmlns:a16="http://schemas.microsoft.com/office/drawing/2014/main" id="{4DF54FBB-F60B-47CF-BAB2-787011BFCEC4}"/>
              </a:ext>
            </a:extLst>
          </p:cNvPr>
          <p:cNvSpPr/>
          <p:nvPr/>
        </p:nvSpPr>
        <p:spPr>
          <a:xfrm>
            <a:off x="467544" y="4130030"/>
            <a:ext cx="216024" cy="2160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4" name="图片 13">
            <a:extLst>
              <a:ext uri="{FF2B5EF4-FFF2-40B4-BE49-F238E27FC236}">
                <a16:creationId xmlns:a16="http://schemas.microsoft.com/office/drawing/2014/main" id="{ECE7D4EB-31AE-4478-AADD-535EA66E8E9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
                    </a14:imgEffect>
                  </a14:imgLayer>
                </a14:imgProps>
              </a:ext>
              <a:ext uri="{28A0092B-C50C-407E-A947-70E740481C1C}">
                <a14:useLocalDpi xmlns:a14="http://schemas.microsoft.com/office/drawing/2010/main" val="0"/>
              </a:ext>
            </a:extLst>
          </a:blip>
          <a:srcRect t="3527"/>
          <a:stretch/>
        </p:blipFill>
        <p:spPr>
          <a:xfrm>
            <a:off x="4139952" y="1340768"/>
            <a:ext cx="2883116" cy="3939428"/>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4"/>
          <a:stretch>
            <a:fillRect/>
          </a:stretch>
        </p:blipFill>
        <p:spPr>
          <a:xfrm>
            <a:off x="5775198" y="2060848"/>
            <a:ext cx="3621338" cy="4633362"/>
          </a:xfrm>
          <a:prstGeom prst="rect">
            <a:avLst/>
          </a:prstGeom>
        </p:spPr>
      </p:pic>
    </p:spTree>
    <p:extLst>
      <p:ext uri="{BB962C8B-B14F-4D97-AF65-F5344CB8AC3E}">
        <p14:creationId xmlns:p14="http://schemas.microsoft.com/office/powerpoint/2010/main" val="3884725290"/>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wipe(left)">
                                      <p:cBhvr>
                                        <p:cTn id="13" dur="500"/>
                                        <p:tgtEl>
                                          <p:spTgt spid="7">
                                            <p:txEl>
                                              <p:pRg st="1" end="1"/>
                                            </p:txEl>
                                          </p:spTgt>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wipe(left)">
                                      <p:cBhvr>
                                        <p:cTn id="21" dur="500"/>
                                        <p:tgtEl>
                                          <p:spTgt spid="7">
                                            <p:txEl>
                                              <p:pRg st="3" end="3"/>
                                            </p:txEl>
                                          </p:spTgt>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ipe(left)">
                                      <p:cBhvr>
                                        <p:cTn id="37" dur="500"/>
                                        <p:tgtEl>
                                          <p:spTgt spid="7">
                                            <p:txEl>
                                              <p:pRg st="5" end="5"/>
                                            </p:txEl>
                                          </p:spTgt>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wipe(left)">
                                      <p:cBhvr>
                                        <p:cTn id="41" dur="500"/>
                                        <p:tgtEl>
                                          <p:spTgt spid="7">
                                            <p:txEl>
                                              <p:pRg st="6" end="6"/>
                                            </p:txEl>
                                          </p:spTgt>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wipe(left)">
                                      <p:cBhvr>
                                        <p:cTn id="45" dur="500"/>
                                        <p:tgtEl>
                                          <p:spTgt spid="7">
                                            <p:txEl>
                                              <p:pRg st="7" end="7"/>
                                            </p:txEl>
                                          </p:spTgt>
                                        </p:tgtEl>
                                      </p:cBhvr>
                                    </p:animEffect>
                                  </p:childTnLst>
                                </p:cTn>
                              </p:par>
                            </p:childTnLst>
                          </p:cTn>
                        </p:par>
                        <p:par>
                          <p:cTn id="46" fill="hold">
                            <p:stCondLst>
                              <p:cond delay="2000"/>
                            </p:stCondLst>
                            <p:childTnLst>
                              <p:par>
                                <p:cTn id="47" presetID="2" presetClass="entr" presetSubtype="4"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6E4C7E0-4654-4768-9A73-CBCACF3B2296}"/>
              </a:ext>
            </a:extLst>
          </p:cNvPr>
          <p:cNvSpPr/>
          <p:nvPr/>
        </p:nvSpPr>
        <p:spPr>
          <a:xfrm>
            <a:off x="323528" y="1556792"/>
            <a:ext cx="8280920" cy="400110"/>
          </a:xfrm>
          <a:prstGeom prst="rect">
            <a:avLst/>
          </a:prstGeom>
        </p:spPr>
        <p:txBody>
          <a:bodyPr wrap="square">
            <a:spAutoFit/>
          </a:bodyPr>
          <a:lstStyle/>
          <a:p>
            <a:r>
              <a:rPr lang="zh-CN" altLang="en-US" sz="2000" b="1" dirty="0"/>
              <a:t>（二）加强档案信息资源开发利用，档案服务利用体系建设不断完善</a:t>
            </a:r>
          </a:p>
        </p:txBody>
      </p:sp>
      <p:sp>
        <p:nvSpPr>
          <p:cNvPr id="3" name="文本框 2">
            <a:extLst>
              <a:ext uri="{FF2B5EF4-FFF2-40B4-BE49-F238E27FC236}">
                <a16:creationId xmlns:a16="http://schemas.microsoft.com/office/drawing/2014/main" id="{01576B55-7007-4C35-88FF-5C3E0560C005}"/>
              </a:ext>
            </a:extLst>
          </p:cNvPr>
          <p:cNvSpPr txBox="1"/>
          <p:nvPr/>
        </p:nvSpPr>
        <p:spPr>
          <a:xfrm>
            <a:off x="683568" y="2348880"/>
            <a:ext cx="7704856" cy="3332322"/>
          </a:xfrm>
          <a:prstGeom prst="rect">
            <a:avLst/>
          </a:prstGeom>
          <a:noFill/>
        </p:spPr>
        <p:txBody>
          <a:bodyPr wrap="square" rtlCol="0">
            <a:spAutoFit/>
          </a:bodyPr>
          <a:lstStyle/>
          <a:p>
            <a:pPr>
              <a:lnSpc>
                <a:spcPct val="200000"/>
              </a:lnSpc>
            </a:pPr>
            <a:r>
              <a:rPr lang="en-US" altLang="zh-CN" b="1" dirty="0"/>
              <a:t>    </a:t>
            </a:r>
            <a:r>
              <a:rPr lang="zh-CN" altLang="en-US" b="1" dirty="0"/>
              <a:t>加强全宗卷建设，对档案的档案有了更清晰的了解和把握。</a:t>
            </a:r>
          </a:p>
          <a:p>
            <a:pPr>
              <a:lnSpc>
                <a:spcPct val="200000"/>
              </a:lnSpc>
            </a:pPr>
            <a:r>
              <a:rPr lang="en-US" altLang="zh-CN" b="1" dirty="0"/>
              <a:t>    </a:t>
            </a:r>
            <a:r>
              <a:rPr lang="zh-CN" altLang="en-US" b="1" dirty="0"/>
              <a:t>创新服务利用方式方法，提高服务利用质量的效率。如山东农业大学的校友信息查询系统</a:t>
            </a:r>
          </a:p>
          <a:p>
            <a:pPr>
              <a:lnSpc>
                <a:spcPct val="200000"/>
              </a:lnSpc>
            </a:pPr>
            <a:r>
              <a:rPr lang="en-US" altLang="zh-CN" b="1" dirty="0"/>
              <a:t>    </a:t>
            </a:r>
            <a:r>
              <a:rPr lang="zh-CN" altLang="en-US" b="1" dirty="0"/>
              <a:t>开展档案编研利用服务，石油大学给我们留下了深刻的印象。</a:t>
            </a:r>
          </a:p>
          <a:p>
            <a:pPr>
              <a:lnSpc>
                <a:spcPct val="200000"/>
              </a:lnSpc>
            </a:pPr>
            <a:r>
              <a:rPr lang="en-US" altLang="zh-CN" b="1" dirty="0"/>
              <a:t>    </a:t>
            </a:r>
            <a:r>
              <a:rPr lang="zh-CN" altLang="en-US" b="1" dirty="0"/>
              <a:t>大力开展科学研究。山东大学、青岛大学、石油大学在科研立项、成果获奖等方面都取得了不俗的成绩。</a:t>
            </a:r>
          </a:p>
        </p:txBody>
      </p:sp>
      <p:sp>
        <p:nvSpPr>
          <p:cNvPr id="4" name="流程图: 接点 3">
            <a:extLst>
              <a:ext uri="{FF2B5EF4-FFF2-40B4-BE49-F238E27FC236}">
                <a16:creationId xmlns:a16="http://schemas.microsoft.com/office/drawing/2014/main" id="{15065E7D-C13D-4D84-9490-D964E4C6359E}"/>
              </a:ext>
            </a:extLst>
          </p:cNvPr>
          <p:cNvSpPr>
            <a:spLocks/>
          </p:cNvSpPr>
          <p:nvPr/>
        </p:nvSpPr>
        <p:spPr>
          <a:xfrm>
            <a:off x="712143" y="2617886"/>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流程图: 接点 7">
            <a:extLst>
              <a:ext uri="{FF2B5EF4-FFF2-40B4-BE49-F238E27FC236}">
                <a16:creationId xmlns:a16="http://schemas.microsoft.com/office/drawing/2014/main" id="{15065E7D-C13D-4D84-9490-D964E4C6359E}"/>
              </a:ext>
            </a:extLst>
          </p:cNvPr>
          <p:cNvSpPr>
            <a:spLocks/>
          </p:cNvSpPr>
          <p:nvPr/>
        </p:nvSpPr>
        <p:spPr>
          <a:xfrm>
            <a:off x="712143" y="3160042"/>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流程图: 接点 8">
            <a:extLst>
              <a:ext uri="{FF2B5EF4-FFF2-40B4-BE49-F238E27FC236}">
                <a16:creationId xmlns:a16="http://schemas.microsoft.com/office/drawing/2014/main" id="{15065E7D-C13D-4D84-9490-D964E4C6359E}"/>
              </a:ext>
            </a:extLst>
          </p:cNvPr>
          <p:cNvSpPr>
            <a:spLocks/>
          </p:cNvSpPr>
          <p:nvPr/>
        </p:nvSpPr>
        <p:spPr>
          <a:xfrm>
            <a:off x="712143" y="4252247"/>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流程图: 接点 9">
            <a:extLst>
              <a:ext uri="{FF2B5EF4-FFF2-40B4-BE49-F238E27FC236}">
                <a16:creationId xmlns:a16="http://schemas.microsoft.com/office/drawing/2014/main" id="{15065E7D-C13D-4D84-9490-D964E4C6359E}"/>
              </a:ext>
            </a:extLst>
          </p:cNvPr>
          <p:cNvSpPr>
            <a:spLocks/>
          </p:cNvSpPr>
          <p:nvPr/>
        </p:nvSpPr>
        <p:spPr>
          <a:xfrm>
            <a:off x="712143" y="4811099"/>
            <a:ext cx="216000" cy="2160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12333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8" dur="500"/>
                                        <p:tgtEl>
                                          <p:spTgt spid="3">
                                            <p:txEl>
                                              <p:pRg st="2" end="2"/>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6" dur="500"/>
                                        <p:tgtEl>
                                          <p:spTgt spid="3">
                                            <p:txEl>
                                              <p:pRg st="3" end="3"/>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6EA8C44-C5F5-4F2D-8658-5CFF189BA2A3}"/>
              </a:ext>
            </a:extLst>
          </p:cNvPr>
          <p:cNvSpPr/>
          <p:nvPr/>
        </p:nvSpPr>
        <p:spPr>
          <a:xfrm>
            <a:off x="1187624" y="1124744"/>
            <a:ext cx="5670376" cy="400110"/>
          </a:xfrm>
          <a:prstGeom prst="rect">
            <a:avLst/>
          </a:prstGeom>
        </p:spPr>
        <p:txBody>
          <a:bodyPr wrap="square">
            <a:spAutoFit/>
          </a:bodyPr>
          <a:lstStyle/>
          <a:p>
            <a:r>
              <a:rPr lang="zh-CN" altLang="en-US" sz="1200" dirty="0"/>
              <a:t>附表</a:t>
            </a:r>
            <a:r>
              <a:rPr lang="en-US" altLang="zh-CN" sz="1200" dirty="0"/>
              <a:t>3</a:t>
            </a:r>
            <a:r>
              <a:rPr lang="zh-CN" altLang="en-US" sz="1200" dirty="0"/>
              <a:t>：          </a:t>
            </a:r>
            <a:r>
              <a:rPr lang="zh-CN" altLang="en-US" sz="2000" b="1" dirty="0"/>
              <a:t>石油大学近期举办图文展览一览表</a:t>
            </a:r>
          </a:p>
        </p:txBody>
      </p:sp>
      <p:graphicFrame>
        <p:nvGraphicFramePr>
          <p:cNvPr id="3" name="表格 2">
            <a:extLst>
              <a:ext uri="{FF2B5EF4-FFF2-40B4-BE49-F238E27FC236}">
                <a16:creationId xmlns:a16="http://schemas.microsoft.com/office/drawing/2014/main" id="{81886641-894A-43CF-B775-91405C9DA77A}"/>
              </a:ext>
            </a:extLst>
          </p:cNvPr>
          <p:cNvGraphicFramePr>
            <a:graphicFrameLocks noGrp="1"/>
          </p:cNvGraphicFramePr>
          <p:nvPr>
            <p:extLst>
              <p:ext uri="{D42A27DB-BD31-4B8C-83A1-F6EECF244321}">
                <p14:modId xmlns:p14="http://schemas.microsoft.com/office/powerpoint/2010/main" val="2271677415"/>
              </p:ext>
            </p:extLst>
          </p:nvPr>
        </p:nvGraphicFramePr>
        <p:xfrm>
          <a:off x="395536" y="1524855"/>
          <a:ext cx="8280920" cy="4784466"/>
        </p:xfrm>
        <a:graphic>
          <a:graphicData uri="http://schemas.openxmlformats.org/drawingml/2006/table">
            <a:tbl>
              <a:tblPr firstRow="1" firstCol="1" bandRow="1">
                <a:tableStyleId>{5C22544A-7EE6-4342-B048-85BDC9FD1C3A}</a:tableStyleId>
              </a:tblPr>
              <a:tblGrid>
                <a:gridCol w="856195">
                  <a:extLst>
                    <a:ext uri="{9D8B030D-6E8A-4147-A177-3AD203B41FA5}">
                      <a16:colId xmlns:a16="http://schemas.microsoft.com/office/drawing/2014/main" val="797736877"/>
                    </a:ext>
                  </a:extLst>
                </a:gridCol>
                <a:gridCol w="6002433">
                  <a:extLst>
                    <a:ext uri="{9D8B030D-6E8A-4147-A177-3AD203B41FA5}">
                      <a16:colId xmlns:a16="http://schemas.microsoft.com/office/drawing/2014/main" val="3116486628"/>
                    </a:ext>
                  </a:extLst>
                </a:gridCol>
                <a:gridCol w="1422292">
                  <a:extLst>
                    <a:ext uri="{9D8B030D-6E8A-4147-A177-3AD203B41FA5}">
                      <a16:colId xmlns:a16="http://schemas.microsoft.com/office/drawing/2014/main" val="1746630029"/>
                    </a:ext>
                  </a:extLst>
                </a:gridCol>
              </a:tblGrid>
              <a:tr h="368248">
                <a:tc>
                  <a:txBody>
                    <a:bodyPr/>
                    <a:lstStyle/>
                    <a:p>
                      <a:pPr algn="ctr">
                        <a:lnSpc>
                          <a:spcPts val="2700"/>
                        </a:lnSpc>
                        <a:spcAft>
                          <a:spcPts val="0"/>
                        </a:spcAft>
                      </a:pPr>
                      <a:r>
                        <a:rPr lang="zh-CN" sz="1200" kern="100">
                          <a:effectLst/>
                        </a:rPr>
                        <a:t>序号</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zh-CN" sz="1200" kern="100">
                          <a:effectLst/>
                        </a:rPr>
                        <a:t>展览名称</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zh-CN" sz="1200" kern="100">
                          <a:effectLst/>
                        </a:rPr>
                        <a:t>展出时间</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335567705"/>
                  </a:ext>
                </a:extLst>
              </a:tr>
              <a:tr h="368248">
                <a:tc>
                  <a:txBody>
                    <a:bodyPr/>
                    <a:lstStyle/>
                    <a:p>
                      <a:pPr algn="ctr">
                        <a:lnSpc>
                          <a:spcPts val="2700"/>
                        </a:lnSpc>
                        <a:spcAft>
                          <a:spcPts val="0"/>
                        </a:spcAft>
                      </a:pPr>
                      <a:r>
                        <a:rPr lang="en-US" sz="1200" kern="100">
                          <a:effectLst/>
                        </a:rPr>
                        <a:t>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《东方红》音乐舞蹈史诗展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2014.06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612146503"/>
                  </a:ext>
                </a:extLst>
              </a:tr>
              <a:tr h="367854">
                <a:tc>
                  <a:txBody>
                    <a:bodyPr/>
                    <a:lstStyle/>
                    <a:p>
                      <a:pPr algn="ctr">
                        <a:lnSpc>
                          <a:spcPts val="2700"/>
                        </a:lnSpc>
                        <a:spcAft>
                          <a:spcPts val="0"/>
                        </a:spcAft>
                      </a:pPr>
                      <a:r>
                        <a:rPr lang="en-US" sz="1200" kern="100">
                          <a:effectLst/>
                        </a:rPr>
                        <a:t>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校办产业</a:t>
                      </a:r>
                      <a:r>
                        <a:rPr lang="en-US" sz="1200" kern="100">
                          <a:effectLst/>
                        </a:rPr>
                        <a:t>60</a:t>
                      </a:r>
                      <a:r>
                        <a:rPr lang="zh-CN" sz="1200" kern="100">
                          <a:effectLst/>
                        </a:rPr>
                        <a:t>周年图文展览</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2014.10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15181083"/>
                  </a:ext>
                </a:extLst>
              </a:tr>
              <a:tr h="367854">
                <a:tc>
                  <a:txBody>
                    <a:bodyPr/>
                    <a:lstStyle/>
                    <a:p>
                      <a:pPr algn="ctr">
                        <a:lnSpc>
                          <a:spcPts val="2700"/>
                        </a:lnSpc>
                        <a:spcAft>
                          <a:spcPts val="0"/>
                        </a:spcAft>
                      </a:pPr>
                      <a:r>
                        <a:rPr lang="en-US" sz="1200" kern="100">
                          <a:effectLst/>
                        </a:rPr>
                        <a:t>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纪念朱亚杰院士诞辰</a:t>
                      </a:r>
                      <a:r>
                        <a:rPr lang="en-US" sz="1200" kern="100">
                          <a:effectLst/>
                        </a:rPr>
                        <a:t>100</a:t>
                      </a:r>
                      <a:r>
                        <a:rPr lang="zh-CN" sz="1200" kern="100">
                          <a:effectLst/>
                        </a:rPr>
                        <a:t>周年图文展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2014.12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098191"/>
                  </a:ext>
                </a:extLst>
              </a:tr>
              <a:tr h="367854">
                <a:tc>
                  <a:txBody>
                    <a:bodyPr/>
                    <a:lstStyle/>
                    <a:p>
                      <a:pPr algn="ctr">
                        <a:lnSpc>
                          <a:spcPts val="2700"/>
                        </a:lnSpc>
                        <a:spcAft>
                          <a:spcPts val="0"/>
                        </a:spcAft>
                      </a:pPr>
                      <a:r>
                        <a:rPr lang="en-US" sz="1200" kern="100">
                          <a:effectLst/>
                        </a:rPr>
                        <a:t>4</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纪念曹本熹院士诞辰</a:t>
                      </a:r>
                      <a:r>
                        <a:rPr lang="en-US" sz="1200" kern="100">
                          <a:effectLst/>
                        </a:rPr>
                        <a:t>100</a:t>
                      </a:r>
                      <a:r>
                        <a:rPr lang="zh-CN" sz="1200" kern="100">
                          <a:effectLst/>
                        </a:rPr>
                        <a:t>周年图文实物展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2015.03</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70666679"/>
                  </a:ext>
                </a:extLst>
              </a:tr>
              <a:tr h="368248">
                <a:tc>
                  <a:txBody>
                    <a:bodyPr/>
                    <a:lstStyle/>
                    <a:p>
                      <a:pPr algn="ctr">
                        <a:lnSpc>
                          <a:spcPts val="2700"/>
                        </a:lnSpc>
                        <a:spcAft>
                          <a:spcPts val="0"/>
                        </a:spcAft>
                      </a:pPr>
                      <a:r>
                        <a:rPr lang="en-US" sz="1200" kern="100">
                          <a:effectLst/>
                        </a:rPr>
                        <a:t>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体育运动图文展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2015.05</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22201211"/>
                  </a:ext>
                </a:extLst>
              </a:tr>
              <a:tr h="368248">
                <a:tc>
                  <a:txBody>
                    <a:bodyPr/>
                    <a:lstStyle/>
                    <a:p>
                      <a:pPr algn="ctr">
                        <a:lnSpc>
                          <a:spcPts val="2700"/>
                        </a:lnSpc>
                        <a:spcAft>
                          <a:spcPts val="0"/>
                        </a:spcAft>
                      </a:pPr>
                      <a:r>
                        <a:rPr lang="en-US" sz="1200" kern="100">
                          <a:effectLst/>
                        </a:rPr>
                        <a:t>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沈忠厚院士图文展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2015.09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487220073"/>
                  </a:ext>
                </a:extLst>
              </a:tr>
              <a:tr h="367854">
                <a:tc>
                  <a:txBody>
                    <a:bodyPr/>
                    <a:lstStyle/>
                    <a:p>
                      <a:pPr algn="ctr">
                        <a:lnSpc>
                          <a:spcPts val="2700"/>
                        </a:lnSpc>
                        <a:spcAft>
                          <a:spcPts val="0"/>
                        </a:spcAft>
                      </a:pPr>
                      <a:r>
                        <a:rPr lang="en-US" sz="1200" kern="100">
                          <a:effectLst/>
                        </a:rPr>
                        <a:t>7</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en-US" sz="1200" kern="100">
                          <a:effectLst/>
                        </a:rPr>
                        <a:t>1954</a:t>
                      </a:r>
                      <a:r>
                        <a:rPr lang="zh-CN" sz="1200" kern="100">
                          <a:effectLst/>
                        </a:rPr>
                        <a:t>年北京石油学院第一届毕业生决心书图文实物展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2016.06</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25403423"/>
                  </a:ext>
                </a:extLst>
              </a:tr>
              <a:tr h="367854">
                <a:tc>
                  <a:txBody>
                    <a:bodyPr/>
                    <a:lstStyle/>
                    <a:p>
                      <a:pPr algn="ctr">
                        <a:lnSpc>
                          <a:spcPts val="2700"/>
                        </a:lnSpc>
                        <a:spcAft>
                          <a:spcPts val="0"/>
                        </a:spcAft>
                      </a:pPr>
                      <a:r>
                        <a:rPr lang="en-US" sz="1200" kern="100">
                          <a:effectLst/>
                        </a:rPr>
                        <a:t>8</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庆祝经济管理学院</a:t>
                      </a:r>
                      <a:r>
                        <a:rPr lang="en-US" sz="1200" kern="100">
                          <a:effectLst/>
                        </a:rPr>
                        <a:t>60</a:t>
                      </a:r>
                      <a:r>
                        <a:rPr lang="zh-CN" sz="1200" kern="100">
                          <a:effectLst/>
                        </a:rPr>
                        <a:t>华诞图文展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2016.09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290225623"/>
                  </a:ext>
                </a:extLst>
              </a:tr>
              <a:tr h="368248">
                <a:tc>
                  <a:txBody>
                    <a:bodyPr/>
                    <a:lstStyle/>
                    <a:p>
                      <a:pPr algn="ctr">
                        <a:lnSpc>
                          <a:spcPts val="2700"/>
                        </a:lnSpc>
                        <a:spcAft>
                          <a:spcPts val="0"/>
                        </a:spcAft>
                      </a:pPr>
                      <a:r>
                        <a:rPr lang="en-US" sz="1200" kern="100">
                          <a:effectLst/>
                        </a:rPr>
                        <a:t>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学校老革命图文展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2016.10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80490017"/>
                  </a:ext>
                </a:extLst>
              </a:tr>
              <a:tr h="368248">
                <a:tc>
                  <a:txBody>
                    <a:bodyPr/>
                    <a:lstStyle/>
                    <a:p>
                      <a:pPr algn="ctr">
                        <a:lnSpc>
                          <a:spcPts val="2700"/>
                        </a:lnSpc>
                        <a:spcAft>
                          <a:spcPts val="0"/>
                        </a:spcAft>
                      </a:pPr>
                      <a:r>
                        <a:rPr lang="en-US" sz="1200" kern="100">
                          <a:effectLst/>
                        </a:rPr>
                        <a:t>10</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纪念杨光华先生图文展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2016.11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46883220"/>
                  </a:ext>
                </a:extLst>
              </a:tr>
              <a:tr h="367854">
                <a:tc>
                  <a:txBody>
                    <a:bodyPr/>
                    <a:lstStyle/>
                    <a:p>
                      <a:pPr algn="ctr">
                        <a:lnSpc>
                          <a:spcPts val="2700"/>
                        </a:lnSpc>
                        <a:spcAft>
                          <a:spcPts val="0"/>
                        </a:spcAft>
                      </a:pPr>
                      <a:r>
                        <a:rPr lang="en-US" sz="1200" kern="100">
                          <a:effectLst/>
                        </a:rPr>
                        <a:t>11</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“墨香石大”系列书画作品展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a:effectLst/>
                        </a:rPr>
                        <a:t>2017.09</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77816854"/>
                  </a:ext>
                </a:extLst>
              </a:tr>
              <a:tr h="367854">
                <a:tc>
                  <a:txBody>
                    <a:bodyPr/>
                    <a:lstStyle/>
                    <a:p>
                      <a:pPr algn="ctr">
                        <a:lnSpc>
                          <a:spcPts val="2700"/>
                        </a:lnSpc>
                        <a:spcAft>
                          <a:spcPts val="0"/>
                        </a:spcAft>
                      </a:pPr>
                      <a:r>
                        <a:rPr lang="en-US" sz="1200" kern="100">
                          <a:effectLst/>
                        </a:rPr>
                        <a:t>12</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just">
                        <a:lnSpc>
                          <a:spcPts val="2700"/>
                        </a:lnSpc>
                        <a:spcAft>
                          <a:spcPts val="0"/>
                        </a:spcAft>
                      </a:pPr>
                      <a:r>
                        <a:rPr lang="zh-CN" sz="1200" kern="100">
                          <a:effectLst/>
                        </a:rPr>
                        <a:t>上德若谷、行者无疆——戈革先生图文实物展</a:t>
                      </a:r>
                      <a:endParaRPr lang="zh-CN" sz="105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ts val="2700"/>
                        </a:lnSpc>
                        <a:spcAft>
                          <a:spcPts val="0"/>
                        </a:spcAft>
                      </a:pPr>
                      <a:r>
                        <a:rPr lang="en-US" sz="1200" kern="100" dirty="0">
                          <a:effectLst/>
                        </a:rPr>
                        <a:t>2018.05</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17364869"/>
                  </a:ext>
                </a:extLst>
              </a:tr>
            </a:tbl>
          </a:graphicData>
        </a:graphic>
      </p:graphicFrame>
    </p:spTree>
    <p:extLst>
      <p:ext uri="{BB962C8B-B14F-4D97-AF65-F5344CB8AC3E}">
        <p14:creationId xmlns:p14="http://schemas.microsoft.com/office/powerpoint/2010/main" val="145454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4F1EB72-7F9F-41B3-AAA3-28DCFA541F29}"/>
              </a:ext>
            </a:extLst>
          </p:cNvPr>
          <p:cNvSpPr/>
          <p:nvPr/>
        </p:nvSpPr>
        <p:spPr>
          <a:xfrm>
            <a:off x="683568" y="1720840"/>
            <a:ext cx="7920880" cy="3640099"/>
          </a:xfrm>
          <a:prstGeom prst="rect">
            <a:avLst/>
          </a:prstGeom>
        </p:spPr>
        <p:txBody>
          <a:bodyPr wrap="square">
            <a:spAutoFit/>
          </a:bodyPr>
          <a:lstStyle/>
          <a:p>
            <a:r>
              <a:rPr lang="zh-CN" altLang="en-US" sz="2000" b="1" dirty="0"/>
              <a:t>（三）条件建设和安全保障体系</a:t>
            </a:r>
          </a:p>
          <a:p>
            <a:pPr>
              <a:lnSpc>
                <a:spcPct val="200000"/>
              </a:lnSpc>
            </a:pPr>
            <a:r>
              <a:rPr lang="en-US" altLang="zh-CN" dirty="0"/>
              <a:t>    </a:t>
            </a:r>
            <a:r>
              <a:rPr lang="zh-CN" altLang="en-US" b="1" dirty="0"/>
              <a:t>馆舍面积：</a:t>
            </a:r>
            <a:r>
              <a:rPr lang="zh-CN" altLang="en-US" dirty="0"/>
              <a:t>大幅增加。山东交通学院测评之日也是新馆开馆之时。山东建筑大学、临沂大学拥有目前省属高校最新、最大档案馆。</a:t>
            </a:r>
          </a:p>
          <a:p>
            <a:pPr>
              <a:lnSpc>
                <a:spcPct val="200000"/>
              </a:lnSpc>
            </a:pPr>
            <a:r>
              <a:rPr lang="en-US" altLang="zh-CN" b="1" dirty="0"/>
              <a:t>    </a:t>
            </a:r>
            <a:r>
              <a:rPr lang="zh-CN" altLang="en-US" b="1" dirty="0"/>
              <a:t>设施设备：</a:t>
            </a:r>
            <a:r>
              <a:rPr lang="zh-CN" altLang="en-US" dirty="0"/>
              <a:t>充足齐全</a:t>
            </a:r>
            <a:r>
              <a:rPr lang="zh-CN" altLang="en-US" b="1" dirty="0"/>
              <a:t>。</a:t>
            </a:r>
            <a:r>
              <a:rPr lang="zh-CN" altLang="en-US" dirty="0"/>
              <a:t>诸多学校都建设了档案库房管理恒温恒湿系统、监控门禁消防等安保系统、精华消毒系统等。齐鲁工业大学首开山东高校先河。智能密集架、专用实物档案柜、声像档案库房等硬件设施越来越先进。</a:t>
            </a:r>
          </a:p>
          <a:p>
            <a:pPr>
              <a:lnSpc>
                <a:spcPct val="200000"/>
              </a:lnSpc>
            </a:pPr>
            <a:r>
              <a:rPr lang="en-US" altLang="zh-CN" b="1" dirty="0"/>
              <a:t>    </a:t>
            </a:r>
            <a:r>
              <a:rPr lang="zh-CN" altLang="en-US" b="1" dirty="0"/>
              <a:t>安全管理：</a:t>
            </a:r>
            <a:r>
              <a:rPr lang="zh-CN" altLang="en-US" dirty="0"/>
              <a:t>技防、物防、人防三位一体安全管理体系。</a:t>
            </a:r>
          </a:p>
        </p:txBody>
      </p:sp>
      <p:pic>
        <p:nvPicPr>
          <p:cNvPr id="3" name="图片 2">
            <a:extLst>
              <a:ext uri="{FF2B5EF4-FFF2-40B4-BE49-F238E27FC236}">
                <a16:creationId xmlns:a16="http://schemas.microsoft.com/office/drawing/2014/main" id="{25C83A14-3FDB-4F6F-BAD1-40AAAC96D92D}"/>
              </a:ext>
            </a:extLst>
          </p:cNvPr>
          <p:cNvPicPr>
            <a:picLocks noChangeAspect="1"/>
          </p:cNvPicPr>
          <p:nvPr/>
        </p:nvPicPr>
        <p:blipFill>
          <a:blip r:embed="rId2"/>
          <a:stretch>
            <a:fillRect/>
          </a:stretch>
        </p:blipFill>
        <p:spPr>
          <a:xfrm>
            <a:off x="731862" y="2289887"/>
            <a:ext cx="216000" cy="216000"/>
          </a:xfrm>
          <a:prstGeom prst="rect">
            <a:avLst/>
          </a:prstGeom>
        </p:spPr>
      </p:pic>
      <p:pic>
        <p:nvPicPr>
          <p:cNvPr id="4" name="图片 3">
            <a:extLst>
              <a:ext uri="{FF2B5EF4-FFF2-40B4-BE49-F238E27FC236}">
                <a16:creationId xmlns:a16="http://schemas.microsoft.com/office/drawing/2014/main" id="{F91B6883-EBAA-49DF-9361-9D220F0F11AF}"/>
              </a:ext>
            </a:extLst>
          </p:cNvPr>
          <p:cNvPicPr>
            <a:picLocks noChangeAspect="1"/>
          </p:cNvPicPr>
          <p:nvPr/>
        </p:nvPicPr>
        <p:blipFill>
          <a:blip r:embed="rId2"/>
          <a:stretch>
            <a:fillRect/>
          </a:stretch>
        </p:blipFill>
        <p:spPr>
          <a:xfrm>
            <a:off x="726081" y="3399503"/>
            <a:ext cx="216000" cy="216000"/>
          </a:xfrm>
          <a:prstGeom prst="rect">
            <a:avLst/>
          </a:prstGeom>
        </p:spPr>
      </p:pic>
      <p:pic>
        <p:nvPicPr>
          <p:cNvPr id="5" name="图片 4">
            <a:extLst>
              <a:ext uri="{FF2B5EF4-FFF2-40B4-BE49-F238E27FC236}">
                <a16:creationId xmlns:a16="http://schemas.microsoft.com/office/drawing/2014/main" id="{9874BA68-28C9-46E6-A889-7AB37B9E66AD}"/>
              </a:ext>
            </a:extLst>
          </p:cNvPr>
          <p:cNvPicPr>
            <a:picLocks noChangeAspect="1"/>
          </p:cNvPicPr>
          <p:nvPr/>
        </p:nvPicPr>
        <p:blipFill>
          <a:blip r:embed="rId2"/>
          <a:stretch>
            <a:fillRect/>
          </a:stretch>
        </p:blipFill>
        <p:spPr>
          <a:xfrm>
            <a:off x="726080" y="5040964"/>
            <a:ext cx="216000" cy="216000"/>
          </a:xfrm>
          <a:prstGeom prst="rect">
            <a:avLst/>
          </a:prstGeom>
        </p:spPr>
      </p:pic>
    </p:spTree>
    <p:extLst>
      <p:ext uri="{BB962C8B-B14F-4D97-AF65-F5344CB8AC3E}">
        <p14:creationId xmlns:p14="http://schemas.microsoft.com/office/powerpoint/2010/main" val="172441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8" dur="500"/>
                                        <p:tgtEl>
                                          <p:spTgt spid="2">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4F8CE0B-10B6-40F6-A6FE-BEF93707FF11}"/>
              </a:ext>
            </a:extLst>
          </p:cNvPr>
          <p:cNvSpPr/>
          <p:nvPr/>
        </p:nvSpPr>
        <p:spPr>
          <a:xfrm>
            <a:off x="467544" y="1628800"/>
            <a:ext cx="8280920" cy="3877985"/>
          </a:xfrm>
          <a:prstGeom prst="rect">
            <a:avLst/>
          </a:prstGeom>
        </p:spPr>
        <p:txBody>
          <a:bodyPr wrap="square">
            <a:spAutoFit/>
          </a:bodyPr>
          <a:lstStyle/>
          <a:p>
            <a:pPr>
              <a:lnSpc>
                <a:spcPct val="150000"/>
              </a:lnSpc>
            </a:pPr>
            <a:r>
              <a:rPr lang="zh-CN" altLang="en-US" sz="2000" b="1" dirty="0"/>
              <a:t>（四）信息化建设稳步发展</a:t>
            </a:r>
          </a:p>
          <a:p>
            <a:pPr>
              <a:lnSpc>
                <a:spcPct val="150000"/>
              </a:lnSpc>
            </a:pPr>
            <a:r>
              <a:rPr lang="en-US" altLang="zh-CN" b="1" dirty="0"/>
              <a:t>    </a:t>
            </a:r>
            <a:r>
              <a:rPr lang="zh-CN" altLang="en-US" b="1" dirty="0"/>
              <a:t>档案信息化系统建设：</a:t>
            </a:r>
            <a:r>
              <a:rPr lang="zh-CN" altLang="en-US" dirty="0"/>
              <a:t>许多学校建立了档案信息管理系统，有的学校已经完成系统的升级换代，如山东大学、山东农业大学；还有的学校建设专项系统，如工艺美院建设专门的声像系统，石油大学、山东科技大学开发的成绩翻译系统等。开展部门子系统与档案系统对接工作。</a:t>
            </a:r>
          </a:p>
          <a:p>
            <a:pPr>
              <a:lnSpc>
                <a:spcPct val="150000"/>
              </a:lnSpc>
            </a:pPr>
            <a:r>
              <a:rPr lang="en-US" altLang="zh-CN" b="1" dirty="0"/>
              <a:t>    </a:t>
            </a:r>
            <a:r>
              <a:rPr lang="zh-CN" altLang="en-US" b="1" dirty="0"/>
              <a:t>数字资源建设：</a:t>
            </a:r>
            <a:r>
              <a:rPr lang="zh-CN" altLang="en-US" dirty="0"/>
              <a:t>按照“存量数字化、增量电子化”的原则，各高校纷纷加大经费投入，开展馆藏档案数字化工作。如山东大学、石油大学、聊城大学、济南大学、中医药大学</a:t>
            </a:r>
            <a:r>
              <a:rPr lang="zh-CN" altLang="en-US" dirty="0" smtClean="0"/>
              <a:t>。工艺美院的基建图纸全部数字化并进入声像系统。</a:t>
            </a:r>
            <a:endParaRPr lang="zh-CN" altLang="en-US" dirty="0"/>
          </a:p>
          <a:p>
            <a:pPr>
              <a:lnSpc>
                <a:spcPct val="150000"/>
              </a:lnSpc>
            </a:pPr>
            <a:r>
              <a:rPr lang="en-US" altLang="zh-CN" b="1" dirty="0"/>
              <a:t>    </a:t>
            </a:r>
            <a:r>
              <a:rPr lang="zh-CN" altLang="en-US" b="1" dirty="0"/>
              <a:t>信息安全：</a:t>
            </a:r>
            <a:r>
              <a:rPr lang="zh-CN" altLang="en-US" dirty="0"/>
              <a:t>数字资源采取三套制、定期转刻录、异地备份等措施</a:t>
            </a:r>
          </a:p>
        </p:txBody>
      </p:sp>
      <p:pic>
        <p:nvPicPr>
          <p:cNvPr id="3" name="图片 2">
            <a:extLst>
              <a:ext uri="{FF2B5EF4-FFF2-40B4-BE49-F238E27FC236}">
                <a16:creationId xmlns:a16="http://schemas.microsoft.com/office/drawing/2014/main" id="{D4DA849C-DB57-47AB-851B-2D7B5E3D830C}"/>
              </a:ext>
            </a:extLst>
          </p:cNvPr>
          <p:cNvPicPr>
            <a:picLocks noChangeAspect="1"/>
          </p:cNvPicPr>
          <p:nvPr/>
        </p:nvPicPr>
        <p:blipFill>
          <a:blip r:embed="rId2"/>
          <a:stretch>
            <a:fillRect/>
          </a:stretch>
        </p:blipFill>
        <p:spPr>
          <a:xfrm>
            <a:off x="476495" y="2276872"/>
            <a:ext cx="216000" cy="216000"/>
          </a:xfrm>
          <a:prstGeom prst="rect">
            <a:avLst/>
          </a:prstGeom>
        </p:spPr>
      </p:pic>
      <p:pic>
        <p:nvPicPr>
          <p:cNvPr id="4" name="图片 3">
            <a:extLst>
              <a:ext uri="{FF2B5EF4-FFF2-40B4-BE49-F238E27FC236}">
                <a16:creationId xmlns:a16="http://schemas.microsoft.com/office/drawing/2014/main" id="{754F2BC0-3427-4D2C-8FBD-EFFC6799DA8C}"/>
              </a:ext>
            </a:extLst>
          </p:cNvPr>
          <p:cNvPicPr>
            <a:picLocks noChangeAspect="1"/>
          </p:cNvPicPr>
          <p:nvPr/>
        </p:nvPicPr>
        <p:blipFill>
          <a:blip r:embed="rId2"/>
          <a:stretch>
            <a:fillRect/>
          </a:stretch>
        </p:blipFill>
        <p:spPr>
          <a:xfrm>
            <a:off x="476495" y="3891683"/>
            <a:ext cx="216000" cy="216000"/>
          </a:xfrm>
          <a:prstGeom prst="rect">
            <a:avLst/>
          </a:prstGeom>
        </p:spPr>
      </p:pic>
      <p:pic>
        <p:nvPicPr>
          <p:cNvPr id="5" name="图片 4">
            <a:extLst>
              <a:ext uri="{FF2B5EF4-FFF2-40B4-BE49-F238E27FC236}">
                <a16:creationId xmlns:a16="http://schemas.microsoft.com/office/drawing/2014/main" id="{652C1836-D38C-4BE8-A6B3-76F9F9B8B3DD}"/>
              </a:ext>
            </a:extLst>
          </p:cNvPr>
          <p:cNvPicPr>
            <a:picLocks noChangeAspect="1"/>
          </p:cNvPicPr>
          <p:nvPr/>
        </p:nvPicPr>
        <p:blipFill>
          <a:blip r:embed="rId2"/>
          <a:stretch>
            <a:fillRect/>
          </a:stretch>
        </p:blipFill>
        <p:spPr>
          <a:xfrm>
            <a:off x="476495" y="5129428"/>
            <a:ext cx="216000" cy="216000"/>
          </a:xfrm>
          <a:prstGeom prst="rect">
            <a:avLst/>
          </a:prstGeom>
        </p:spPr>
      </p:pic>
    </p:spTree>
    <p:extLst>
      <p:ext uri="{BB962C8B-B14F-4D97-AF65-F5344CB8AC3E}">
        <p14:creationId xmlns:p14="http://schemas.microsoft.com/office/powerpoint/2010/main" val="90348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8" dur="500"/>
                                        <p:tgtEl>
                                          <p:spTgt spid="2">
                                            <p:txEl>
                                              <p:pRg st="3" end="3"/>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43B7F8-606B-41A7-A4B2-7D4737CC35F7}"/>
              </a:ext>
            </a:extLst>
          </p:cNvPr>
          <p:cNvSpPr/>
          <p:nvPr/>
        </p:nvSpPr>
        <p:spPr>
          <a:xfrm>
            <a:off x="1043606" y="1556792"/>
            <a:ext cx="7488834" cy="4226992"/>
          </a:xfrm>
          <a:prstGeom prst="rect">
            <a:avLst/>
          </a:prstGeom>
        </p:spPr>
        <p:txBody>
          <a:bodyPr wrap="square">
            <a:spAutoFit/>
          </a:bodyPr>
          <a:lstStyle/>
          <a:p>
            <a:pPr>
              <a:lnSpc>
                <a:spcPct val="200000"/>
              </a:lnSpc>
            </a:pPr>
            <a:r>
              <a:rPr lang="zh-CN" altLang="en-US" sz="2400" b="1" dirty="0">
                <a:solidFill>
                  <a:srgbClr val="FF0000"/>
                </a:solidFill>
              </a:rPr>
              <a:t>三、经验与</a:t>
            </a:r>
            <a:r>
              <a:rPr lang="zh-CN" altLang="en-US" sz="2400" b="1" dirty="0" smtClean="0">
                <a:solidFill>
                  <a:srgbClr val="FF0000"/>
                </a:solidFill>
              </a:rPr>
              <a:t>体会</a:t>
            </a:r>
            <a:endParaRPr lang="en-US" altLang="zh-CN" sz="2400" b="1" dirty="0" smtClean="0">
              <a:solidFill>
                <a:srgbClr val="FF0000"/>
              </a:solidFill>
            </a:endParaRPr>
          </a:p>
          <a:p>
            <a:pPr>
              <a:lnSpc>
                <a:spcPct val="200000"/>
              </a:lnSpc>
            </a:pPr>
            <a:r>
              <a:rPr lang="zh-CN" altLang="en-US" b="1" dirty="0" smtClean="0"/>
              <a:t>    测评工作给档案管理带来了新的发展机遇和挑战。</a:t>
            </a:r>
          </a:p>
          <a:p>
            <a:pPr>
              <a:lnSpc>
                <a:spcPct val="200000"/>
              </a:lnSpc>
            </a:pPr>
            <a:r>
              <a:rPr lang="zh-CN" altLang="en-US" b="1" dirty="0" smtClean="0"/>
              <a:t>    学校</a:t>
            </a:r>
            <a:r>
              <a:rPr lang="zh-CN" altLang="en-US" b="1" dirty="0"/>
              <a:t>注重加强对档案工作的组织和领导是做好档案工作的重要组织保障。档案工作得到了前所未有的重视。</a:t>
            </a:r>
          </a:p>
          <a:p>
            <a:pPr>
              <a:lnSpc>
                <a:spcPct val="200000"/>
              </a:lnSpc>
            </a:pPr>
            <a:r>
              <a:rPr lang="en-US" altLang="zh-CN" b="1" dirty="0" smtClean="0"/>
              <a:t>    </a:t>
            </a:r>
            <a:r>
              <a:rPr lang="zh-CN" altLang="en-US" b="1" dirty="0" smtClean="0"/>
              <a:t>构建</a:t>
            </a:r>
            <a:r>
              <a:rPr lang="zh-CN" altLang="en-US" b="1" dirty="0"/>
              <a:t>完备的档案管理网络体系是档案工作顺利开展的体制机制保证。</a:t>
            </a:r>
          </a:p>
          <a:p>
            <a:pPr>
              <a:lnSpc>
                <a:spcPct val="200000"/>
              </a:lnSpc>
            </a:pPr>
            <a:r>
              <a:rPr lang="en-US" altLang="zh-CN" b="1" dirty="0" smtClean="0"/>
              <a:t>    </a:t>
            </a:r>
            <a:r>
              <a:rPr lang="zh-CN" altLang="en-US" b="1" dirty="0" smtClean="0"/>
              <a:t>一</a:t>
            </a:r>
            <a:r>
              <a:rPr lang="zh-CN" altLang="en-US" b="1" dirty="0"/>
              <a:t>支高素质的档案管理队伍的是做好档案工作的根本保证。要想干事、能干事、干成事。</a:t>
            </a:r>
          </a:p>
        </p:txBody>
      </p:sp>
      <p:pic>
        <p:nvPicPr>
          <p:cNvPr id="3" name="图片 2">
            <a:extLst>
              <a:ext uri="{FF2B5EF4-FFF2-40B4-BE49-F238E27FC236}">
                <a16:creationId xmlns:a16="http://schemas.microsoft.com/office/drawing/2014/main" id="{208CD2D5-692C-45A8-851B-4216BE9FEE97}"/>
              </a:ext>
            </a:extLst>
          </p:cNvPr>
          <p:cNvPicPr>
            <a:picLocks noChangeAspect="1"/>
          </p:cNvPicPr>
          <p:nvPr/>
        </p:nvPicPr>
        <p:blipFill>
          <a:blip r:embed="rId2"/>
          <a:stretch>
            <a:fillRect/>
          </a:stretch>
        </p:blipFill>
        <p:spPr>
          <a:xfrm>
            <a:off x="1043606" y="4149104"/>
            <a:ext cx="216000" cy="216000"/>
          </a:xfrm>
          <a:prstGeom prst="rect">
            <a:avLst/>
          </a:prstGeom>
        </p:spPr>
      </p:pic>
      <p:pic>
        <p:nvPicPr>
          <p:cNvPr id="4" name="图片 3">
            <a:extLst>
              <a:ext uri="{FF2B5EF4-FFF2-40B4-BE49-F238E27FC236}">
                <a16:creationId xmlns:a16="http://schemas.microsoft.com/office/drawing/2014/main" id="{2F2EFC4F-2CD9-418E-8B3F-9735D41E88A7}"/>
              </a:ext>
            </a:extLst>
          </p:cNvPr>
          <p:cNvPicPr>
            <a:picLocks noChangeAspect="1"/>
          </p:cNvPicPr>
          <p:nvPr/>
        </p:nvPicPr>
        <p:blipFill>
          <a:blip r:embed="rId2"/>
          <a:stretch>
            <a:fillRect/>
          </a:stretch>
        </p:blipFill>
        <p:spPr>
          <a:xfrm>
            <a:off x="1043606" y="3057575"/>
            <a:ext cx="216000" cy="216000"/>
          </a:xfrm>
          <a:prstGeom prst="rect">
            <a:avLst/>
          </a:prstGeom>
        </p:spPr>
      </p:pic>
      <p:pic>
        <p:nvPicPr>
          <p:cNvPr id="5" name="图片 4">
            <a:extLst>
              <a:ext uri="{FF2B5EF4-FFF2-40B4-BE49-F238E27FC236}">
                <a16:creationId xmlns:a16="http://schemas.microsoft.com/office/drawing/2014/main" id="{099449A8-9848-4443-A7CC-48547C4B4CC8}"/>
              </a:ext>
            </a:extLst>
          </p:cNvPr>
          <p:cNvPicPr>
            <a:picLocks noChangeAspect="1"/>
          </p:cNvPicPr>
          <p:nvPr/>
        </p:nvPicPr>
        <p:blipFill>
          <a:blip r:embed="rId2"/>
          <a:stretch>
            <a:fillRect/>
          </a:stretch>
        </p:blipFill>
        <p:spPr>
          <a:xfrm>
            <a:off x="1043606" y="2522392"/>
            <a:ext cx="216000" cy="216000"/>
          </a:xfrm>
          <a:prstGeom prst="rect">
            <a:avLst/>
          </a:prstGeom>
        </p:spPr>
      </p:pic>
      <p:pic>
        <p:nvPicPr>
          <p:cNvPr id="6" name="图片 5">
            <a:extLst>
              <a:ext uri="{FF2B5EF4-FFF2-40B4-BE49-F238E27FC236}">
                <a16:creationId xmlns:a16="http://schemas.microsoft.com/office/drawing/2014/main" id="{AE0268AB-4DFF-42A0-A5AB-CEA22188722D}"/>
              </a:ext>
            </a:extLst>
          </p:cNvPr>
          <p:cNvPicPr>
            <a:picLocks noChangeAspect="1"/>
          </p:cNvPicPr>
          <p:nvPr/>
        </p:nvPicPr>
        <p:blipFill>
          <a:blip r:embed="rId2"/>
          <a:stretch>
            <a:fillRect/>
          </a:stretch>
        </p:blipFill>
        <p:spPr>
          <a:xfrm>
            <a:off x="1043606" y="4697404"/>
            <a:ext cx="216000" cy="216000"/>
          </a:xfrm>
          <a:prstGeom prst="rect">
            <a:avLst/>
          </a:prstGeom>
        </p:spPr>
      </p:pic>
    </p:spTree>
    <p:extLst>
      <p:ext uri="{BB962C8B-B14F-4D97-AF65-F5344CB8AC3E}">
        <p14:creationId xmlns:p14="http://schemas.microsoft.com/office/powerpoint/2010/main" val="107367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wipe(left)">
                                      <p:cBhvr>
                                        <p:cTn id="36" dur="500"/>
                                        <p:tgtEl>
                                          <p:spTgt spid="2">
                                            <p:txEl>
                                              <p:pRg st="4" end="4"/>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43B7F8-606B-41A7-A4B2-7D4737CC35F7}"/>
              </a:ext>
            </a:extLst>
          </p:cNvPr>
          <p:cNvSpPr/>
          <p:nvPr/>
        </p:nvSpPr>
        <p:spPr>
          <a:xfrm>
            <a:off x="1043606" y="1587564"/>
            <a:ext cx="6048674" cy="3785652"/>
          </a:xfrm>
          <a:prstGeom prst="rect">
            <a:avLst/>
          </a:prstGeom>
        </p:spPr>
        <p:txBody>
          <a:bodyPr wrap="square">
            <a:spAutoFit/>
          </a:bodyPr>
          <a:lstStyle/>
          <a:p>
            <a:pPr>
              <a:lnSpc>
                <a:spcPct val="200000"/>
              </a:lnSpc>
            </a:pPr>
            <a:r>
              <a:rPr lang="zh-CN" altLang="en-US" sz="2400" b="1" dirty="0">
                <a:solidFill>
                  <a:srgbClr val="FF0000"/>
                </a:solidFill>
              </a:rPr>
              <a:t>四、存在的问题</a:t>
            </a:r>
          </a:p>
          <a:p>
            <a:pPr>
              <a:lnSpc>
                <a:spcPct val="200000"/>
              </a:lnSpc>
            </a:pPr>
            <a:r>
              <a:rPr lang="en-US" altLang="zh-CN" b="1" dirty="0"/>
              <a:t>    </a:t>
            </a:r>
            <a:r>
              <a:rPr lang="zh-CN" altLang="en-US" sz="2400" b="1" dirty="0"/>
              <a:t>全员档案意识有待进一步提升</a:t>
            </a:r>
          </a:p>
          <a:p>
            <a:pPr>
              <a:lnSpc>
                <a:spcPct val="200000"/>
              </a:lnSpc>
            </a:pPr>
            <a:r>
              <a:rPr lang="en-US" altLang="zh-CN" sz="2400" b="1" dirty="0"/>
              <a:t>    </a:t>
            </a:r>
            <a:r>
              <a:rPr lang="zh-CN" altLang="en-US" sz="2400" b="1" dirty="0"/>
              <a:t>应归尽归有待于进一步加强</a:t>
            </a:r>
          </a:p>
          <a:p>
            <a:pPr>
              <a:lnSpc>
                <a:spcPct val="200000"/>
              </a:lnSpc>
            </a:pPr>
            <a:r>
              <a:rPr lang="en-US" altLang="zh-CN" sz="2400" b="1" dirty="0"/>
              <a:t>    </a:t>
            </a:r>
            <a:r>
              <a:rPr lang="zh-CN" altLang="en-US" sz="2400" b="1" dirty="0"/>
              <a:t>信息化建设不均衡现象还相当大</a:t>
            </a:r>
          </a:p>
          <a:p>
            <a:pPr>
              <a:lnSpc>
                <a:spcPct val="200000"/>
              </a:lnSpc>
            </a:pPr>
            <a:r>
              <a:rPr lang="en-US" altLang="zh-CN" sz="2400" b="1" dirty="0"/>
              <a:t>    </a:t>
            </a:r>
            <a:r>
              <a:rPr lang="zh-CN" altLang="en-US" sz="2400" b="1" dirty="0"/>
              <a:t>队伍建设有待于进一步强化</a:t>
            </a:r>
          </a:p>
        </p:txBody>
      </p:sp>
      <p:pic>
        <p:nvPicPr>
          <p:cNvPr id="3" name="图片 2">
            <a:extLst>
              <a:ext uri="{FF2B5EF4-FFF2-40B4-BE49-F238E27FC236}">
                <a16:creationId xmlns:a16="http://schemas.microsoft.com/office/drawing/2014/main" id="{208CD2D5-692C-45A8-851B-4216BE9FEE97}"/>
              </a:ext>
            </a:extLst>
          </p:cNvPr>
          <p:cNvPicPr>
            <a:picLocks noChangeAspect="1"/>
          </p:cNvPicPr>
          <p:nvPr/>
        </p:nvPicPr>
        <p:blipFill>
          <a:blip r:embed="rId2"/>
          <a:stretch>
            <a:fillRect/>
          </a:stretch>
        </p:blipFill>
        <p:spPr>
          <a:xfrm>
            <a:off x="1063098" y="4130555"/>
            <a:ext cx="216000" cy="216000"/>
          </a:xfrm>
          <a:prstGeom prst="rect">
            <a:avLst/>
          </a:prstGeom>
        </p:spPr>
      </p:pic>
      <p:pic>
        <p:nvPicPr>
          <p:cNvPr id="4" name="图片 3">
            <a:extLst>
              <a:ext uri="{FF2B5EF4-FFF2-40B4-BE49-F238E27FC236}">
                <a16:creationId xmlns:a16="http://schemas.microsoft.com/office/drawing/2014/main" id="{2F2EFC4F-2CD9-418E-8B3F-9735D41E88A7}"/>
              </a:ext>
            </a:extLst>
          </p:cNvPr>
          <p:cNvPicPr>
            <a:picLocks noChangeAspect="1"/>
          </p:cNvPicPr>
          <p:nvPr/>
        </p:nvPicPr>
        <p:blipFill>
          <a:blip r:embed="rId2"/>
          <a:stretch>
            <a:fillRect/>
          </a:stretch>
        </p:blipFill>
        <p:spPr>
          <a:xfrm>
            <a:off x="1063098" y="3428368"/>
            <a:ext cx="216000" cy="216000"/>
          </a:xfrm>
          <a:prstGeom prst="rect">
            <a:avLst/>
          </a:prstGeom>
        </p:spPr>
      </p:pic>
      <p:pic>
        <p:nvPicPr>
          <p:cNvPr id="5" name="图片 4">
            <a:extLst>
              <a:ext uri="{FF2B5EF4-FFF2-40B4-BE49-F238E27FC236}">
                <a16:creationId xmlns:a16="http://schemas.microsoft.com/office/drawing/2014/main" id="{099449A8-9848-4443-A7CC-48547C4B4CC8}"/>
              </a:ext>
            </a:extLst>
          </p:cNvPr>
          <p:cNvPicPr>
            <a:picLocks noChangeAspect="1"/>
          </p:cNvPicPr>
          <p:nvPr/>
        </p:nvPicPr>
        <p:blipFill>
          <a:blip r:embed="rId2"/>
          <a:stretch>
            <a:fillRect/>
          </a:stretch>
        </p:blipFill>
        <p:spPr>
          <a:xfrm>
            <a:off x="1043606" y="2707972"/>
            <a:ext cx="216000" cy="216000"/>
          </a:xfrm>
          <a:prstGeom prst="rect">
            <a:avLst/>
          </a:prstGeom>
        </p:spPr>
      </p:pic>
      <p:pic>
        <p:nvPicPr>
          <p:cNvPr id="6" name="图片 5">
            <a:extLst>
              <a:ext uri="{FF2B5EF4-FFF2-40B4-BE49-F238E27FC236}">
                <a16:creationId xmlns:a16="http://schemas.microsoft.com/office/drawing/2014/main" id="{AE0268AB-4DFF-42A0-A5AB-CEA22188722D}"/>
              </a:ext>
            </a:extLst>
          </p:cNvPr>
          <p:cNvPicPr>
            <a:picLocks noChangeAspect="1"/>
          </p:cNvPicPr>
          <p:nvPr/>
        </p:nvPicPr>
        <p:blipFill>
          <a:blip r:embed="rId2"/>
          <a:stretch>
            <a:fillRect/>
          </a:stretch>
        </p:blipFill>
        <p:spPr>
          <a:xfrm>
            <a:off x="1043606" y="4869160"/>
            <a:ext cx="216000" cy="216000"/>
          </a:xfrm>
          <a:prstGeom prst="rect">
            <a:avLst/>
          </a:prstGeom>
        </p:spPr>
      </p:pic>
    </p:spTree>
    <p:extLst>
      <p:ext uri="{BB962C8B-B14F-4D97-AF65-F5344CB8AC3E}">
        <p14:creationId xmlns:p14="http://schemas.microsoft.com/office/powerpoint/2010/main" val="360466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left)">
                                      <p:cBhvr>
                                        <p:cTn id="20" dur="500"/>
                                        <p:tgtEl>
                                          <p:spTgt spid="2">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left)">
                                      <p:cBhvr>
                                        <p:cTn id="28" dur="500"/>
                                        <p:tgtEl>
                                          <p:spTgt spid="2">
                                            <p:txEl>
                                              <p:pRg st="3" end="3"/>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wipe(left)">
                                      <p:cBhvr>
                                        <p:cTn id="36" dur="500"/>
                                        <p:tgtEl>
                                          <p:spTgt spid="2">
                                            <p:txEl>
                                              <p:pRg st="4" end="4"/>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0EF7493-A972-4158-A994-5EE06C69775B}"/>
              </a:ext>
            </a:extLst>
          </p:cNvPr>
          <p:cNvSpPr/>
          <p:nvPr/>
        </p:nvSpPr>
        <p:spPr>
          <a:xfrm>
            <a:off x="1043608" y="2276872"/>
            <a:ext cx="6912768" cy="3477875"/>
          </a:xfrm>
          <a:prstGeom prst="rect">
            <a:avLst/>
          </a:prstGeom>
        </p:spPr>
        <p:txBody>
          <a:bodyPr wrap="square">
            <a:spAutoFit/>
          </a:bodyPr>
          <a:lstStyle/>
          <a:p>
            <a:pPr algn="just"/>
            <a:r>
              <a:rPr lang="zh-CN" altLang="en-US" sz="2800" b="1" dirty="0">
                <a:solidFill>
                  <a:srgbClr val="FF0000"/>
                </a:solidFill>
              </a:rPr>
              <a:t>五、结束语</a:t>
            </a:r>
          </a:p>
          <a:p>
            <a:pPr algn="just">
              <a:lnSpc>
                <a:spcPct val="200000"/>
              </a:lnSpc>
            </a:pPr>
            <a:r>
              <a:rPr lang="zh-CN" altLang="en-US" b="1" dirty="0"/>
              <a:t>        </a:t>
            </a:r>
            <a:r>
              <a:rPr lang="zh-CN" altLang="en-US" sz="2400" b="1" dirty="0"/>
              <a:t>潮平两岸阔，风正一帆悬。我们相信，有上级部门的正确领导和指导，有各个学校的大力支持，有我们全体档案工作者的无私奉献和勤奋工作，山东高校档案工作科学化管理水平将不断提升。</a:t>
            </a:r>
          </a:p>
        </p:txBody>
      </p:sp>
    </p:spTree>
    <p:extLst>
      <p:ext uri="{BB962C8B-B14F-4D97-AF65-F5344CB8AC3E}">
        <p14:creationId xmlns:p14="http://schemas.microsoft.com/office/powerpoint/2010/main" val="126154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内容占位符 10">
            <a:extLst>
              <a:ext uri="{FF2B5EF4-FFF2-40B4-BE49-F238E27FC236}">
                <a16:creationId xmlns:a16="http://schemas.microsoft.com/office/drawing/2014/main" id="{80F0D461-479F-4DE4-93F2-C7F78B1E9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287661" y="148655"/>
            <a:ext cx="611932" cy="611932"/>
          </a:xfrm>
          <a:prstGeom prst="rect">
            <a:avLst/>
          </a:prstGeom>
          <a:noFill/>
          <a:ln w="9525">
            <a:noFill/>
            <a:miter lim="800000"/>
            <a:headEnd/>
            <a:tailEnd/>
          </a:ln>
          <a:effectLst/>
        </p:spPr>
      </p:pic>
      <p:sp>
        <p:nvSpPr>
          <p:cNvPr id="3" name="文本框 2">
            <a:extLst>
              <a:ext uri="{FF2B5EF4-FFF2-40B4-BE49-F238E27FC236}">
                <a16:creationId xmlns:a16="http://schemas.microsoft.com/office/drawing/2014/main" id="{EF04E0C3-D90D-4255-9A1A-C91338255ECC}"/>
              </a:ext>
            </a:extLst>
          </p:cNvPr>
          <p:cNvSpPr txBox="1"/>
          <p:nvPr/>
        </p:nvSpPr>
        <p:spPr>
          <a:xfrm>
            <a:off x="899592" y="2636912"/>
            <a:ext cx="7344816" cy="1015663"/>
          </a:xfrm>
          <a:prstGeom prst="rect">
            <a:avLst/>
          </a:prstGeom>
          <a:noFill/>
        </p:spPr>
        <p:txBody>
          <a:bodyPr wrap="square" rtlCol="0">
            <a:spAutoFit/>
          </a:bodyPr>
          <a:lstStyle/>
          <a:p>
            <a:pPr algn="ctr"/>
            <a:r>
              <a:rPr lang="zh-CN" altLang="en-US" sz="6000" b="1" dirty="0">
                <a:solidFill>
                  <a:srgbClr val="FF0000"/>
                </a:solidFill>
              </a:rPr>
              <a:t>谢    谢！</a:t>
            </a:r>
          </a:p>
        </p:txBody>
      </p:sp>
    </p:spTree>
    <p:extLst>
      <p:ext uri="{BB962C8B-B14F-4D97-AF65-F5344CB8AC3E}">
        <p14:creationId xmlns:p14="http://schemas.microsoft.com/office/powerpoint/2010/main" val="72456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2171EA0-223F-4DDC-BAC3-BC6ABC542E67}"/>
              </a:ext>
            </a:extLst>
          </p:cNvPr>
          <p:cNvSpPr/>
          <p:nvPr/>
        </p:nvSpPr>
        <p:spPr>
          <a:xfrm>
            <a:off x="827584" y="1628800"/>
            <a:ext cx="7632848" cy="3693319"/>
          </a:xfrm>
          <a:prstGeom prst="rect">
            <a:avLst/>
          </a:prstGeom>
        </p:spPr>
        <p:txBody>
          <a:bodyPr wrap="square">
            <a:spAutoFit/>
          </a:bodyPr>
          <a:lstStyle/>
          <a:p>
            <a:pPr>
              <a:lnSpc>
                <a:spcPct val="150000"/>
              </a:lnSpc>
            </a:pPr>
            <a:r>
              <a:rPr lang="en-US" altLang="zh-CN" b="1" dirty="0">
                <a:solidFill>
                  <a:srgbClr val="FF0000"/>
                </a:solidFill>
                <a:latin typeface="方正小标宋简体" panose="03000509000000000000" pitchFamily="65" charset="-122"/>
                <a:ea typeface="方正小标宋简体" panose="03000509000000000000" pitchFamily="65" charset="-122"/>
                <a:cs typeface="Arial" panose="020B0604020202020204" pitchFamily="34" charset="0"/>
              </a:rPr>
              <a:t>        </a:t>
            </a:r>
            <a:r>
              <a:rPr lang="zh-CN" altLang="zh-CN" b="1" dirty="0">
                <a:solidFill>
                  <a:srgbClr val="FF0000"/>
                </a:solidFill>
                <a:latin typeface="方正小标宋简体" panose="03000509000000000000" pitchFamily="65" charset="-122"/>
                <a:ea typeface="方正小标宋简体" panose="03000509000000000000" pitchFamily="65" charset="-122"/>
                <a:cs typeface="Arial" panose="020B0604020202020204" pitchFamily="34" charset="0"/>
              </a:rPr>
              <a:t>山东省档案局</a:t>
            </a:r>
            <a:r>
              <a:rPr lang="zh-CN" altLang="en-US" b="1" dirty="0">
                <a:solidFill>
                  <a:srgbClr val="FF0000"/>
                </a:solidFill>
                <a:latin typeface="方正小标宋简体" panose="03000509000000000000" pitchFamily="65" charset="-122"/>
                <a:ea typeface="方正小标宋简体" panose="03000509000000000000" pitchFamily="65" charset="-122"/>
                <a:cs typeface="Arial" panose="020B0604020202020204" pitchFamily="34" charset="0"/>
              </a:rPr>
              <a:t>文件</a:t>
            </a:r>
            <a:endParaRPr lang="en-US" altLang="zh-CN" b="1" dirty="0">
              <a:solidFill>
                <a:srgbClr val="FF0000"/>
              </a:solidFill>
              <a:latin typeface="方正小标宋简体" panose="03000509000000000000" pitchFamily="65" charset="-122"/>
              <a:ea typeface="方正小标宋简体" panose="03000509000000000000" pitchFamily="65" charset="-122"/>
              <a:cs typeface="Arial" panose="020B0604020202020204" pitchFamily="34" charset="0"/>
            </a:endParaRPr>
          </a:p>
          <a:p>
            <a:pPr>
              <a:lnSpc>
                <a:spcPct val="150000"/>
              </a:lnSpc>
            </a:pPr>
            <a:endParaRPr lang="en-US" altLang="zh-CN" b="1" dirty="0">
              <a:solidFill>
                <a:srgbClr val="FF0000"/>
              </a:solidFill>
              <a:latin typeface="方正小标宋简体" panose="03000509000000000000" pitchFamily="65" charset="-122"/>
              <a:ea typeface="方正小标宋简体" panose="03000509000000000000" pitchFamily="65" charset="-122"/>
              <a:cs typeface="Arial" panose="020B0604020202020204" pitchFamily="34" charset="0"/>
            </a:endParaRPr>
          </a:p>
          <a:p>
            <a:pPr>
              <a:lnSpc>
                <a:spcPct val="150000"/>
              </a:lnSpc>
            </a:pPr>
            <a:r>
              <a:rPr lang="en-US" altLang="zh-CN" b="1" dirty="0"/>
              <a:t>       </a:t>
            </a:r>
            <a:r>
              <a:rPr lang="zh-CN" altLang="en-US" b="1" dirty="0"/>
              <a:t>山</a:t>
            </a:r>
            <a:r>
              <a:rPr lang="zh-CN" altLang="zh-CN" b="1" dirty="0"/>
              <a:t>东省档案工作科学化管理规范</a:t>
            </a:r>
            <a:endParaRPr lang="en-US" altLang="zh-CN" b="1" dirty="0"/>
          </a:p>
          <a:p>
            <a:pPr>
              <a:lnSpc>
                <a:spcPct val="150000"/>
              </a:lnSpc>
            </a:pPr>
            <a:r>
              <a:rPr lang="zh-CN" altLang="en-US" b="1" dirty="0"/>
              <a:t>     </a:t>
            </a:r>
            <a:r>
              <a:rPr lang="zh-CN" altLang="en-US" dirty="0">
                <a:latin typeface="楷体_GB2312" panose="02010609030101010101" pitchFamily="49" charset="-122"/>
                <a:ea typeface="楷体_GB2312" panose="02010609030101010101" pitchFamily="49" charset="-122"/>
              </a:rPr>
              <a:t>（鲁档发</a:t>
            </a:r>
            <a:r>
              <a:rPr lang="en-US" altLang="zh-CN" dirty="0">
                <a:latin typeface="楷体_GB2312" panose="02010609030101010101" pitchFamily="49" charset="-122"/>
                <a:ea typeface="楷体_GB2312" panose="02010609030101010101" pitchFamily="49" charset="-122"/>
              </a:rPr>
              <a:t>【2014】23</a:t>
            </a:r>
            <a:r>
              <a:rPr lang="zh-CN" altLang="en-US" dirty="0">
                <a:latin typeface="楷体_GB2312" panose="02010609030101010101" pitchFamily="49" charset="-122"/>
                <a:ea typeface="楷体_GB2312" panose="02010609030101010101" pitchFamily="49" charset="-122"/>
              </a:rPr>
              <a:t>号）</a:t>
            </a:r>
            <a:endParaRPr lang="en-US" altLang="zh-CN" dirty="0">
              <a:latin typeface="楷体_GB2312" panose="02010609030101010101" pitchFamily="49" charset="-122"/>
              <a:ea typeface="楷体_GB2312" panose="02010609030101010101" pitchFamily="49" charset="-122"/>
            </a:endParaRPr>
          </a:p>
          <a:p>
            <a:pPr>
              <a:lnSpc>
                <a:spcPct val="150000"/>
              </a:lnSpc>
            </a:pPr>
            <a:endParaRPr lang="en-US" altLang="zh-CN" b="1" dirty="0"/>
          </a:p>
          <a:p>
            <a:pPr lvl="0">
              <a:lnSpc>
                <a:spcPct val="150000"/>
              </a:lnSpc>
            </a:pPr>
            <a:r>
              <a:rPr lang="en-US" altLang="zh-CN" b="1" dirty="0"/>
              <a:t>       </a:t>
            </a:r>
            <a:r>
              <a:rPr lang="zh-CN" altLang="zh-CN" b="1" dirty="0"/>
              <a:t>实施</a:t>
            </a:r>
            <a:r>
              <a:rPr lang="en-US" altLang="zh-CN" b="1" dirty="0"/>
              <a:t>《</a:t>
            </a:r>
            <a:r>
              <a:rPr lang="zh-CN" altLang="zh-CN" b="1" dirty="0"/>
              <a:t>山东省档案工作科学化管理规范</a:t>
            </a:r>
            <a:r>
              <a:rPr lang="en-US" altLang="zh-CN" b="1" dirty="0"/>
              <a:t>》</a:t>
            </a:r>
            <a:r>
              <a:rPr lang="zh-CN" altLang="zh-CN" b="1" dirty="0"/>
              <a:t>测评办法</a:t>
            </a:r>
            <a:endParaRPr lang="en-US" altLang="zh-CN" b="1" dirty="0"/>
          </a:p>
          <a:p>
            <a:pPr lvl="0">
              <a:lnSpc>
                <a:spcPct val="150000"/>
              </a:lnSpc>
            </a:pPr>
            <a:r>
              <a:rPr lang="en-US" altLang="zh-CN" b="1" dirty="0">
                <a:solidFill>
                  <a:srgbClr val="163794"/>
                </a:solidFill>
              </a:rPr>
              <a:t>     </a:t>
            </a:r>
            <a:r>
              <a:rPr lang="zh-CN" altLang="en-US" dirty="0">
                <a:solidFill>
                  <a:srgbClr val="163794"/>
                </a:solidFill>
                <a:latin typeface="楷体_GB2312" panose="02010609030101010101" pitchFamily="49" charset="-122"/>
                <a:ea typeface="楷体_GB2312" panose="02010609030101010101" pitchFamily="49" charset="-122"/>
              </a:rPr>
              <a:t>（鲁档发</a:t>
            </a:r>
            <a:r>
              <a:rPr lang="en-US" altLang="zh-CN" dirty="0">
                <a:solidFill>
                  <a:srgbClr val="163794"/>
                </a:solidFill>
                <a:latin typeface="楷体_GB2312" panose="02010609030101010101" pitchFamily="49" charset="-122"/>
                <a:ea typeface="楷体_GB2312" panose="02010609030101010101" pitchFamily="49" charset="-122"/>
              </a:rPr>
              <a:t>【2014】37</a:t>
            </a:r>
            <a:r>
              <a:rPr lang="zh-CN" altLang="en-US" dirty="0">
                <a:solidFill>
                  <a:srgbClr val="163794"/>
                </a:solidFill>
                <a:latin typeface="楷体_GB2312" panose="02010609030101010101" pitchFamily="49" charset="-122"/>
                <a:ea typeface="楷体_GB2312" panose="02010609030101010101" pitchFamily="49" charset="-122"/>
              </a:rPr>
              <a:t>号）</a:t>
            </a:r>
            <a:endParaRPr lang="en-US" altLang="zh-CN" dirty="0">
              <a:solidFill>
                <a:srgbClr val="163794"/>
              </a:solidFill>
              <a:latin typeface="楷体_GB2312" panose="02010609030101010101" pitchFamily="49" charset="-122"/>
              <a:ea typeface="楷体_GB2312" panose="02010609030101010101" pitchFamily="49" charset="-122"/>
            </a:endParaRPr>
          </a:p>
          <a:p>
            <a:pPr>
              <a:lnSpc>
                <a:spcPct val="150000"/>
              </a:lnSpc>
            </a:pPr>
            <a:endParaRPr lang="en-US" altLang="zh-CN" b="1" dirty="0">
              <a:solidFill>
                <a:srgbClr val="333333"/>
              </a:solidFill>
              <a:latin typeface="楷体_GB2312" panose="02010609030101010101" pitchFamily="49" charset="-122"/>
              <a:ea typeface="楷体_GB2312" panose="02010609030101010101" pitchFamily="49" charset="-122"/>
              <a:cs typeface="Arial" panose="020B0604020202020204" pitchFamily="34" charset="0"/>
            </a:endParaRPr>
          </a:p>
          <a:p>
            <a:endParaRPr lang="zh-CN" altLang="en-US" dirty="0"/>
          </a:p>
        </p:txBody>
      </p:sp>
      <p:sp>
        <p:nvSpPr>
          <p:cNvPr id="5" name="流程图: 接点 4">
            <a:extLst>
              <a:ext uri="{FF2B5EF4-FFF2-40B4-BE49-F238E27FC236}">
                <a16:creationId xmlns:a16="http://schemas.microsoft.com/office/drawing/2014/main" id="{D58A8E50-48D8-4196-87B2-0A228B338959}"/>
              </a:ext>
            </a:extLst>
          </p:cNvPr>
          <p:cNvSpPr/>
          <p:nvPr/>
        </p:nvSpPr>
        <p:spPr>
          <a:xfrm>
            <a:off x="942120" y="2627387"/>
            <a:ext cx="216024" cy="2160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流程图: 接点 5">
            <a:extLst>
              <a:ext uri="{FF2B5EF4-FFF2-40B4-BE49-F238E27FC236}">
                <a16:creationId xmlns:a16="http://schemas.microsoft.com/office/drawing/2014/main" id="{82C5CF7D-AABF-4810-8499-8C996C102B2A}"/>
              </a:ext>
            </a:extLst>
          </p:cNvPr>
          <p:cNvSpPr/>
          <p:nvPr/>
        </p:nvSpPr>
        <p:spPr>
          <a:xfrm>
            <a:off x="971600" y="3844498"/>
            <a:ext cx="216024" cy="216024"/>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80856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anim calcmode="lin" valueType="num">
                                      <p:cBhvr>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anim calcmode="lin" valueType="num">
                                      <p:cBhvr>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2"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500"/>
                                        <p:tgtEl>
                                          <p:spTgt spid="2">
                                            <p:txEl>
                                              <p:pRg st="5" end="5"/>
                                            </p:txEl>
                                          </p:spTgt>
                                        </p:tgtEl>
                                      </p:cBhvr>
                                    </p:animEffect>
                                    <p:anim calcmode="lin" valueType="num">
                                      <p:cBhvr>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500"/>
                                        <p:tgtEl>
                                          <p:spTgt spid="2">
                                            <p:txEl>
                                              <p:pRg st="6" end="6"/>
                                            </p:txEl>
                                          </p:spTgt>
                                        </p:tgtEl>
                                      </p:cBhvr>
                                    </p:animEffect>
                                    <p:anim calcmode="lin" valueType="num">
                                      <p:cBhvr>
                                        <p:cTn id="4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8C667C9-D51B-4E7B-97B0-236272B069E7}"/>
              </a:ext>
            </a:extLst>
          </p:cNvPr>
          <p:cNvSpPr/>
          <p:nvPr/>
        </p:nvSpPr>
        <p:spPr>
          <a:xfrm>
            <a:off x="827584" y="1628800"/>
            <a:ext cx="7488832" cy="193899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zh-CN" altLang="en-US" sz="2000" dirty="0" smtClean="0"/>
              <a:t>　　</a:t>
            </a:r>
            <a:r>
              <a:rPr lang="en-US" altLang="zh-CN" sz="2000" dirty="0" smtClean="0"/>
              <a:t>《</a:t>
            </a:r>
            <a:r>
              <a:rPr lang="zh-CN" altLang="en-US" sz="2000" dirty="0"/>
              <a:t>规范</a:t>
            </a:r>
            <a:r>
              <a:rPr lang="en-US" altLang="zh-CN" sz="2000" dirty="0"/>
              <a:t>》</a:t>
            </a:r>
            <a:r>
              <a:rPr lang="zh-CN" altLang="en-US" sz="2000" dirty="0"/>
              <a:t>规定了档案工作的原则、组织管理和制度要求，提出了档案业务工作、信息化建设、安全保障和服务利用等方面的方法与指南，是新形势下加强和改进全省档案工作、促进档案事业创新发展、科学发展的纲领性文件。</a:t>
            </a:r>
          </a:p>
        </p:txBody>
      </p:sp>
      <p:sp>
        <p:nvSpPr>
          <p:cNvPr id="6" name="矩形 5">
            <a:extLst>
              <a:ext uri="{FF2B5EF4-FFF2-40B4-BE49-F238E27FC236}">
                <a16:creationId xmlns:a16="http://schemas.microsoft.com/office/drawing/2014/main" id="{3DA1A2B7-D446-4367-8F32-DBF1836344D4}"/>
              </a:ext>
            </a:extLst>
          </p:cNvPr>
          <p:cNvSpPr/>
          <p:nvPr/>
        </p:nvSpPr>
        <p:spPr>
          <a:xfrm>
            <a:off x="827584" y="4149080"/>
            <a:ext cx="7488832" cy="147732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zh-CN" altLang="en-US" sz="2000" dirty="0" smtClean="0"/>
              <a:t>　　</a:t>
            </a:r>
            <a:r>
              <a:rPr lang="en-US" altLang="zh-CN" sz="2000" dirty="0" smtClean="0"/>
              <a:t>《</a:t>
            </a:r>
            <a:r>
              <a:rPr lang="zh-CN" altLang="en-US" sz="2000" dirty="0"/>
              <a:t>测评办法</a:t>
            </a:r>
            <a:r>
              <a:rPr lang="en-US" altLang="zh-CN" sz="2000" dirty="0"/>
              <a:t>》</a:t>
            </a:r>
            <a:r>
              <a:rPr lang="zh-CN" altLang="en-US" sz="2000" dirty="0"/>
              <a:t>和</a:t>
            </a:r>
            <a:r>
              <a:rPr lang="en-US" altLang="zh-CN" sz="2000" dirty="0"/>
              <a:t>《</a:t>
            </a:r>
            <a:r>
              <a:rPr lang="zh-CN" altLang="en-US" sz="2000" dirty="0"/>
              <a:t>测评细则</a:t>
            </a:r>
            <a:r>
              <a:rPr lang="en-US" altLang="zh-CN" sz="2000" dirty="0"/>
              <a:t>》</a:t>
            </a:r>
            <a:r>
              <a:rPr lang="zh-CN" altLang="en-US" sz="2000" dirty="0"/>
              <a:t>对如何组织测评作了明确的</a:t>
            </a:r>
            <a:r>
              <a:rPr lang="zh-CN" altLang="en-US" sz="2000" dirty="0" smtClean="0"/>
              <a:t>规定，包含</a:t>
            </a:r>
            <a:r>
              <a:rPr lang="en-US" altLang="zh-CN" sz="2000" dirty="0"/>
              <a:t>6</a:t>
            </a:r>
            <a:r>
              <a:rPr lang="zh-CN" altLang="en-US" sz="2000" dirty="0"/>
              <a:t>个测评项目、</a:t>
            </a:r>
            <a:r>
              <a:rPr lang="en-US" altLang="zh-CN" sz="2000" dirty="0"/>
              <a:t>23</a:t>
            </a:r>
            <a:r>
              <a:rPr lang="zh-CN" altLang="en-US" sz="2000" dirty="0"/>
              <a:t>项具体测评内容， 涵盖了高校档案工作的各个方面，既是测评的依据也是工作的标准。</a:t>
            </a:r>
          </a:p>
        </p:txBody>
      </p:sp>
    </p:spTree>
    <p:extLst>
      <p:ext uri="{BB962C8B-B14F-4D97-AF65-F5344CB8AC3E}">
        <p14:creationId xmlns:p14="http://schemas.microsoft.com/office/powerpoint/2010/main" val="320373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1196752"/>
            <a:ext cx="8280920" cy="3408754"/>
          </a:xfrm>
          <a:prstGeom prst="rect">
            <a:avLst/>
          </a:prstGeom>
        </p:spPr>
        <p:txBody>
          <a:bodyPr wrap="square">
            <a:spAutoFit/>
          </a:bodyPr>
          <a:lstStyle/>
          <a:p>
            <a:pPr>
              <a:lnSpc>
                <a:spcPct val="200000"/>
              </a:lnSpc>
            </a:pPr>
            <a:r>
              <a:rPr lang="en-US" altLang="zh-CN" sz="2800" b="1" dirty="0" smtClean="0"/>
              <a:t>《</a:t>
            </a:r>
            <a:r>
              <a:rPr lang="zh-CN" altLang="en-US" sz="2800" b="1" dirty="0"/>
              <a:t>山东高校档案</a:t>
            </a:r>
            <a:r>
              <a:rPr lang="en-US" altLang="zh-CN" sz="2800" b="1" dirty="0"/>
              <a:t>》2018</a:t>
            </a:r>
            <a:r>
              <a:rPr lang="zh-CN" altLang="en-US" sz="2800" b="1" dirty="0"/>
              <a:t>年第一期电子期刊卷首</a:t>
            </a:r>
            <a:r>
              <a:rPr lang="zh-CN" altLang="en-US" sz="2800" b="1" dirty="0" smtClean="0"/>
              <a:t>语：</a:t>
            </a:r>
            <a:endParaRPr lang="en-US" altLang="zh-CN" sz="2800" b="1" dirty="0" smtClean="0"/>
          </a:p>
          <a:p>
            <a:pPr>
              <a:lnSpc>
                <a:spcPct val="200000"/>
              </a:lnSpc>
            </a:pPr>
            <a:r>
              <a:rPr lang="zh-CN" altLang="en-US" sz="2800" dirty="0" smtClean="0"/>
              <a:t>“</a:t>
            </a:r>
            <a:r>
              <a:rPr lang="zh-CN" altLang="en-US" sz="2800" dirty="0"/>
              <a:t>这是在全省推行依法治档、建设档案强省的一项有力举措，为全省档案事业提供了一个前所未有的发展机遇”。</a:t>
            </a:r>
          </a:p>
        </p:txBody>
      </p:sp>
    </p:spTree>
    <p:extLst>
      <p:ext uri="{BB962C8B-B14F-4D97-AF65-F5344CB8AC3E}">
        <p14:creationId xmlns:p14="http://schemas.microsoft.com/office/powerpoint/2010/main" val="8616174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1340768"/>
            <a:ext cx="8640960" cy="4401205"/>
          </a:xfrm>
          <a:prstGeom prst="rect">
            <a:avLst/>
          </a:prstGeom>
        </p:spPr>
        <p:txBody>
          <a:bodyPr wrap="square">
            <a:spAutoFit/>
          </a:bodyPr>
          <a:lstStyle/>
          <a:p>
            <a:pPr>
              <a:lnSpc>
                <a:spcPct val="200000"/>
              </a:lnSpc>
            </a:pPr>
            <a:r>
              <a:rPr lang="zh-CN" altLang="en-US" sz="2800" b="1" dirty="0" smtClean="0"/>
              <a:t>        文件颁布以来，山东省各高校积极行动起来，按照文件要求，坚持</a:t>
            </a:r>
            <a:r>
              <a:rPr lang="zh-CN" altLang="en-US" sz="2800" b="1" dirty="0" smtClean="0">
                <a:solidFill>
                  <a:srgbClr val="FF0000"/>
                </a:solidFill>
              </a:rPr>
              <a:t>“以评促建、以评促改、评建结合、重在建设”</a:t>
            </a:r>
            <a:r>
              <a:rPr lang="zh-CN" altLang="en-US" sz="2800" b="1" dirty="0" smtClean="0"/>
              <a:t>的原则，以问题为导向，全面梳理和检查档案工作，针对薄弱环节进行建设与整改，档案工作科学化管理水平有了较大提升。</a:t>
            </a:r>
            <a:endParaRPr lang="zh-CN" altLang="en-US" sz="2800" b="1" dirty="0"/>
          </a:p>
        </p:txBody>
      </p:sp>
    </p:spTree>
    <p:extLst>
      <p:ext uri="{BB962C8B-B14F-4D97-AF65-F5344CB8AC3E}">
        <p14:creationId xmlns:p14="http://schemas.microsoft.com/office/powerpoint/2010/main" val="3881480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1660525" y="722313"/>
            <a:ext cx="184150" cy="366712"/>
          </a:xfrm>
          <a:prstGeom prst="rect">
            <a:avLst/>
          </a:prstGeom>
          <a:noFill/>
          <a:ln w="9525">
            <a:noFill/>
            <a:miter lim="800000"/>
            <a:headEnd/>
            <a:tailEnd/>
          </a:ln>
          <a:effectLst/>
        </p:spPr>
        <p:txBody>
          <a:bodyPr wrap="none">
            <a:spAutoFit/>
          </a:bodyPr>
          <a:lstStyle/>
          <a:p>
            <a:endParaRPr lang="zh-CN" altLang="zh-CN"/>
          </a:p>
        </p:txBody>
      </p:sp>
      <p:grpSp>
        <p:nvGrpSpPr>
          <p:cNvPr id="2" name="组合 1"/>
          <p:cNvGrpSpPr/>
          <p:nvPr/>
        </p:nvGrpSpPr>
        <p:grpSpPr>
          <a:xfrm>
            <a:off x="-2395538" y="1447800"/>
            <a:ext cx="4770438" cy="4824413"/>
            <a:chOff x="-2395538" y="1447800"/>
            <a:chExt cx="4770438" cy="4824413"/>
          </a:xfrm>
        </p:grpSpPr>
        <p:sp>
          <p:nvSpPr>
            <p:cNvPr id="89134" name="AutoShape 46"/>
            <p:cNvSpPr>
              <a:spLocks noChangeArrowheads="1"/>
            </p:cNvSpPr>
            <p:nvPr/>
          </p:nvSpPr>
          <p:spPr bwMode="ltGray">
            <a:xfrm rot="5400000">
              <a:off x="-2422526" y="14747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endParaRPr lang="zh-CN" altLang="en-US"/>
            </a:p>
          </p:txBody>
        </p:sp>
        <p:sp>
          <p:nvSpPr>
            <p:cNvPr id="89135" name="AutoShape 47"/>
            <p:cNvSpPr>
              <a:spLocks noChangeArrowheads="1"/>
            </p:cNvSpPr>
            <p:nvPr/>
          </p:nvSpPr>
          <p:spPr bwMode="ltGray">
            <a:xfrm rot="5400000" flipH="1">
              <a:off x="-2016918" y="1910556"/>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gradFill rotWithShape="1">
              <a:gsLst>
                <a:gs pos="0">
                  <a:schemeClr val="hlink">
                    <a:alpha val="56000"/>
                  </a:schemeClr>
                </a:gs>
                <a:gs pos="100000">
                  <a:schemeClr val="hlink">
                    <a:gamma/>
                    <a:tint val="0"/>
                    <a:invGamma/>
                    <a:alpha val="48000"/>
                  </a:schemeClr>
                </a:gs>
              </a:gsLst>
              <a:lin ang="5400000" scaled="1"/>
            </a:gradFill>
            <a:ln w="0" algn="ctr">
              <a:noFill/>
              <a:miter lim="800000"/>
              <a:headEnd/>
              <a:tailEnd/>
            </a:ln>
            <a:effectLst/>
          </p:spPr>
          <p:txBody>
            <a:bodyPr wrap="none" anchor="ctr"/>
            <a:lstStyle/>
            <a:p>
              <a:endParaRPr lang="zh-CN" altLang="en-US"/>
            </a:p>
          </p:txBody>
        </p:sp>
      </p:grpSp>
      <p:sp>
        <p:nvSpPr>
          <p:cNvPr id="89137" name="AutoShape 49"/>
          <p:cNvSpPr>
            <a:spLocks noChangeArrowheads="1"/>
          </p:cNvSpPr>
          <p:nvPr/>
        </p:nvSpPr>
        <p:spPr bwMode="gray">
          <a:xfrm>
            <a:off x="2277850" y="4673749"/>
            <a:ext cx="6095826" cy="508000"/>
          </a:xfrm>
          <a:prstGeom prst="roundRect">
            <a:avLst>
              <a:gd name="adj" fmla="val 50000"/>
            </a:avLst>
          </a:prstGeom>
          <a:noFill/>
          <a:ln w="28575" algn="ctr">
            <a:solidFill>
              <a:schemeClr val="bg2"/>
            </a:solidFill>
            <a:round/>
            <a:headEnd/>
            <a:tailEnd/>
          </a:ln>
          <a:effectLst/>
        </p:spPr>
        <p:txBody>
          <a:bodyPr wrap="none" anchor="ctr"/>
          <a:lstStyle/>
          <a:p>
            <a:pPr eaLnBrk="0" hangingPunct="0"/>
            <a:r>
              <a:rPr lang="zh-CN" altLang="en-US" sz="2800" b="1" dirty="0">
                <a:solidFill>
                  <a:schemeClr val="accent4"/>
                </a:solidFill>
                <a:latin typeface="黑体" panose="02010609060101010101" pitchFamily="49" charset="-122"/>
                <a:ea typeface="黑体" panose="02010609060101010101" pitchFamily="49" charset="-122"/>
              </a:rPr>
              <a:t>四、存在的问题</a:t>
            </a:r>
            <a:endParaRPr lang="en-US" altLang="zh-CN" sz="2800" b="1" dirty="0">
              <a:solidFill>
                <a:schemeClr val="accent4"/>
              </a:solidFill>
              <a:latin typeface="黑体" panose="02010609060101010101" pitchFamily="49" charset="-122"/>
              <a:ea typeface="黑体" panose="02010609060101010101" pitchFamily="49" charset="-122"/>
            </a:endParaRPr>
          </a:p>
        </p:txBody>
      </p:sp>
      <p:sp>
        <p:nvSpPr>
          <p:cNvPr id="89138" name="AutoShape 50"/>
          <p:cNvSpPr>
            <a:spLocks noChangeArrowheads="1"/>
          </p:cNvSpPr>
          <p:nvPr/>
        </p:nvSpPr>
        <p:spPr bwMode="gray">
          <a:xfrm>
            <a:off x="2486402" y="3659247"/>
            <a:ext cx="6118046" cy="508000"/>
          </a:xfrm>
          <a:prstGeom prst="roundRect">
            <a:avLst>
              <a:gd name="adj" fmla="val 50000"/>
            </a:avLst>
          </a:prstGeom>
          <a:noFill/>
          <a:ln w="28575" algn="ctr">
            <a:solidFill>
              <a:schemeClr val="bg2"/>
            </a:solidFill>
            <a:round/>
            <a:headEnd/>
            <a:tailEnd/>
          </a:ln>
          <a:effectLst/>
        </p:spPr>
        <p:txBody>
          <a:bodyPr wrap="none" anchor="ctr"/>
          <a:lstStyle/>
          <a:p>
            <a:pPr eaLnBrk="0" hangingPunct="0"/>
            <a:r>
              <a:rPr lang="zh-CN" altLang="en-US" sz="2800" b="1" dirty="0">
                <a:solidFill>
                  <a:schemeClr val="accent4"/>
                </a:solidFill>
                <a:latin typeface="黑体" panose="02010609060101010101" pitchFamily="49" charset="-122"/>
                <a:ea typeface="黑体" panose="02010609060101010101" pitchFamily="49" charset="-122"/>
              </a:rPr>
              <a:t>三、经验与体会</a:t>
            </a:r>
            <a:endParaRPr lang="en-US" altLang="zh-CN" sz="2800" b="1" dirty="0">
              <a:solidFill>
                <a:schemeClr val="accent4"/>
              </a:solidFill>
              <a:latin typeface="黑体" panose="02010609060101010101" pitchFamily="49" charset="-122"/>
              <a:ea typeface="黑体" panose="02010609060101010101" pitchFamily="49" charset="-122"/>
            </a:endParaRPr>
          </a:p>
        </p:txBody>
      </p:sp>
      <p:sp>
        <p:nvSpPr>
          <p:cNvPr id="89139" name="AutoShape 51"/>
          <p:cNvSpPr>
            <a:spLocks noChangeArrowheads="1"/>
          </p:cNvSpPr>
          <p:nvPr/>
        </p:nvSpPr>
        <p:spPr bwMode="gray">
          <a:xfrm>
            <a:off x="2251884" y="2507028"/>
            <a:ext cx="5488468" cy="508000"/>
          </a:xfrm>
          <a:prstGeom prst="roundRect">
            <a:avLst>
              <a:gd name="adj" fmla="val 50000"/>
            </a:avLst>
          </a:prstGeom>
          <a:noFill/>
          <a:ln w="28575" algn="ctr">
            <a:solidFill>
              <a:schemeClr val="bg2"/>
            </a:solidFill>
            <a:round/>
            <a:headEnd/>
            <a:tailEnd/>
          </a:ln>
          <a:effectLst/>
        </p:spPr>
        <p:txBody>
          <a:bodyPr wrap="none" anchor="ctr"/>
          <a:lstStyle/>
          <a:p>
            <a:pPr eaLnBrk="0" hangingPunct="0"/>
            <a:r>
              <a:rPr lang="zh-CN" altLang="en-US" sz="2800" b="1" dirty="0">
                <a:solidFill>
                  <a:schemeClr val="accent4"/>
                </a:solidFill>
                <a:latin typeface="黑体" panose="02010609060101010101" pitchFamily="49" charset="-122"/>
                <a:ea typeface="黑体" panose="02010609060101010101" pitchFamily="49" charset="-122"/>
              </a:rPr>
              <a:t>二、测评取得的成效</a:t>
            </a:r>
            <a:endParaRPr lang="en-US" altLang="zh-CN" sz="2400" b="1" dirty="0">
              <a:solidFill>
                <a:schemeClr val="accent4"/>
              </a:solidFill>
              <a:latin typeface="黑体" panose="02010609060101010101" pitchFamily="49" charset="-122"/>
              <a:ea typeface="黑体" panose="02010609060101010101" pitchFamily="49" charset="-122"/>
            </a:endParaRPr>
          </a:p>
        </p:txBody>
      </p:sp>
      <p:sp>
        <p:nvSpPr>
          <p:cNvPr id="89140" name="AutoShape 52"/>
          <p:cNvSpPr>
            <a:spLocks noChangeArrowheads="1"/>
          </p:cNvSpPr>
          <p:nvPr/>
        </p:nvSpPr>
        <p:spPr bwMode="gray">
          <a:xfrm>
            <a:off x="1466164" y="1564163"/>
            <a:ext cx="5330552" cy="508000"/>
          </a:xfrm>
          <a:prstGeom prst="roundRect">
            <a:avLst>
              <a:gd name="adj" fmla="val 50000"/>
            </a:avLst>
          </a:prstGeom>
          <a:noFill/>
          <a:ln w="28575" algn="ctr">
            <a:solidFill>
              <a:schemeClr val="bg2"/>
            </a:solidFill>
            <a:round/>
            <a:headEnd/>
            <a:tailEnd/>
          </a:ln>
          <a:effectLst/>
        </p:spPr>
        <p:txBody>
          <a:bodyPr wrap="none" anchor="ctr"/>
          <a:lstStyle/>
          <a:p>
            <a:pPr eaLnBrk="0" hangingPunct="0"/>
            <a:r>
              <a:rPr lang="zh-CN" altLang="en-US" sz="2800" b="1" dirty="0">
                <a:solidFill>
                  <a:schemeClr val="accent4"/>
                </a:solidFill>
                <a:latin typeface="黑体" panose="02010609060101010101" pitchFamily="49" charset="-122"/>
                <a:ea typeface="黑体" panose="02010609060101010101" pitchFamily="49" charset="-122"/>
              </a:rPr>
              <a:t>一、各高校参评的基本情况</a:t>
            </a:r>
            <a:endParaRPr lang="en-US" altLang="zh-CN" sz="2800" b="1" dirty="0">
              <a:solidFill>
                <a:schemeClr val="accent4"/>
              </a:solidFill>
              <a:latin typeface="黑体" panose="02010609060101010101" pitchFamily="49" charset="-122"/>
              <a:ea typeface="黑体" panose="02010609060101010101" pitchFamily="49" charset="-122"/>
            </a:endParaRPr>
          </a:p>
        </p:txBody>
      </p:sp>
      <p:grpSp>
        <p:nvGrpSpPr>
          <p:cNvPr id="89141" name="Group 53"/>
          <p:cNvGrpSpPr>
            <a:grpSpLocks/>
          </p:cNvGrpSpPr>
          <p:nvPr/>
        </p:nvGrpSpPr>
        <p:grpSpPr bwMode="auto">
          <a:xfrm>
            <a:off x="972003" y="1627663"/>
            <a:ext cx="381000" cy="381000"/>
            <a:chOff x="2078" y="1680"/>
            <a:chExt cx="1615" cy="1615"/>
          </a:xfrm>
        </p:grpSpPr>
        <p:sp>
          <p:nvSpPr>
            <p:cNvPr id="89142" name="Oval 54"/>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89143" name="Oval 55"/>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89144" name="Oval 56"/>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89145" name="Oval 57"/>
            <p:cNvSpPr>
              <a:spLocks noChangeArrowheads="1"/>
            </p:cNvSpPr>
            <p:nvPr/>
          </p:nvSpPr>
          <p:spPr bwMode="gray">
            <a:xfrm>
              <a:off x="2254" y="1856"/>
              <a:ext cx="1262" cy="1264"/>
            </a:xfrm>
            <a:prstGeom prst="ellipse">
              <a:avLst/>
            </a:prstGeom>
            <a:gradFill rotWithShape="1">
              <a:gsLst>
                <a:gs pos="0">
                  <a:srgbClr val="FFCC00">
                    <a:gamma/>
                    <a:shade val="0"/>
                    <a:invGamma/>
                  </a:srgbClr>
                </a:gs>
                <a:gs pos="100000">
                  <a:srgbClr val="FFCC00"/>
                </a:gs>
              </a:gsLst>
              <a:lin ang="2700000" scaled="1"/>
            </a:gradFill>
            <a:ln w="38100" algn="ctr">
              <a:noFill/>
              <a:round/>
              <a:headEnd/>
              <a:tailEnd/>
            </a:ln>
            <a:effectLst/>
          </p:spPr>
          <p:txBody>
            <a:bodyPr wrap="none" anchor="ctr">
              <a:spAutoFit/>
            </a:bodyPr>
            <a:lstStyle/>
            <a:p>
              <a:endParaRPr lang="zh-CN" altLang="en-US"/>
            </a:p>
          </p:txBody>
        </p:sp>
        <p:sp>
          <p:nvSpPr>
            <p:cNvPr id="89146" name="Oval 58"/>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89147" name="Oval 59"/>
            <p:cNvSpPr>
              <a:spLocks noChangeArrowheads="1"/>
            </p:cNvSpPr>
            <p:nvPr/>
          </p:nvSpPr>
          <p:spPr bwMode="gray">
            <a:xfrm>
              <a:off x="2337" y="1939"/>
              <a:ext cx="1096" cy="1098"/>
            </a:xfrm>
            <a:prstGeom prst="ellipse">
              <a:avLst/>
            </a:prstGeom>
            <a:gradFill rotWithShape="1">
              <a:gsLst>
                <a:gs pos="0">
                  <a:srgbClr val="FFCC00"/>
                </a:gs>
                <a:gs pos="100000">
                  <a:srgbClr val="FFCC00">
                    <a:gamma/>
                    <a:shade val="48627"/>
                    <a:invGamma/>
                  </a:srgbClr>
                </a:gs>
              </a:gsLst>
              <a:lin ang="2700000" scaled="1"/>
            </a:gradFill>
            <a:ln w="38100" algn="ctr">
              <a:noFill/>
              <a:round/>
              <a:headEnd/>
              <a:tailEnd/>
            </a:ln>
            <a:effectLst/>
          </p:spPr>
          <p:txBody>
            <a:bodyPr anchor="ctr">
              <a:spAutoFit/>
            </a:bodyPr>
            <a:lstStyle/>
            <a:p>
              <a:endParaRPr lang="zh-CN" altLang="en-US"/>
            </a:p>
          </p:txBody>
        </p:sp>
      </p:grpSp>
      <p:grpSp>
        <p:nvGrpSpPr>
          <p:cNvPr id="89148" name="Group 60"/>
          <p:cNvGrpSpPr>
            <a:grpSpLocks/>
          </p:cNvGrpSpPr>
          <p:nvPr/>
        </p:nvGrpSpPr>
        <p:grpSpPr bwMode="auto">
          <a:xfrm>
            <a:off x="1867997" y="2574077"/>
            <a:ext cx="381000" cy="381000"/>
            <a:chOff x="2078" y="1680"/>
            <a:chExt cx="1615" cy="1615"/>
          </a:xfrm>
        </p:grpSpPr>
        <p:sp>
          <p:nvSpPr>
            <p:cNvPr id="89149" name="Oval 61"/>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89150" name="Oval 62"/>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89151" name="Oval 63"/>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89152" name="Oval 64"/>
            <p:cNvSpPr>
              <a:spLocks noChangeArrowheads="1"/>
            </p:cNvSpPr>
            <p:nvPr/>
          </p:nvSpPr>
          <p:spPr bwMode="gray">
            <a:xfrm>
              <a:off x="2254" y="1856"/>
              <a:ext cx="1262" cy="1264"/>
            </a:xfrm>
            <a:prstGeom prst="ellipse">
              <a:avLst/>
            </a:prstGeom>
            <a:gradFill rotWithShape="1">
              <a:gsLst>
                <a:gs pos="0">
                  <a:srgbClr val="48BE67">
                    <a:gamma/>
                    <a:shade val="0"/>
                    <a:invGamma/>
                  </a:srgbClr>
                </a:gs>
                <a:gs pos="100000">
                  <a:srgbClr val="48BE67"/>
                </a:gs>
              </a:gsLst>
              <a:lin ang="2700000" scaled="1"/>
            </a:gradFill>
            <a:ln w="38100" algn="ctr">
              <a:noFill/>
              <a:round/>
              <a:headEnd/>
              <a:tailEnd/>
            </a:ln>
            <a:effectLst/>
          </p:spPr>
          <p:txBody>
            <a:bodyPr wrap="none" anchor="ctr">
              <a:spAutoFit/>
            </a:bodyPr>
            <a:lstStyle/>
            <a:p>
              <a:endParaRPr lang="zh-CN" altLang="en-US"/>
            </a:p>
          </p:txBody>
        </p:sp>
        <p:sp>
          <p:nvSpPr>
            <p:cNvPr id="89153" name="Oval 65"/>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89154" name="Oval 66"/>
            <p:cNvSpPr>
              <a:spLocks noChangeArrowheads="1"/>
            </p:cNvSpPr>
            <p:nvPr/>
          </p:nvSpPr>
          <p:spPr bwMode="gray">
            <a:xfrm>
              <a:off x="2337" y="1939"/>
              <a:ext cx="1096" cy="1098"/>
            </a:xfrm>
            <a:prstGeom prst="ellipse">
              <a:avLst/>
            </a:prstGeom>
            <a:gradFill rotWithShape="1">
              <a:gsLst>
                <a:gs pos="0">
                  <a:srgbClr val="48BE67"/>
                </a:gs>
                <a:gs pos="100000">
                  <a:srgbClr val="48BE67">
                    <a:gamma/>
                    <a:shade val="48627"/>
                    <a:invGamma/>
                  </a:srgbClr>
                </a:gs>
              </a:gsLst>
              <a:lin ang="2700000" scaled="1"/>
            </a:gradFill>
            <a:ln w="38100" algn="ctr">
              <a:noFill/>
              <a:round/>
              <a:headEnd/>
              <a:tailEnd/>
            </a:ln>
            <a:effectLst/>
          </p:spPr>
          <p:txBody>
            <a:bodyPr anchor="ctr">
              <a:spAutoFit/>
            </a:bodyPr>
            <a:lstStyle/>
            <a:p>
              <a:endParaRPr lang="zh-CN" altLang="en-US"/>
            </a:p>
          </p:txBody>
        </p:sp>
      </p:grpSp>
      <p:grpSp>
        <p:nvGrpSpPr>
          <p:cNvPr id="89155" name="Group 67"/>
          <p:cNvGrpSpPr>
            <a:grpSpLocks/>
          </p:cNvGrpSpPr>
          <p:nvPr/>
        </p:nvGrpSpPr>
        <p:grpSpPr bwMode="auto">
          <a:xfrm>
            <a:off x="2156301" y="3731416"/>
            <a:ext cx="381000" cy="381000"/>
            <a:chOff x="2078" y="1680"/>
            <a:chExt cx="1615" cy="1615"/>
          </a:xfrm>
        </p:grpSpPr>
        <p:sp>
          <p:nvSpPr>
            <p:cNvPr id="89156" name="Oval 68"/>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89157" name="Oval 69"/>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89158" name="Oval 70"/>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89159" name="Oval 71"/>
            <p:cNvSpPr>
              <a:spLocks noChangeArrowheads="1"/>
            </p:cNvSpPr>
            <p:nvPr/>
          </p:nvSpPr>
          <p:spPr bwMode="gray">
            <a:xfrm>
              <a:off x="2254" y="1856"/>
              <a:ext cx="1262" cy="1264"/>
            </a:xfrm>
            <a:prstGeom prst="ellipse">
              <a:avLst/>
            </a:prstGeom>
            <a:gradFill rotWithShape="1">
              <a:gsLst>
                <a:gs pos="0">
                  <a:srgbClr val="21B3E1"/>
                </a:gs>
                <a:gs pos="100000">
                  <a:srgbClr val="21B3E1">
                    <a:gamma/>
                    <a:shade val="46275"/>
                    <a:invGamma/>
                  </a:srgbClr>
                </a:gs>
              </a:gsLst>
              <a:lin ang="5400000" scaled="1"/>
            </a:gradFill>
            <a:ln w="38100" algn="ctr">
              <a:noFill/>
              <a:round/>
              <a:headEnd/>
              <a:tailEnd/>
            </a:ln>
            <a:effectLst/>
          </p:spPr>
          <p:txBody>
            <a:bodyPr wrap="none" anchor="ctr">
              <a:spAutoFit/>
            </a:bodyPr>
            <a:lstStyle/>
            <a:p>
              <a:endParaRPr lang="zh-CN" altLang="en-US"/>
            </a:p>
          </p:txBody>
        </p:sp>
        <p:sp>
          <p:nvSpPr>
            <p:cNvPr id="89160" name="Oval 72"/>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89161" name="Oval 73"/>
            <p:cNvSpPr>
              <a:spLocks noChangeArrowheads="1"/>
            </p:cNvSpPr>
            <p:nvPr/>
          </p:nvSpPr>
          <p:spPr bwMode="gray">
            <a:xfrm>
              <a:off x="2337" y="1939"/>
              <a:ext cx="1096" cy="1098"/>
            </a:xfrm>
            <a:prstGeom prst="ellipse">
              <a:avLst/>
            </a:prstGeom>
            <a:gradFill rotWithShape="1">
              <a:gsLst>
                <a:gs pos="0">
                  <a:srgbClr val="21B3E1"/>
                </a:gs>
                <a:gs pos="100000">
                  <a:srgbClr val="21B3E1">
                    <a:gamma/>
                    <a:shade val="48627"/>
                    <a:invGamma/>
                  </a:srgbClr>
                </a:gs>
              </a:gsLst>
              <a:lin ang="2700000" scaled="1"/>
            </a:gradFill>
            <a:ln w="38100" algn="ctr">
              <a:noFill/>
              <a:round/>
              <a:headEnd/>
              <a:tailEnd/>
            </a:ln>
            <a:effectLst/>
          </p:spPr>
          <p:txBody>
            <a:bodyPr anchor="ctr">
              <a:spAutoFit/>
            </a:bodyPr>
            <a:lstStyle/>
            <a:p>
              <a:endParaRPr lang="zh-CN" altLang="en-US"/>
            </a:p>
          </p:txBody>
        </p:sp>
      </p:grpSp>
      <p:grpSp>
        <p:nvGrpSpPr>
          <p:cNvPr id="89162" name="Group 74"/>
          <p:cNvGrpSpPr>
            <a:grpSpLocks/>
          </p:cNvGrpSpPr>
          <p:nvPr/>
        </p:nvGrpSpPr>
        <p:grpSpPr bwMode="auto">
          <a:xfrm>
            <a:off x="1894723" y="4737249"/>
            <a:ext cx="381000" cy="381000"/>
            <a:chOff x="2078" y="1680"/>
            <a:chExt cx="1615" cy="1615"/>
          </a:xfrm>
        </p:grpSpPr>
        <p:sp>
          <p:nvSpPr>
            <p:cNvPr id="89163" name="Oval 75"/>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89164" name="Oval 76"/>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89165" name="Oval 77"/>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89166" name="Oval 78"/>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w="38100" algn="ctr">
              <a:noFill/>
              <a:round/>
              <a:headEnd/>
              <a:tailEnd/>
            </a:ln>
            <a:effectLst/>
          </p:spPr>
          <p:txBody>
            <a:bodyPr wrap="none" anchor="ctr">
              <a:spAutoFit/>
            </a:bodyPr>
            <a:lstStyle/>
            <a:p>
              <a:endParaRPr lang="zh-CN" altLang="en-US"/>
            </a:p>
          </p:txBody>
        </p:sp>
        <p:sp>
          <p:nvSpPr>
            <p:cNvPr id="89167" name="Oval 79"/>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89168" name="Oval 80"/>
            <p:cNvSpPr>
              <a:spLocks noChangeArrowheads="1"/>
            </p:cNvSpPr>
            <p:nvPr/>
          </p:nvSpPr>
          <p:spPr bwMode="gray">
            <a:xfrm>
              <a:off x="2337" y="1939"/>
              <a:ext cx="1096" cy="1098"/>
            </a:xfrm>
            <a:prstGeom prst="ellipse">
              <a:avLst/>
            </a:prstGeom>
            <a:gradFill rotWithShape="1">
              <a:gsLst>
                <a:gs pos="0">
                  <a:srgbClr val="8D67E1"/>
                </a:gs>
                <a:gs pos="100000">
                  <a:srgbClr val="8D67E1">
                    <a:gamma/>
                    <a:shade val="48627"/>
                    <a:invGamma/>
                  </a:srgbClr>
                </a:gs>
              </a:gsLst>
              <a:lin ang="2700000" scaled="1"/>
            </a:gradFill>
            <a:ln w="38100" algn="ctr">
              <a:noFill/>
              <a:round/>
              <a:headEnd/>
              <a:tailEnd/>
            </a:ln>
            <a:effectLst/>
          </p:spPr>
          <p:txBody>
            <a:bodyPr anchor="ctr">
              <a:spAutoFit/>
            </a:bodyPr>
            <a:lstStyle/>
            <a:p>
              <a:endParaRPr lang="zh-CN" altLang="en-US"/>
            </a:p>
          </p:txBody>
        </p:sp>
      </p:grpSp>
      <p:sp>
        <p:nvSpPr>
          <p:cNvPr id="40" name="AutoShape 49"/>
          <p:cNvSpPr>
            <a:spLocks noChangeArrowheads="1"/>
          </p:cNvSpPr>
          <p:nvPr/>
        </p:nvSpPr>
        <p:spPr bwMode="gray">
          <a:xfrm>
            <a:off x="1349214" y="5704262"/>
            <a:ext cx="6552728" cy="508000"/>
          </a:xfrm>
          <a:prstGeom prst="roundRect">
            <a:avLst>
              <a:gd name="adj" fmla="val 50000"/>
            </a:avLst>
          </a:prstGeom>
          <a:noFill/>
          <a:ln w="28575" algn="ctr">
            <a:solidFill>
              <a:schemeClr val="bg2"/>
            </a:solidFill>
            <a:round/>
            <a:headEnd/>
            <a:tailEnd/>
          </a:ln>
          <a:effectLst/>
        </p:spPr>
        <p:txBody>
          <a:bodyPr wrap="none" anchor="ctr"/>
          <a:lstStyle/>
          <a:p>
            <a:pPr eaLnBrk="0" hangingPunct="0"/>
            <a:r>
              <a:rPr lang="zh-CN" altLang="en-US" sz="2800" b="1" dirty="0">
                <a:solidFill>
                  <a:schemeClr val="accent4"/>
                </a:solidFill>
                <a:latin typeface="黑体" panose="02010609060101010101" pitchFamily="49" charset="-122"/>
                <a:ea typeface="黑体" panose="02010609060101010101" pitchFamily="49" charset="-122"/>
              </a:rPr>
              <a:t>五、结束语</a:t>
            </a:r>
            <a:endParaRPr lang="en-US" altLang="zh-CN" sz="2800" b="1" dirty="0">
              <a:solidFill>
                <a:schemeClr val="accent4"/>
              </a:solidFill>
              <a:latin typeface="黑体" panose="02010609060101010101" pitchFamily="49" charset="-122"/>
              <a:ea typeface="黑体" panose="02010609060101010101" pitchFamily="49" charset="-122"/>
            </a:endParaRPr>
          </a:p>
        </p:txBody>
      </p:sp>
      <p:grpSp>
        <p:nvGrpSpPr>
          <p:cNvPr id="41" name="Group 74"/>
          <p:cNvGrpSpPr>
            <a:grpSpLocks/>
          </p:cNvGrpSpPr>
          <p:nvPr/>
        </p:nvGrpSpPr>
        <p:grpSpPr bwMode="auto">
          <a:xfrm>
            <a:off x="942577" y="5744818"/>
            <a:ext cx="381000" cy="381000"/>
            <a:chOff x="2078" y="1680"/>
            <a:chExt cx="1615" cy="1615"/>
          </a:xfrm>
        </p:grpSpPr>
        <p:sp>
          <p:nvSpPr>
            <p:cNvPr id="42" name="Oval 75"/>
            <p:cNvSpPr>
              <a:spLocks noChangeArrowheads="1"/>
            </p:cNvSpPr>
            <p:nvPr/>
          </p:nvSpPr>
          <p:spPr bwMode="gray">
            <a:xfrm>
              <a:off x="2078" y="1680"/>
              <a:ext cx="1615" cy="1615"/>
            </a:xfrm>
            <a:prstGeom prst="ellipse">
              <a:avLst/>
            </a:prstGeom>
            <a:gradFill rotWithShape="1">
              <a:gsLst>
                <a:gs pos="0">
                  <a:srgbClr val="FFFFFF">
                    <a:gamma/>
                    <a:shade val="46275"/>
                    <a:invGamma/>
                  </a:srgbClr>
                </a:gs>
                <a:gs pos="50000">
                  <a:srgbClr val="FFFFFF"/>
                </a:gs>
                <a:gs pos="100000">
                  <a:srgbClr val="FFFFFF">
                    <a:gamma/>
                    <a:shade val="46275"/>
                    <a:invGamma/>
                  </a:srgbClr>
                </a:gs>
              </a:gsLst>
              <a:lin ang="5400000" scaled="1"/>
            </a:gradFill>
            <a:ln w="57150" algn="ctr">
              <a:noFill/>
              <a:round/>
              <a:headEnd/>
              <a:tailEnd/>
            </a:ln>
            <a:effectLst/>
          </p:spPr>
          <p:txBody>
            <a:bodyPr wrap="none" anchor="ctr"/>
            <a:lstStyle/>
            <a:p>
              <a:endParaRPr lang="zh-CN" altLang="en-US"/>
            </a:p>
          </p:txBody>
        </p:sp>
        <p:sp>
          <p:nvSpPr>
            <p:cNvPr id="43" name="Oval 76"/>
            <p:cNvSpPr>
              <a:spLocks noChangeArrowheads="1"/>
            </p:cNvSpPr>
            <p:nvPr/>
          </p:nvSpPr>
          <p:spPr bwMode="gray">
            <a:xfrm>
              <a:off x="2170" y="1771"/>
              <a:ext cx="1430" cy="1430"/>
            </a:xfrm>
            <a:prstGeom prst="ellipse">
              <a:avLst/>
            </a:prstGeom>
            <a:gradFill rotWithShape="1">
              <a:gsLst>
                <a:gs pos="0">
                  <a:srgbClr val="FFFFFF">
                    <a:gamma/>
                    <a:shade val="63529"/>
                    <a:invGamma/>
                  </a:srgbClr>
                </a:gs>
                <a:gs pos="50000">
                  <a:srgbClr val="FFFFFF"/>
                </a:gs>
                <a:gs pos="100000">
                  <a:srgbClr val="FFFFFF">
                    <a:gamma/>
                    <a:shade val="63529"/>
                    <a:invGamma/>
                  </a:srgbClr>
                </a:gs>
              </a:gsLst>
              <a:lin ang="0" scaled="1"/>
            </a:gradFill>
            <a:ln w="9525" algn="ctr">
              <a:noFill/>
              <a:round/>
              <a:headEnd/>
              <a:tailEnd/>
            </a:ln>
            <a:effectLst/>
          </p:spPr>
          <p:txBody>
            <a:bodyPr wrap="none" anchor="ctr"/>
            <a:lstStyle/>
            <a:p>
              <a:endParaRPr lang="zh-CN" altLang="en-US"/>
            </a:p>
          </p:txBody>
        </p:sp>
        <p:sp>
          <p:nvSpPr>
            <p:cNvPr id="44" name="Oval 77"/>
            <p:cNvSpPr>
              <a:spLocks noChangeArrowheads="1"/>
            </p:cNvSpPr>
            <p:nvPr/>
          </p:nvSpPr>
          <p:spPr bwMode="gray">
            <a:xfrm>
              <a:off x="2254" y="1856"/>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endParaRPr lang="zh-CN" altLang="en-US"/>
            </a:p>
          </p:txBody>
        </p:sp>
        <p:sp>
          <p:nvSpPr>
            <p:cNvPr id="45" name="Oval 78"/>
            <p:cNvSpPr>
              <a:spLocks noChangeArrowheads="1"/>
            </p:cNvSpPr>
            <p:nvPr/>
          </p:nvSpPr>
          <p:spPr bwMode="gray">
            <a:xfrm>
              <a:off x="2254" y="1856"/>
              <a:ext cx="1262" cy="1264"/>
            </a:xfrm>
            <a:prstGeom prst="ellipse">
              <a:avLst/>
            </a:prstGeom>
            <a:gradFill rotWithShape="1">
              <a:gsLst>
                <a:gs pos="0">
                  <a:srgbClr val="8D67E1">
                    <a:gamma/>
                    <a:shade val="0"/>
                    <a:invGamma/>
                  </a:srgbClr>
                </a:gs>
                <a:gs pos="100000">
                  <a:srgbClr val="8D67E1"/>
                </a:gs>
              </a:gsLst>
              <a:lin ang="2700000" scaled="1"/>
            </a:gradFill>
            <a:ln w="38100" algn="ctr">
              <a:noFill/>
              <a:round/>
              <a:headEnd/>
              <a:tailEnd/>
            </a:ln>
            <a:effectLst/>
          </p:spPr>
          <p:txBody>
            <a:bodyPr wrap="none" anchor="ctr">
              <a:spAutoFit/>
            </a:bodyPr>
            <a:lstStyle/>
            <a:p>
              <a:endParaRPr lang="zh-CN" altLang="en-US"/>
            </a:p>
          </p:txBody>
        </p:sp>
        <p:sp>
          <p:nvSpPr>
            <p:cNvPr id="48" name="Oval 79"/>
            <p:cNvSpPr>
              <a:spLocks noChangeArrowheads="1"/>
            </p:cNvSpPr>
            <p:nvPr/>
          </p:nvSpPr>
          <p:spPr bwMode="gray">
            <a:xfrm>
              <a:off x="2337" y="1939"/>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endParaRPr lang="zh-CN" altLang="en-US"/>
            </a:p>
          </p:txBody>
        </p:sp>
        <p:sp>
          <p:nvSpPr>
            <p:cNvPr id="49" name="Oval 80"/>
            <p:cNvSpPr>
              <a:spLocks noChangeArrowheads="1"/>
            </p:cNvSpPr>
            <p:nvPr/>
          </p:nvSpPr>
          <p:spPr bwMode="gray">
            <a:xfrm>
              <a:off x="2337" y="1939"/>
              <a:ext cx="1096" cy="1098"/>
            </a:xfrm>
            <a:prstGeom prst="ellipse">
              <a:avLst/>
            </a:prstGeom>
            <a:solidFill>
              <a:schemeClr val="accent6"/>
            </a:solidFill>
            <a:ln w="38100" algn="ctr">
              <a:noFill/>
              <a:round/>
              <a:headEnd/>
              <a:tailEnd/>
            </a:ln>
            <a:effectLst/>
          </p:spPr>
          <p:txBody>
            <a:bodyPr anchor="ctr">
              <a:spAutoFit/>
            </a:bodyPr>
            <a:lstStyle/>
            <a:p>
              <a:endParaRPr lang="zh-CN"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89140"/>
                                        </p:tgtEl>
                                        <p:attrNameLst>
                                          <p:attrName>style.visibility</p:attrName>
                                        </p:attrNameLst>
                                      </p:cBhvr>
                                      <p:to>
                                        <p:strVal val="visible"/>
                                      </p:to>
                                    </p:set>
                                    <p:anim calcmode="lin" valueType="num">
                                      <p:cBhvr additive="base">
                                        <p:cTn id="12" dur="500" fill="hold"/>
                                        <p:tgtEl>
                                          <p:spTgt spid="89140"/>
                                        </p:tgtEl>
                                        <p:attrNameLst>
                                          <p:attrName>ppt_x</p:attrName>
                                        </p:attrNameLst>
                                      </p:cBhvr>
                                      <p:tavLst>
                                        <p:tav tm="0">
                                          <p:val>
                                            <p:strVal val="1+#ppt_w/2"/>
                                          </p:val>
                                        </p:tav>
                                        <p:tav tm="100000">
                                          <p:val>
                                            <p:strVal val="#ppt_x"/>
                                          </p:val>
                                        </p:tav>
                                      </p:tavLst>
                                    </p:anim>
                                    <p:anim calcmode="lin" valueType="num">
                                      <p:cBhvr additive="base">
                                        <p:cTn id="13" dur="500" fill="hold"/>
                                        <p:tgtEl>
                                          <p:spTgt spid="89140"/>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89141"/>
                                        </p:tgtEl>
                                        <p:attrNameLst>
                                          <p:attrName>style.visibility</p:attrName>
                                        </p:attrNameLst>
                                      </p:cBhvr>
                                      <p:to>
                                        <p:strVal val="visible"/>
                                      </p:to>
                                    </p:set>
                                    <p:anim calcmode="lin" valueType="num">
                                      <p:cBhvr additive="base">
                                        <p:cTn id="16" dur="500" fill="hold"/>
                                        <p:tgtEl>
                                          <p:spTgt spid="89141"/>
                                        </p:tgtEl>
                                        <p:attrNameLst>
                                          <p:attrName>ppt_x</p:attrName>
                                        </p:attrNameLst>
                                      </p:cBhvr>
                                      <p:tavLst>
                                        <p:tav tm="0">
                                          <p:val>
                                            <p:strVal val="1+#ppt_w/2"/>
                                          </p:val>
                                        </p:tav>
                                        <p:tav tm="100000">
                                          <p:val>
                                            <p:strVal val="#ppt_x"/>
                                          </p:val>
                                        </p:tav>
                                      </p:tavLst>
                                    </p:anim>
                                    <p:anim calcmode="lin" valueType="num">
                                      <p:cBhvr additive="base">
                                        <p:cTn id="17" dur="500" fill="hold"/>
                                        <p:tgtEl>
                                          <p:spTgt spid="8914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grpId="0" nodeType="afterEffect">
                                  <p:stCondLst>
                                    <p:cond delay="0"/>
                                  </p:stCondLst>
                                  <p:childTnLst>
                                    <p:set>
                                      <p:cBhvr>
                                        <p:cTn id="20" dur="1" fill="hold">
                                          <p:stCondLst>
                                            <p:cond delay="0"/>
                                          </p:stCondLst>
                                        </p:cTn>
                                        <p:tgtEl>
                                          <p:spTgt spid="89139"/>
                                        </p:tgtEl>
                                        <p:attrNameLst>
                                          <p:attrName>style.visibility</p:attrName>
                                        </p:attrNameLst>
                                      </p:cBhvr>
                                      <p:to>
                                        <p:strVal val="visible"/>
                                      </p:to>
                                    </p:set>
                                    <p:anim calcmode="lin" valueType="num">
                                      <p:cBhvr additive="base">
                                        <p:cTn id="21" dur="500" fill="hold"/>
                                        <p:tgtEl>
                                          <p:spTgt spid="89139"/>
                                        </p:tgtEl>
                                        <p:attrNameLst>
                                          <p:attrName>ppt_x</p:attrName>
                                        </p:attrNameLst>
                                      </p:cBhvr>
                                      <p:tavLst>
                                        <p:tav tm="0">
                                          <p:val>
                                            <p:strVal val="1+#ppt_w/2"/>
                                          </p:val>
                                        </p:tav>
                                        <p:tav tm="100000">
                                          <p:val>
                                            <p:strVal val="#ppt_x"/>
                                          </p:val>
                                        </p:tav>
                                      </p:tavLst>
                                    </p:anim>
                                    <p:anim calcmode="lin" valueType="num">
                                      <p:cBhvr additive="base">
                                        <p:cTn id="22" dur="500" fill="hold"/>
                                        <p:tgtEl>
                                          <p:spTgt spid="89139"/>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89148"/>
                                        </p:tgtEl>
                                        <p:attrNameLst>
                                          <p:attrName>style.visibility</p:attrName>
                                        </p:attrNameLst>
                                      </p:cBhvr>
                                      <p:to>
                                        <p:strVal val="visible"/>
                                      </p:to>
                                    </p:set>
                                    <p:anim calcmode="lin" valueType="num">
                                      <p:cBhvr additive="base">
                                        <p:cTn id="25" dur="500" fill="hold"/>
                                        <p:tgtEl>
                                          <p:spTgt spid="89148"/>
                                        </p:tgtEl>
                                        <p:attrNameLst>
                                          <p:attrName>ppt_x</p:attrName>
                                        </p:attrNameLst>
                                      </p:cBhvr>
                                      <p:tavLst>
                                        <p:tav tm="0">
                                          <p:val>
                                            <p:strVal val="1+#ppt_w/2"/>
                                          </p:val>
                                        </p:tav>
                                        <p:tav tm="100000">
                                          <p:val>
                                            <p:strVal val="#ppt_x"/>
                                          </p:val>
                                        </p:tav>
                                      </p:tavLst>
                                    </p:anim>
                                    <p:anim calcmode="lin" valueType="num">
                                      <p:cBhvr additive="base">
                                        <p:cTn id="26" dur="500" fill="hold"/>
                                        <p:tgtEl>
                                          <p:spTgt spid="89148"/>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2" fill="hold" grpId="0" nodeType="afterEffect">
                                  <p:stCondLst>
                                    <p:cond delay="0"/>
                                  </p:stCondLst>
                                  <p:childTnLst>
                                    <p:set>
                                      <p:cBhvr>
                                        <p:cTn id="29" dur="1" fill="hold">
                                          <p:stCondLst>
                                            <p:cond delay="0"/>
                                          </p:stCondLst>
                                        </p:cTn>
                                        <p:tgtEl>
                                          <p:spTgt spid="89138"/>
                                        </p:tgtEl>
                                        <p:attrNameLst>
                                          <p:attrName>style.visibility</p:attrName>
                                        </p:attrNameLst>
                                      </p:cBhvr>
                                      <p:to>
                                        <p:strVal val="visible"/>
                                      </p:to>
                                    </p:set>
                                    <p:anim calcmode="lin" valueType="num">
                                      <p:cBhvr additive="base">
                                        <p:cTn id="30" dur="500" fill="hold"/>
                                        <p:tgtEl>
                                          <p:spTgt spid="89138"/>
                                        </p:tgtEl>
                                        <p:attrNameLst>
                                          <p:attrName>ppt_x</p:attrName>
                                        </p:attrNameLst>
                                      </p:cBhvr>
                                      <p:tavLst>
                                        <p:tav tm="0">
                                          <p:val>
                                            <p:strVal val="1+#ppt_w/2"/>
                                          </p:val>
                                        </p:tav>
                                        <p:tav tm="100000">
                                          <p:val>
                                            <p:strVal val="#ppt_x"/>
                                          </p:val>
                                        </p:tav>
                                      </p:tavLst>
                                    </p:anim>
                                    <p:anim calcmode="lin" valueType="num">
                                      <p:cBhvr additive="base">
                                        <p:cTn id="31" dur="500" fill="hold"/>
                                        <p:tgtEl>
                                          <p:spTgt spid="89138"/>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89155"/>
                                        </p:tgtEl>
                                        <p:attrNameLst>
                                          <p:attrName>style.visibility</p:attrName>
                                        </p:attrNameLst>
                                      </p:cBhvr>
                                      <p:to>
                                        <p:strVal val="visible"/>
                                      </p:to>
                                    </p:set>
                                    <p:anim calcmode="lin" valueType="num">
                                      <p:cBhvr additive="base">
                                        <p:cTn id="34" dur="500" fill="hold"/>
                                        <p:tgtEl>
                                          <p:spTgt spid="89155"/>
                                        </p:tgtEl>
                                        <p:attrNameLst>
                                          <p:attrName>ppt_x</p:attrName>
                                        </p:attrNameLst>
                                      </p:cBhvr>
                                      <p:tavLst>
                                        <p:tav tm="0">
                                          <p:val>
                                            <p:strVal val="1+#ppt_w/2"/>
                                          </p:val>
                                        </p:tav>
                                        <p:tav tm="100000">
                                          <p:val>
                                            <p:strVal val="#ppt_x"/>
                                          </p:val>
                                        </p:tav>
                                      </p:tavLst>
                                    </p:anim>
                                    <p:anim calcmode="lin" valueType="num">
                                      <p:cBhvr additive="base">
                                        <p:cTn id="35" dur="500" fill="hold"/>
                                        <p:tgtEl>
                                          <p:spTgt spid="89155"/>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2" fill="hold" grpId="0" nodeType="afterEffect">
                                  <p:stCondLst>
                                    <p:cond delay="0"/>
                                  </p:stCondLst>
                                  <p:childTnLst>
                                    <p:set>
                                      <p:cBhvr>
                                        <p:cTn id="38" dur="1" fill="hold">
                                          <p:stCondLst>
                                            <p:cond delay="0"/>
                                          </p:stCondLst>
                                        </p:cTn>
                                        <p:tgtEl>
                                          <p:spTgt spid="89137"/>
                                        </p:tgtEl>
                                        <p:attrNameLst>
                                          <p:attrName>style.visibility</p:attrName>
                                        </p:attrNameLst>
                                      </p:cBhvr>
                                      <p:to>
                                        <p:strVal val="visible"/>
                                      </p:to>
                                    </p:set>
                                    <p:anim calcmode="lin" valueType="num">
                                      <p:cBhvr additive="base">
                                        <p:cTn id="39" dur="500" fill="hold"/>
                                        <p:tgtEl>
                                          <p:spTgt spid="89137"/>
                                        </p:tgtEl>
                                        <p:attrNameLst>
                                          <p:attrName>ppt_x</p:attrName>
                                        </p:attrNameLst>
                                      </p:cBhvr>
                                      <p:tavLst>
                                        <p:tav tm="0">
                                          <p:val>
                                            <p:strVal val="1+#ppt_w/2"/>
                                          </p:val>
                                        </p:tav>
                                        <p:tav tm="100000">
                                          <p:val>
                                            <p:strVal val="#ppt_x"/>
                                          </p:val>
                                        </p:tav>
                                      </p:tavLst>
                                    </p:anim>
                                    <p:anim calcmode="lin" valueType="num">
                                      <p:cBhvr additive="base">
                                        <p:cTn id="40" dur="500" fill="hold"/>
                                        <p:tgtEl>
                                          <p:spTgt spid="89137"/>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89162"/>
                                        </p:tgtEl>
                                        <p:attrNameLst>
                                          <p:attrName>style.visibility</p:attrName>
                                        </p:attrNameLst>
                                      </p:cBhvr>
                                      <p:to>
                                        <p:strVal val="visible"/>
                                      </p:to>
                                    </p:set>
                                    <p:anim calcmode="lin" valueType="num">
                                      <p:cBhvr additive="base">
                                        <p:cTn id="43" dur="500" fill="hold"/>
                                        <p:tgtEl>
                                          <p:spTgt spid="89162"/>
                                        </p:tgtEl>
                                        <p:attrNameLst>
                                          <p:attrName>ppt_x</p:attrName>
                                        </p:attrNameLst>
                                      </p:cBhvr>
                                      <p:tavLst>
                                        <p:tav tm="0">
                                          <p:val>
                                            <p:strVal val="1+#ppt_w/2"/>
                                          </p:val>
                                        </p:tav>
                                        <p:tav tm="100000">
                                          <p:val>
                                            <p:strVal val="#ppt_x"/>
                                          </p:val>
                                        </p:tav>
                                      </p:tavLst>
                                    </p:anim>
                                    <p:anim calcmode="lin" valueType="num">
                                      <p:cBhvr additive="base">
                                        <p:cTn id="44" dur="500" fill="hold"/>
                                        <p:tgtEl>
                                          <p:spTgt spid="89162"/>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fill="hold"/>
                                        <p:tgtEl>
                                          <p:spTgt spid="40"/>
                                        </p:tgtEl>
                                        <p:attrNameLst>
                                          <p:attrName>ppt_x</p:attrName>
                                        </p:attrNameLst>
                                      </p:cBhvr>
                                      <p:tavLst>
                                        <p:tav tm="0">
                                          <p:val>
                                            <p:strVal val="1+#ppt_w/2"/>
                                          </p:val>
                                        </p:tav>
                                        <p:tav tm="100000">
                                          <p:val>
                                            <p:strVal val="#ppt_x"/>
                                          </p:val>
                                        </p:tav>
                                      </p:tavLst>
                                    </p:anim>
                                    <p:anim calcmode="lin" valueType="num">
                                      <p:cBhvr additive="base">
                                        <p:cTn id="49" dur="500" fill="hold"/>
                                        <p:tgtEl>
                                          <p:spTgt spid="40"/>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41"/>
                                        </p:tgtEl>
                                        <p:attrNameLst>
                                          <p:attrName>style.visibility</p:attrName>
                                        </p:attrNameLst>
                                      </p:cBhvr>
                                      <p:to>
                                        <p:strVal val="visible"/>
                                      </p:to>
                                    </p:set>
                                    <p:anim calcmode="lin" valueType="num">
                                      <p:cBhvr additive="base">
                                        <p:cTn id="52" dur="500" fill="hold"/>
                                        <p:tgtEl>
                                          <p:spTgt spid="41"/>
                                        </p:tgtEl>
                                        <p:attrNameLst>
                                          <p:attrName>ppt_x</p:attrName>
                                        </p:attrNameLst>
                                      </p:cBhvr>
                                      <p:tavLst>
                                        <p:tav tm="0">
                                          <p:val>
                                            <p:strVal val="1+#ppt_w/2"/>
                                          </p:val>
                                        </p:tav>
                                        <p:tav tm="100000">
                                          <p:val>
                                            <p:strVal val="#ppt_x"/>
                                          </p:val>
                                        </p:tav>
                                      </p:tavLst>
                                    </p:anim>
                                    <p:anim calcmode="lin" valueType="num">
                                      <p:cBhvr additive="base">
                                        <p:cTn id="53"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37" grpId="0" animBg="1"/>
      <p:bldP spid="89138" grpId="0" animBg="1"/>
      <p:bldP spid="89139" grpId="0" animBg="1"/>
      <p:bldP spid="89140"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6576817-EBA6-4840-8223-90EDD940D93B}"/>
              </a:ext>
            </a:extLst>
          </p:cNvPr>
          <p:cNvSpPr/>
          <p:nvPr/>
        </p:nvSpPr>
        <p:spPr>
          <a:xfrm>
            <a:off x="971600" y="1484784"/>
            <a:ext cx="4512774" cy="523220"/>
          </a:xfrm>
          <a:prstGeom prst="rect">
            <a:avLst/>
          </a:prstGeom>
        </p:spPr>
        <p:txBody>
          <a:bodyPr wrap="none">
            <a:spAutoFit/>
          </a:bodyPr>
          <a:lstStyle/>
          <a:p>
            <a:pPr lvl="0" eaLnBrk="0" hangingPunct="0"/>
            <a:r>
              <a:rPr lang="zh-CN" altLang="en-US" sz="2800" b="1" dirty="0">
                <a:solidFill>
                  <a:srgbClr val="FF0000"/>
                </a:solidFill>
                <a:latin typeface="黑体" panose="02010609060101010101" pitchFamily="49" charset="-122"/>
                <a:ea typeface="黑体" panose="02010609060101010101" pitchFamily="49" charset="-122"/>
              </a:rPr>
              <a:t>一、各高校参评的基本情况</a:t>
            </a:r>
            <a:endParaRPr lang="en-US" altLang="zh-CN" sz="2800" b="1" dirty="0">
              <a:solidFill>
                <a:srgbClr val="FF0000"/>
              </a:solidFill>
              <a:latin typeface="黑体" panose="02010609060101010101" pitchFamily="49" charset="-122"/>
              <a:ea typeface="黑体" panose="02010609060101010101" pitchFamily="49" charset="-122"/>
            </a:endParaRPr>
          </a:p>
        </p:txBody>
      </p:sp>
      <p:sp>
        <p:nvSpPr>
          <p:cNvPr id="3" name="文本框 2">
            <a:extLst>
              <a:ext uri="{FF2B5EF4-FFF2-40B4-BE49-F238E27FC236}">
                <a16:creationId xmlns:a16="http://schemas.microsoft.com/office/drawing/2014/main" id="{C51B9B73-DD4D-4249-9F9C-5577FE4A1E08}"/>
              </a:ext>
            </a:extLst>
          </p:cNvPr>
          <p:cNvSpPr txBox="1"/>
          <p:nvPr/>
        </p:nvSpPr>
        <p:spPr>
          <a:xfrm>
            <a:off x="1187624" y="2137792"/>
            <a:ext cx="6552728" cy="369332"/>
          </a:xfrm>
          <a:prstGeom prst="rect">
            <a:avLst/>
          </a:prstGeom>
          <a:noFill/>
        </p:spPr>
        <p:txBody>
          <a:bodyPr wrap="square" rtlCol="0">
            <a:spAutoFit/>
          </a:bodyPr>
          <a:lstStyle/>
          <a:p>
            <a:r>
              <a:rPr lang="zh-CN" altLang="en-US" sz="1200" dirty="0"/>
              <a:t>附表</a:t>
            </a:r>
            <a:r>
              <a:rPr lang="en-US" altLang="zh-CN" sz="1200" dirty="0"/>
              <a:t>1</a:t>
            </a:r>
            <a:r>
              <a:rPr lang="zh-CN" altLang="en-US" sz="1200" dirty="0"/>
              <a:t>：                                    </a:t>
            </a:r>
            <a:r>
              <a:rPr lang="zh-CN" altLang="en-US" dirty="0"/>
              <a:t>山东省高校分类统计表</a:t>
            </a:r>
          </a:p>
        </p:txBody>
      </p:sp>
      <p:graphicFrame>
        <p:nvGraphicFramePr>
          <p:cNvPr id="13" name="表格 12">
            <a:extLst>
              <a:ext uri="{FF2B5EF4-FFF2-40B4-BE49-F238E27FC236}">
                <a16:creationId xmlns:a16="http://schemas.microsoft.com/office/drawing/2014/main" id="{982B6506-2112-4EEA-9015-7DACD51018C9}"/>
              </a:ext>
            </a:extLst>
          </p:cNvPr>
          <p:cNvGraphicFramePr>
            <a:graphicFrameLocks noGrp="1"/>
          </p:cNvGraphicFramePr>
          <p:nvPr>
            <p:extLst>
              <p:ext uri="{D42A27DB-BD31-4B8C-83A1-F6EECF244321}">
                <p14:modId xmlns:p14="http://schemas.microsoft.com/office/powerpoint/2010/main" val="3976310391"/>
              </p:ext>
            </p:extLst>
          </p:nvPr>
        </p:nvGraphicFramePr>
        <p:xfrm>
          <a:off x="971600" y="2636912"/>
          <a:ext cx="7181577" cy="2880315"/>
        </p:xfrm>
        <a:graphic>
          <a:graphicData uri="http://schemas.openxmlformats.org/drawingml/2006/table">
            <a:tbl>
              <a:tblPr firstRow="1" firstCol="1" bandRow="1">
                <a:tableStyleId>{5C22544A-7EE6-4342-B048-85BDC9FD1C3A}</a:tableStyleId>
              </a:tblPr>
              <a:tblGrid>
                <a:gridCol w="2543739">
                  <a:extLst>
                    <a:ext uri="{9D8B030D-6E8A-4147-A177-3AD203B41FA5}">
                      <a16:colId xmlns:a16="http://schemas.microsoft.com/office/drawing/2014/main" val="485150012"/>
                    </a:ext>
                  </a:extLst>
                </a:gridCol>
                <a:gridCol w="2094099">
                  <a:extLst>
                    <a:ext uri="{9D8B030D-6E8A-4147-A177-3AD203B41FA5}">
                      <a16:colId xmlns:a16="http://schemas.microsoft.com/office/drawing/2014/main" val="469448606"/>
                    </a:ext>
                  </a:extLst>
                </a:gridCol>
                <a:gridCol w="2543739">
                  <a:extLst>
                    <a:ext uri="{9D8B030D-6E8A-4147-A177-3AD203B41FA5}">
                      <a16:colId xmlns:a16="http://schemas.microsoft.com/office/drawing/2014/main" val="3785113172"/>
                    </a:ext>
                  </a:extLst>
                </a:gridCol>
              </a:tblGrid>
              <a:tr h="576063">
                <a:tc>
                  <a:txBody>
                    <a:bodyPr/>
                    <a:lstStyle/>
                    <a:p>
                      <a:pPr algn="ctr">
                        <a:lnSpc>
                          <a:spcPts val="2400"/>
                        </a:lnSpc>
                        <a:spcAft>
                          <a:spcPts val="0"/>
                        </a:spcAft>
                      </a:pPr>
                      <a:r>
                        <a:rPr lang="zh-CN" sz="2000" kern="100" dirty="0">
                          <a:effectLst/>
                        </a:rPr>
                        <a:t>高校类型</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zh-CN" sz="2000" kern="100" dirty="0">
                          <a:effectLst/>
                        </a:rPr>
                        <a:t>数量</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zh-CN" sz="2000" kern="100" dirty="0">
                          <a:effectLst/>
                        </a:rPr>
                        <a:t>合计</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496106204"/>
                  </a:ext>
                </a:extLst>
              </a:tr>
              <a:tr h="576063">
                <a:tc>
                  <a:txBody>
                    <a:bodyPr/>
                    <a:lstStyle/>
                    <a:p>
                      <a:pPr algn="ctr">
                        <a:lnSpc>
                          <a:spcPts val="2400"/>
                        </a:lnSpc>
                        <a:spcAft>
                          <a:spcPts val="0"/>
                        </a:spcAft>
                      </a:pPr>
                      <a:r>
                        <a:rPr lang="zh-CN" sz="1600" kern="100" dirty="0">
                          <a:effectLst/>
                        </a:rPr>
                        <a:t>本科院校</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en-US" sz="1600" kern="100">
                          <a:effectLst/>
                        </a:rPr>
                        <a:t>56</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en-US" sz="1600" kern="10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289429984"/>
                  </a:ext>
                </a:extLst>
              </a:tr>
              <a:tr h="576063">
                <a:tc>
                  <a:txBody>
                    <a:bodyPr/>
                    <a:lstStyle/>
                    <a:p>
                      <a:pPr algn="ctr">
                        <a:lnSpc>
                          <a:spcPts val="2400"/>
                        </a:lnSpc>
                        <a:spcAft>
                          <a:spcPts val="0"/>
                        </a:spcAft>
                      </a:pPr>
                      <a:r>
                        <a:rPr lang="zh-CN" sz="1600" kern="100" dirty="0">
                          <a:effectLst/>
                        </a:rPr>
                        <a:t>独立学院</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en-US" sz="1600" kern="100">
                          <a:effectLst/>
                        </a:rPr>
                        <a:t>11</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en-US" sz="1600" kern="10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583141472"/>
                  </a:ext>
                </a:extLst>
              </a:tr>
              <a:tr h="576063">
                <a:tc>
                  <a:txBody>
                    <a:bodyPr/>
                    <a:lstStyle/>
                    <a:p>
                      <a:pPr algn="ctr">
                        <a:lnSpc>
                          <a:spcPts val="2400"/>
                        </a:lnSpc>
                        <a:spcAft>
                          <a:spcPts val="0"/>
                        </a:spcAft>
                      </a:pPr>
                      <a:r>
                        <a:rPr lang="zh-CN" sz="1600" kern="100" dirty="0">
                          <a:effectLst/>
                        </a:rPr>
                        <a:t>高职高专</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en-US" sz="1600" kern="100" dirty="0">
                          <a:effectLst/>
                        </a:rPr>
                        <a:t>76</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en-US" sz="1600" kern="10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486956695"/>
                  </a:ext>
                </a:extLst>
              </a:tr>
              <a:tr h="576063">
                <a:tc>
                  <a:txBody>
                    <a:bodyPr/>
                    <a:lstStyle/>
                    <a:p>
                      <a:pPr algn="ctr">
                        <a:lnSpc>
                          <a:spcPts val="2400"/>
                        </a:lnSpc>
                        <a:spcAft>
                          <a:spcPts val="0"/>
                        </a:spcAft>
                      </a:pPr>
                      <a:r>
                        <a:rPr lang="zh-CN" sz="1600" kern="100" dirty="0">
                          <a:effectLst/>
                        </a:rPr>
                        <a:t>成人院校</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en-US" sz="1600" kern="100" dirty="0">
                          <a:effectLst/>
                        </a:rPr>
                        <a:t>7</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400"/>
                        </a:lnSpc>
                        <a:spcAft>
                          <a:spcPts val="0"/>
                        </a:spcAft>
                      </a:pPr>
                      <a:r>
                        <a:rPr lang="en-US" sz="1600" kern="100" dirty="0">
                          <a:effectLst/>
                        </a:rPr>
                        <a:t>150</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952163933"/>
                  </a:ext>
                </a:extLst>
              </a:tr>
            </a:tbl>
          </a:graphicData>
        </a:graphic>
      </p:graphicFrame>
    </p:spTree>
    <p:extLst>
      <p:ext uri="{BB962C8B-B14F-4D97-AF65-F5344CB8AC3E}">
        <p14:creationId xmlns:p14="http://schemas.microsoft.com/office/powerpoint/2010/main" val="225943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56B7542-EBA0-436C-BC58-096497AA4E78}"/>
              </a:ext>
            </a:extLst>
          </p:cNvPr>
          <p:cNvSpPr/>
          <p:nvPr/>
        </p:nvSpPr>
        <p:spPr>
          <a:xfrm>
            <a:off x="683568" y="1196752"/>
            <a:ext cx="7056784" cy="369332"/>
          </a:xfrm>
          <a:prstGeom prst="rect">
            <a:avLst/>
          </a:prstGeom>
        </p:spPr>
        <p:txBody>
          <a:bodyPr wrap="square">
            <a:spAutoFit/>
          </a:bodyPr>
          <a:lstStyle/>
          <a:p>
            <a:r>
              <a:rPr lang="zh-CN" altLang="en-US" sz="1200" dirty="0"/>
              <a:t>附表</a:t>
            </a:r>
            <a:r>
              <a:rPr lang="en-US" altLang="zh-CN" sz="1200" dirty="0"/>
              <a:t>2</a:t>
            </a:r>
            <a:r>
              <a:rPr lang="zh-CN" altLang="en-US" sz="1200" dirty="0"/>
              <a:t>：</a:t>
            </a:r>
            <a:r>
              <a:rPr lang="zh-CN" altLang="en-US" dirty="0"/>
              <a:t>             山东省高校开展档案工作科学化管理测评情况统计表</a:t>
            </a:r>
          </a:p>
        </p:txBody>
      </p:sp>
      <p:graphicFrame>
        <p:nvGraphicFramePr>
          <p:cNvPr id="3" name="表格 2">
            <a:extLst>
              <a:ext uri="{FF2B5EF4-FFF2-40B4-BE49-F238E27FC236}">
                <a16:creationId xmlns:a16="http://schemas.microsoft.com/office/drawing/2014/main" id="{9461F7FA-FE8B-4C31-B26D-746A7E6721C4}"/>
              </a:ext>
            </a:extLst>
          </p:cNvPr>
          <p:cNvGraphicFramePr>
            <a:graphicFrameLocks noGrp="1"/>
          </p:cNvGraphicFramePr>
          <p:nvPr>
            <p:extLst>
              <p:ext uri="{D42A27DB-BD31-4B8C-83A1-F6EECF244321}">
                <p14:modId xmlns:p14="http://schemas.microsoft.com/office/powerpoint/2010/main" val="3579788617"/>
              </p:ext>
            </p:extLst>
          </p:nvPr>
        </p:nvGraphicFramePr>
        <p:xfrm>
          <a:off x="395536" y="1844824"/>
          <a:ext cx="8352927" cy="4238007"/>
        </p:xfrm>
        <a:graphic>
          <a:graphicData uri="http://schemas.openxmlformats.org/drawingml/2006/table">
            <a:tbl>
              <a:tblPr firstRow="1" firstCol="1" bandRow="1">
                <a:tableStyleId>{5C22544A-7EE6-4342-B048-85BDC9FD1C3A}</a:tableStyleId>
              </a:tblPr>
              <a:tblGrid>
                <a:gridCol w="1213795">
                  <a:extLst>
                    <a:ext uri="{9D8B030D-6E8A-4147-A177-3AD203B41FA5}">
                      <a16:colId xmlns:a16="http://schemas.microsoft.com/office/drawing/2014/main" val="3424201183"/>
                    </a:ext>
                  </a:extLst>
                </a:gridCol>
                <a:gridCol w="2561717">
                  <a:extLst>
                    <a:ext uri="{9D8B030D-6E8A-4147-A177-3AD203B41FA5}">
                      <a16:colId xmlns:a16="http://schemas.microsoft.com/office/drawing/2014/main" val="4156035136"/>
                    </a:ext>
                  </a:extLst>
                </a:gridCol>
                <a:gridCol w="1347921">
                  <a:extLst>
                    <a:ext uri="{9D8B030D-6E8A-4147-A177-3AD203B41FA5}">
                      <a16:colId xmlns:a16="http://schemas.microsoft.com/office/drawing/2014/main" val="1256655342"/>
                    </a:ext>
                  </a:extLst>
                </a:gridCol>
                <a:gridCol w="1753154">
                  <a:extLst>
                    <a:ext uri="{9D8B030D-6E8A-4147-A177-3AD203B41FA5}">
                      <a16:colId xmlns:a16="http://schemas.microsoft.com/office/drawing/2014/main" val="958109892"/>
                    </a:ext>
                  </a:extLst>
                </a:gridCol>
                <a:gridCol w="1476340">
                  <a:extLst>
                    <a:ext uri="{9D8B030D-6E8A-4147-A177-3AD203B41FA5}">
                      <a16:colId xmlns:a16="http://schemas.microsoft.com/office/drawing/2014/main" val="2237534378"/>
                    </a:ext>
                  </a:extLst>
                </a:gridCol>
              </a:tblGrid>
              <a:tr h="749344">
                <a:tc>
                  <a:txBody>
                    <a:bodyPr/>
                    <a:lstStyle/>
                    <a:p>
                      <a:pPr algn="ctr">
                        <a:lnSpc>
                          <a:spcPts val="2700"/>
                        </a:lnSpc>
                        <a:spcAft>
                          <a:spcPts val="0"/>
                        </a:spcAft>
                      </a:pPr>
                      <a:r>
                        <a:rPr lang="zh-CN" sz="2000" kern="100" dirty="0">
                          <a:effectLst/>
                        </a:rPr>
                        <a:t>时  间</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zh-CN" sz="2000" kern="100" dirty="0">
                          <a:effectLst/>
                        </a:rPr>
                        <a:t>正式测评单位</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zh-CN" sz="2000" kern="100" dirty="0">
                          <a:effectLst/>
                        </a:rPr>
                        <a:t>数量（个）</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zh-CN" sz="2000" kern="100" dirty="0">
                          <a:effectLst/>
                        </a:rPr>
                        <a:t>预测评单位</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zh-CN" sz="2000" kern="100" dirty="0">
                          <a:effectLst/>
                        </a:rPr>
                        <a:t>数量（个）</a:t>
                      </a:r>
                      <a:endParaRPr lang="zh-CN" sz="2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28988126"/>
                  </a:ext>
                </a:extLst>
              </a:tr>
              <a:tr h="333899">
                <a:tc>
                  <a:txBody>
                    <a:bodyPr/>
                    <a:lstStyle/>
                    <a:p>
                      <a:pPr algn="ctr">
                        <a:lnSpc>
                          <a:spcPts val="2700"/>
                        </a:lnSpc>
                        <a:spcAft>
                          <a:spcPts val="0"/>
                        </a:spcAft>
                      </a:pPr>
                      <a:r>
                        <a:rPr lang="en-US" sz="1600" kern="100" dirty="0">
                          <a:effectLst/>
                        </a:rPr>
                        <a:t>2015</a:t>
                      </a:r>
                      <a:r>
                        <a:rPr lang="zh-CN" sz="1600" kern="100" dirty="0">
                          <a:effectLst/>
                        </a:rPr>
                        <a:t>年</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zh-CN" sz="1600" kern="100">
                          <a:effectLst/>
                        </a:rPr>
                        <a:t>潍坊学院</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a:effectLst/>
                        </a:rPr>
                        <a:t>1</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dirty="0">
                          <a:effectLst/>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98741474"/>
                  </a:ext>
                </a:extLst>
              </a:tr>
              <a:tr h="333542">
                <a:tc>
                  <a:txBody>
                    <a:bodyPr/>
                    <a:lstStyle/>
                    <a:p>
                      <a:pPr algn="ctr">
                        <a:lnSpc>
                          <a:spcPts val="2700"/>
                        </a:lnSpc>
                        <a:spcAft>
                          <a:spcPts val="0"/>
                        </a:spcAft>
                      </a:pPr>
                      <a:r>
                        <a:rPr lang="en-US" sz="1600" kern="100" dirty="0">
                          <a:effectLst/>
                        </a:rPr>
                        <a:t>2016</a:t>
                      </a:r>
                      <a:r>
                        <a:rPr lang="zh-CN" sz="1600" kern="100" dirty="0">
                          <a:effectLst/>
                        </a:rPr>
                        <a:t>年</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dirty="0">
                          <a:effectLst/>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362518434"/>
                  </a:ext>
                </a:extLst>
              </a:tr>
              <a:tr h="2258314">
                <a:tc>
                  <a:txBody>
                    <a:bodyPr/>
                    <a:lstStyle/>
                    <a:p>
                      <a:pPr algn="ctr">
                        <a:lnSpc>
                          <a:spcPts val="2700"/>
                        </a:lnSpc>
                        <a:spcAft>
                          <a:spcPts val="0"/>
                        </a:spcAft>
                      </a:pPr>
                      <a:r>
                        <a:rPr lang="en-US" sz="1600" kern="100">
                          <a:effectLst/>
                        </a:rPr>
                        <a:t>2017</a:t>
                      </a:r>
                      <a:r>
                        <a:rPr lang="zh-CN" sz="1600" kern="100">
                          <a:effectLst/>
                        </a:rPr>
                        <a:t>年</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zh-CN" sz="1600" kern="100" dirty="0">
                          <a:effectLst/>
                        </a:rPr>
                        <a:t>山东交通学院</a:t>
                      </a:r>
                    </a:p>
                    <a:p>
                      <a:pPr algn="ctr">
                        <a:lnSpc>
                          <a:spcPts val="2000"/>
                        </a:lnSpc>
                        <a:spcAft>
                          <a:spcPts val="0"/>
                        </a:spcAft>
                      </a:pPr>
                      <a:r>
                        <a:rPr lang="zh-CN" sz="1600" kern="100" dirty="0">
                          <a:effectLst/>
                        </a:rPr>
                        <a:t>济南大学</a:t>
                      </a:r>
                    </a:p>
                    <a:p>
                      <a:pPr algn="ctr">
                        <a:lnSpc>
                          <a:spcPts val="2000"/>
                        </a:lnSpc>
                        <a:spcAft>
                          <a:spcPts val="0"/>
                        </a:spcAft>
                      </a:pPr>
                      <a:r>
                        <a:rPr lang="zh-CN" sz="1600" kern="100" dirty="0">
                          <a:effectLst/>
                        </a:rPr>
                        <a:t>山东中医药大学</a:t>
                      </a:r>
                    </a:p>
                    <a:p>
                      <a:pPr algn="ctr">
                        <a:lnSpc>
                          <a:spcPts val="2000"/>
                        </a:lnSpc>
                        <a:spcAft>
                          <a:spcPts val="0"/>
                        </a:spcAft>
                      </a:pPr>
                      <a:r>
                        <a:rPr lang="zh-CN" sz="1600" kern="100" dirty="0">
                          <a:effectLst/>
                        </a:rPr>
                        <a:t>山东科技大学</a:t>
                      </a:r>
                    </a:p>
                    <a:p>
                      <a:pPr algn="ctr">
                        <a:lnSpc>
                          <a:spcPts val="2000"/>
                        </a:lnSpc>
                        <a:spcAft>
                          <a:spcPts val="0"/>
                        </a:spcAft>
                      </a:pPr>
                      <a:r>
                        <a:rPr lang="zh-CN" sz="1600" kern="100" dirty="0">
                          <a:effectLst/>
                        </a:rPr>
                        <a:t>山东英才学院</a:t>
                      </a:r>
                    </a:p>
                    <a:p>
                      <a:pPr algn="ctr">
                        <a:lnSpc>
                          <a:spcPts val="2000"/>
                        </a:lnSpc>
                        <a:spcAft>
                          <a:spcPts val="0"/>
                        </a:spcAft>
                      </a:pPr>
                      <a:r>
                        <a:rPr lang="zh-CN" sz="1600" kern="100" dirty="0">
                          <a:effectLst/>
                        </a:rPr>
                        <a:t>山东农业大学</a:t>
                      </a:r>
                    </a:p>
                    <a:p>
                      <a:pPr algn="ctr">
                        <a:lnSpc>
                          <a:spcPts val="2000"/>
                        </a:lnSpc>
                        <a:spcAft>
                          <a:spcPts val="0"/>
                        </a:spcAft>
                      </a:pPr>
                      <a:r>
                        <a:rPr lang="zh-CN" sz="1600" kern="100" dirty="0">
                          <a:effectLst/>
                        </a:rPr>
                        <a:t>聊城大学</a:t>
                      </a:r>
                    </a:p>
                    <a:p>
                      <a:pPr algn="ctr">
                        <a:lnSpc>
                          <a:spcPts val="2000"/>
                        </a:lnSpc>
                        <a:spcAft>
                          <a:spcPts val="0"/>
                        </a:spcAft>
                      </a:pPr>
                      <a:r>
                        <a:rPr lang="zh-CN" sz="1600" kern="100" dirty="0">
                          <a:effectLst/>
                        </a:rPr>
                        <a:t>山东工业职业学院</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dirty="0">
                          <a:effectLst/>
                        </a:rPr>
                        <a:t>8</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dirty="0">
                          <a:effectLst/>
                        </a:rPr>
                        <a:t> </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a:effectLst/>
                        </a:rPr>
                        <a:t> </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444540266"/>
                  </a:ext>
                </a:extLst>
              </a:tr>
              <a:tr h="544549">
                <a:tc>
                  <a:txBody>
                    <a:bodyPr/>
                    <a:lstStyle/>
                    <a:p>
                      <a:pPr algn="ctr">
                        <a:lnSpc>
                          <a:spcPts val="2700"/>
                        </a:lnSpc>
                        <a:spcAft>
                          <a:spcPts val="0"/>
                        </a:spcAft>
                      </a:pPr>
                      <a:r>
                        <a:rPr lang="en-US" sz="1600" kern="100">
                          <a:effectLst/>
                        </a:rPr>
                        <a:t>2018</a:t>
                      </a:r>
                      <a:r>
                        <a:rPr lang="zh-CN" sz="1600" kern="100">
                          <a:effectLst/>
                        </a:rPr>
                        <a:t>年</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zh-CN" sz="1600" kern="100" dirty="0">
                          <a:effectLst/>
                        </a:rPr>
                        <a:t>中国石油大学（华东）</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a:effectLst/>
                        </a:rPr>
                        <a:t>1</a:t>
                      </a:r>
                      <a:endParaRPr lang="zh-CN" sz="16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000"/>
                        </a:lnSpc>
                        <a:spcAft>
                          <a:spcPts val="0"/>
                        </a:spcAft>
                      </a:pPr>
                      <a:r>
                        <a:rPr lang="zh-CN" sz="1600" kern="100" dirty="0">
                          <a:effectLst/>
                        </a:rPr>
                        <a:t>山东工艺美院</a:t>
                      </a:r>
                    </a:p>
                    <a:p>
                      <a:pPr algn="ctr">
                        <a:lnSpc>
                          <a:spcPts val="2000"/>
                        </a:lnSpc>
                        <a:spcAft>
                          <a:spcPts val="0"/>
                        </a:spcAft>
                      </a:pPr>
                      <a:r>
                        <a:rPr lang="zh-CN" sz="1600" kern="100" dirty="0">
                          <a:effectLst/>
                        </a:rPr>
                        <a:t>济宁医学院</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tc>
                  <a:txBody>
                    <a:bodyPr/>
                    <a:lstStyle/>
                    <a:p>
                      <a:pPr algn="ctr">
                        <a:lnSpc>
                          <a:spcPts val="2700"/>
                        </a:lnSpc>
                        <a:spcAft>
                          <a:spcPts val="0"/>
                        </a:spcAft>
                      </a:pPr>
                      <a:r>
                        <a:rPr lang="en-US" sz="1600" kern="100" dirty="0">
                          <a:effectLst/>
                        </a:rPr>
                        <a:t>2</a:t>
                      </a:r>
                      <a:endParaRPr lang="zh-CN" sz="16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97712781"/>
                  </a:ext>
                </a:extLst>
              </a:tr>
            </a:tbl>
          </a:graphicData>
        </a:graphic>
      </p:graphicFrame>
    </p:spTree>
    <p:extLst>
      <p:ext uri="{BB962C8B-B14F-4D97-AF65-F5344CB8AC3E}">
        <p14:creationId xmlns:p14="http://schemas.microsoft.com/office/powerpoint/2010/main" val="254987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国外精美的的PPT模板及图标">
  <a:themeElements>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fontScheme name="sampl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sample 1">
        <a:dk1>
          <a:srgbClr val="163794"/>
        </a:dk1>
        <a:lt1>
          <a:srgbClr val="FFFFFF"/>
        </a:lt1>
        <a:dk2>
          <a:srgbClr val="000000"/>
        </a:dk2>
        <a:lt2>
          <a:srgbClr val="C0C0C0"/>
        </a:lt2>
        <a:accent1>
          <a:srgbClr val="009999"/>
        </a:accent1>
        <a:accent2>
          <a:srgbClr val="990000"/>
        </a:accent2>
        <a:accent3>
          <a:srgbClr val="FFFFFF"/>
        </a:accent3>
        <a:accent4>
          <a:srgbClr val="112D7E"/>
        </a:accent4>
        <a:accent5>
          <a:srgbClr val="AACACA"/>
        </a:accent5>
        <a:accent6>
          <a:srgbClr val="8A0000"/>
        </a:accent6>
        <a:hlink>
          <a:srgbClr val="6699FF"/>
        </a:hlink>
        <a:folHlink>
          <a:srgbClr val="969696"/>
        </a:folHlink>
      </a:clrScheme>
      <a:clrMap bg1="lt1" tx1="dk1" bg2="lt2" tx2="dk2" accent1="accent1" accent2="accent2" accent3="accent3" accent4="accent4" accent5="accent5" accent6="accent6" hlink="hlink" folHlink="folHlink"/>
    </a:extraClrScheme>
    <a:extraClrScheme>
      <a:clrScheme name="sample 2">
        <a:dk1>
          <a:srgbClr val="29698D"/>
        </a:dk1>
        <a:lt1>
          <a:srgbClr val="FFFFFF"/>
        </a:lt1>
        <a:dk2>
          <a:srgbClr val="000000"/>
        </a:dk2>
        <a:lt2>
          <a:srgbClr val="A1BABD"/>
        </a:lt2>
        <a:accent1>
          <a:srgbClr val="FF5050"/>
        </a:accent1>
        <a:accent2>
          <a:srgbClr val="FF9933"/>
        </a:accent2>
        <a:accent3>
          <a:srgbClr val="FFFFFF"/>
        </a:accent3>
        <a:accent4>
          <a:srgbClr val="215978"/>
        </a:accent4>
        <a:accent5>
          <a:srgbClr val="FFB3B3"/>
        </a:accent5>
        <a:accent6>
          <a:srgbClr val="E78A2D"/>
        </a:accent6>
        <a:hlink>
          <a:srgbClr val="00CC99"/>
        </a:hlink>
        <a:folHlink>
          <a:srgbClr val="83A6A7"/>
        </a:folHlink>
      </a:clrScheme>
      <a:clrMap bg1="lt1" tx1="dk1" bg2="lt2" tx2="dk2" accent1="accent1" accent2="accent2" accent3="accent3" accent4="accent4" accent5="accent5" accent6="accent6" hlink="hlink" folHlink="folHlink"/>
    </a:extraClrScheme>
    <a:extraClrScheme>
      <a:clrScheme name="sample 3">
        <a:dk1>
          <a:srgbClr val="666699"/>
        </a:dk1>
        <a:lt1>
          <a:srgbClr val="FFFFFF"/>
        </a:lt1>
        <a:dk2>
          <a:srgbClr val="000000"/>
        </a:dk2>
        <a:lt2>
          <a:srgbClr val="C0C0C0"/>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5866</TotalTime>
  <Words>1525</Words>
  <Application>Microsoft Office PowerPoint</Application>
  <PresentationFormat>全屏显示(4:3)</PresentationFormat>
  <Paragraphs>173</Paragraphs>
  <Slides>27</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27</vt:i4>
      </vt:variant>
    </vt:vector>
  </HeadingPairs>
  <TitlesOfParts>
    <vt:vector size="38" baseType="lpstr">
      <vt:lpstr>等线</vt:lpstr>
      <vt:lpstr>方正小标宋简体</vt:lpstr>
      <vt:lpstr>黑体</vt:lpstr>
      <vt:lpstr>楷体_GB2312</vt:lpstr>
      <vt:lpstr>宋体</vt:lpstr>
      <vt:lpstr>Arial</vt:lpstr>
      <vt:lpstr>Calibri</vt:lpstr>
      <vt:lpstr>Times New Roman</vt:lpstr>
      <vt:lpstr>Verdana</vt:lpstr>
      <vt:lpstr>Wingdings</vt:lpstr>
      <vt:lpstr>国外精美的的PPT模板及图标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论文档案工作简介</dc:title>
  <dc:creator>Alan2013</dc:creator>
  <cp:lastModifiedBy>msc</cp:lastModifiedBy>
  <cp:revision>517</cp:revision>
  <dcterms:created xsi:type="dcterms:W3CDTF">2013-06-09T09:11:50Z</dcterms:created>
  <dcterms:modified xsi:type="dcterms:W3CDTF">2018-06-15T00:21:42Z</dcterms:modified>
</cp:coreProperties>
</file>