
<file path=[Content_Types].xml><?xml version="1.0" encoding="utf-8"?>
<Types xmlns="http://schemas.openxmlformats.org/package/2006/content-types">
  <Default Extension="jpeg" ContentType="image/jpeg"/>
  <Default Extension="tiff" ContentType="image/tiff"/>
  <Default Extension="png" ContentType="image/png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22" r:id="rId3"/>
    <p:sldId id="474" r:id="rId5"/>
    <p:sldId id="793" r:id="rId6"/>
    <p:sldId id="869" r:id="rId7"/>
    <p:sldId id="868" r:id="rId8"/>
    <p:sldId id="847" r:id="rId9"/>
    <p:sldId id="848" r:id="rId10"/>
    <p:sldId id="843" r:id="rId11"/>
    <p:sldId id="795" r:id="rId12"/>
    <p:sldId id="796" r:id="rId13"/>
    <p:sldId id="797" r:id="rId14"/>
    <p:sldId id="798" r:id="rId15"/>
    <p:sldId id="800" r:id="rId16"/>
    <p:sldId id="871" r:id="rId17"/>
    <p:sldId id="801" r:id="rId18"/>
    <p:sldId id="872" r:id="rId19"/>
    <p:sldId id="874" r:id="rId20"/>
    <p:sldId id="809" r:id="rId21"/>
    <p:sldId id="849" r:id="rId22"/>
    <p:sldId id="802" r:id="rId23"/>
    <p:sldId id="810" r:id="rId24"/>
    <p:sldId id="877" r:id="rId25"/>
    <p:sldId id="887" r:id="rId26"/>
    <p:sldId id="812" r:id="rId27"/>
    <p:sldId id="888" r:id="rId28"/>
    <p:sldId id="851" r:id="rId29"/>
    <p:sldId id="856" r:id="rId30"/>
    <p:sldId id="853" r:id="rId31"/>
    <p:sldId id="855" r:id="rId32"/>
    <p:sldId id="859" r:id="rId33"/>
    <p:sldId id="875" r:id="rId34"/>
    <p:sldId id="762" r:id="rId35"/>
    <p:sldId id="715" r:id="rId36"/>
    <p:sldId id="716" r:id="rId37"/>
    <p:sldId id="763" r:id="rId38"/>
    <p:sldId id="717" r:id="rId39"/>
    <p:sldId id="718" r:id="rId40"/>
    <p:sldId id="719" r:id="rId41"/>
    <p:sldId id="732" r:id="rId42"/>
    <p:sldId id="791" r:id="rId43"/>
    <p:sldId id="740" r:id="rId44"/>
    <p:sldId id="788" r:id="rId45"/>
    <p:sldId id="776" r:id="rId46"/>
    <p:sldId id="738" r:id="rId47"/>
    <p:sldId id="745" r:id="rId48"/>
    <p:sldId id="784" r:id="rId49"/>
    <p:sldId id="790" r:id="rId50"/>
    <p:sldId id="779" r:id="rId51"/>
    <p:sldId id="780" r:id="rId52"/>
    <p:sldId id="781" r:id="rId53"/>
    <p:sldId id="782" r:id="rId54"/>
    <p:sldId id="727" r:id="rId55"/>
    <p:sldId id="768" r:id="rId56"/>
    <p:sldId id="769" r:id="rId57"/>
    <p:sldId id="876" r:id="rId58"/>
    <p:sldId id="720" r:id="rId59"/>
    <p:sldId id="721" r:id="rId60"/>
    <p:sldId id="722" r:id="rId61"/>
    <p:sldId id="724" r:id="rId62"/>
    <p:sldId id="726" r:id="rId63"/>
    <p:sldId id="725" r:id="rId64"/>
    <p:sldId id="728" r:id="rId65"/>
    <p:sldId id="734" r:id="rId66"/>
    <p:sldId id="735" r:id="rId67"/>
    <p:sldId id="736" r:id="rId68"/>
    <p:sldId id="737" r:id="rId69"/>
    <p:sldId id="860" r:id="rId70"/>
    <p:sldId id="873" r:id="rId71"/>
    <p:sldId id="861" r:id="rId72"/>
    <p:sldId id="862" r:id="rId73"/>
    <p:sldId id="863" r:id="rId74"/>
    <p:sldId id="864" r:id="rId75"/>
    <p:sldId id="865" r:id="rId76"/>
    <p:sldId id="866" r:id="rId77"/>
    <p:sldId id="755" r:id="rId78"/>
    <p:sldId id="785" r:id="rId79"/>
    <p:sldId id="786" r:id="rId80"/>
    <p:sldId id="789" r:id="rId81"/>
    <p:sldId id="878" r:id="rId82"/>
    <p:sldId id="646" r:id="rId8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D00004"/>
    <a:srgbClr val="666666"/>
    <a:srgbClr val="FDFDFF"/>
    <a:srgbClr val="474747"/>
    <a:srgbClr val="303030"/>
    <a:srgbClr val="3A3A3A"/>
    <a:srgbClr val="000000"/>
    <a:srgbClr val="0055A2"/>
    <a:srgbClr val="005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1" autoAdjust="0"/>
    <p:restoredTop sz="94562" autoAdjust="0"/>
  </p:normalViewPr>
  <p:slideViewPr>
    <p:cSldViewPr snapToGrid="0" showGuides="1">
      <p:cViewPr varScale="1">
        <p:scale>
          <a:sx n="70" d="100"/>
          <a:sy n="70" d="100"/>
        </p:scale>
        <p:origin x="708" y="48"/>
      </p:cViewPr>
      <p:guideLst>
        <p:guide pos="2797"/>
        <p:guide pos="2139"/>
        <p:guide pos="2570"/>
        <p:guide pos="257"/>
        <p:guide orient="horz" pos="2727"/>
        <p:guide orient="horz" pos="3022"/>
      </p:guideLst>
    </p:cSldViewPr>
  </p:slideViewPr>
  <p:outlineViewPr>
    <p:cViewPr>
      <p:scale>
        <a:sx n="33" d="100"/>
        <a:sy n="33" d="100"/>
      </p:scale>
      <p:origin x="0" y="3747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258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6" Type="http://schemas.openxmlformats.org/officeDocument/2006/relationships/tableStyles" Target="tableStyles.xml"/><Relationship Id="rId85" Type="http://schemas.openxmlformats.org/officeDocument/2006/relationships/viewProps" Target="viewProps.xml"/><Relationship Id="rId84" Type="http://schemas.openxmlformats.org/officeDocument/2006/relationships/presProps" Target="presProps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23DD19-967C-4BDA-8DD8-0A1A6BA88296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2ECEA8BF-97AA-4F0D-8B80-874F6E82A9F5}">
      <dgm:prSet phldrT="[文本]" custT="1"/>
      <dgm:spPr/>
      <dgm:t>
        <a:bodyPr/>
        <a:lstStyle/>
        <a:p>
          <a:r>
            <a:rPr lang="zh-CN" altLang="en-US" sz="3600" dirty="0" smtClean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</a:rPr>
            <a:t>表层服务</a:t>
          </a:r>
          <a:endParaRPr lang="zh-CN" altLang="en-US" sz="3600" dirty="0">
            <a:solidFill>
              <a:schemeClr val="tx1">
                <a:lumMod val="75000"/>
                <a:lumOff val="25000"/>
              </a:schemeClr>
            </a:solidFill>
            <a:latin typeface="隶书" panose="02010509060101010101" pitchFamily="49" charset="-122"/>
            <a:ea typeface="隶书" panose="02010509060101010101" pitchFamily="49" charset="-122"/>
          </a:endParaRPr>
        </a:p>
      </dgm:t>
    </dgm:pt>
    <dgm:pt modelId="{EE2473D8-F7A2-48CF-8FBB-692FF5E7AEE2}" cxnId="{6FD3E6C3-1E3B-4EC1-A846-EC7B23425960}" type="parTrans">
      <dgm:prSet/>
      <dgm:spPr/>
      <dgm:t>
        <a:bodyPr/>
        <a:lstStyle/>
        <a:p>
          <a:endParaRPr lang="zh-CN" altLang="en-US" sz="3600">
            <a:latin typeface="隶书" panose="02010509060101010101" pitchFamily="49" charset="-122"/>
            <a:ea typeface="隶书" panose="02010509060101010101" pitchFamily="49" charset="-122"/>
          </a:endParaRPr>
        </a:p>
      </dgm:t>
    </dgm:pt>
    <dgm:pt modelId="{C15F7C7D-7870-4AE3-8668-7EB46CB6D53C}" cxnId="{6FD3E6C3-1E3B-4EC1-A846-EC7B23425960}" type="sibTrans">
      <dgm:prSet/>
      <dgm:spPr/>
      <dgm:t>
        <a:bodyPr/>
        <a:lstStyle/>
        <a:p>
          <a:endParaRPr lang="zh-CN" altLang="en-US" sz="3600">
            <a:latin typeface="隶书" panose="02010509060101010101" pitchFamily="49" charset="-122"/>
            <a:ea typeface="隶书" panose="02010509060101010101" pitchFamily="49" charset="-122"/>
          </a:endParaRPr>
        </a:p>
      </dgm:t>
    </dgm:pt>
    <dgm:pt modelId="{3C9C5689-AA04-4A20-8A2C-42F3960BC6B0}">
      <dgm:prSet phldrT="[文本]" custT="1"/>
      <dgm:spPr/>
      <dgm:t>
        <a:bodyPr/>
        <a:lstStyle/>
        <a:p>
          <a:r>
            <a:rPr lang="zh-CN" altLang="en-US" sz="3600" dirty="0" smtClean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rPr>
            <a:t>中层服务</a:t>
          </a:r>
          <a:endParaRPr lang="zh-CN" altLang="en-US" sz="3600" dirty="0">
            <a:solidFill>
              <a:srgbClr val="C00000"/>
            </a:solidFill>
            <a:latin typeface="隶书" panose="02010509060101010101" pitchFamily="49" charset="-122"/>
            <a:ea typeface="隶书" panose="02010509060101010101" pitchFamily="49" charset="-122"/>
          </a:endParaRPr>
        </a:p>
      </dgm:t>
    </dgm:pt>
    <dgm:pt modelId="{AAEFF545-F6BB-4AFF-B0BA-97B64ED318A6}" cxnId="{8C462F37-9CB5-4460-B701-26AC892F85BB}" type="parTrans">
      <dgm:prSet/>
      <dgm:spPr/>
      <dgm:t>
        <a:bodyPr/>
        <a:lstStyle/>
        <a:p>
          <a:endParaRPr lang="zh-CN" altLang="en-US" sz="3600">
            <a:latin typeface="隶书" panose="02010509060101010101" pitchFamily="49" charset="-122"/>
            <a:ea typeface="隶书" panose="02010509060101010101" pitchFamily="49" charset="-122"/>
          </a:endParaRPr>
        </a:p>
      </dgm:t>
    </dgm:pt>
    <dgm:pt modelId="{9D7DD708-1798-4536-B382-6E45F904DD4F}" cxnId="{8C462F37-9CB5-4460-B701-26AC892F85BB}" type="sibTrans">
      <dgm:prSet/>
      <dgm:spPr/>
      <dgm:t>
        <a:bodyPr/>
        <a:lstStyle/>
        <a:p>
          <a:endParaRPr lang="zh-CN" altLang="en-US" sz="3600">
            <a:latin typeface="隶书" panose="02010509060101010101" pitchFamily="49" charset="-122"/>
            <a:ea typeface="隶书" panose="02010509060101010101" pitchFamily="49" charset="-122"/>
          </a:endParaRPr>
        </a:p>
      </dgm:t>
    </dgm:pt>
    <dgm:pt modelId="{D310D956-8134-425F-9F19-896919229468}">
      <dgm:prSet phldrT="[文本]" custT="1"/>
      <dgm:spPr/>
      <dgm:t>
        <a:bodyPr/>
        <a:lstStyle/>
        <a:p>
          <a:r>
            <a:rPr lang="zh-CN" altLang="en-US" sz="3600" dirty="0" smtClean="0">
              <a:solidFill>
                <a:srgbClr val="A73149"/>
              </a:solidFill>
              <a:latin typeface="隶书" panose="02010509060101010101" pitchFamily="49" charset="-122"/>
              <a:ea typeface="隶书" panose="02010509060101010101" pitchFamily="49" charset="-122"/>
            </a:rPr>
            <a:t>深层服务</a:t>
          </a:r>
          <a:endParaRPr lang="zh-CN" altLang="en-US" sz="3600" dirty="0">
            <a:solidFill>
              <a:srgbClr val="A73149"/>
            </a:solidFill>
            <a:latin typeface="隶书" panose="02010509060101010101" pitchFamily="49" charset="-122"/>
            <a:ea typeface="隶书" panose="02010509060101010101" pitchFamily="49" charset="-122"/>
          </a:endParaRPr>
        </a:p>
      </dgm:t>
    </dgm:pt>
    <dgm:pt modelId="{953AECD6-B959-47DE-8CB9-4BD79909FE48}" cxnId="{D87D0A6F-DA28-4556-83A1-E718DF74955B}" type="parTrans">
      <dgm:prSet/>
      <dgm:spPr/>
      <dgm:t>
        <a:bodyPr/>
        <a:lstStyle/>
        <a:p>
          <a:endParaRPr lang="zh-CN" altLang="en-US" sz="3600">
            <a:latin typeface="隶书" panose="02010509060101010101" pitchFamily="49" charset="-122"/>
            <a:ea typeface="隶书" panose="02010509060101010101" pitchFamily="49" charset="-122"/>
          </a:endParaRPr>
        </a:p>
      </dgm:t>
    </dgm:pt>
    <dgm:pt modelId="{2D9BAA78-F114-47BB-A817-92AB0AE6B7B6}" cxnId="{D87D0A6F-DA28-4556-83A1-E718DF74955B}" type="sibTrans">
      <dgm:prSet/>
      <dgm:spPr/>
      <dgm:t>
        <a:bodyPr/>
        <a:lstStyle/>
        <a:p>
          <a:endParaRPr lang="zh-CN" altLang="en-US" sz="3600">
            <a:latin typeface="隶书" panose="02010509060101010101" pitchFamily="49" charset="-122"/>
            <a:ea typeface="隶书" panose="02010509060101010101" pitchFamily="49" charset="-122"/>
          </a:endParaRPr>
        </a:p>
      </dgm:t>
    </dgm:pt>
    <dgm:pt modelId="{FCD2251A-0421-4871-9435-2D3296C0D722}" type="pres">
      <dgm:prSet presAssocID="{1423DD19-967C-4BDA-8DD8-0A1A6BA8829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69230314-13B8-45D9-BA03-F13A27A2CFC9}" type="pres">
      <dgm:prSet presAssocID="{2ECEA8BF-97AA-4F0D-8B80-874F6E82A9F5}" presName="composite" presStyleCnt="0"/>
      <dgm:spPr/>
    </dgm:pt>
    <dgm:pt modelId="{A7B39D5B-F48C-4CE4-9E27-A02BEE08F3F0}" type="pres">
      <dgm:prSet presAssocID="{2ECEA8BF-97AA-4F0D-8B80-874F6E82A9F5}" presName="LShape" presStyleLbl="alignNode1" presStyleIdx="0" presStyleCnt="5"/>
      <dgm:spPr/>
    </dgm:pt>
    <dgm:pt modelId="{AD52C2F3-9910-46B6-8C19-CFA8F3F23EED}" type="pres">
      <dgm:prSet presAssocID="{2ECEA8BF-97AA-4F0D-8B80-874F6E82A9F5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2799EE6-71A6-40BF-B525-572A8B7F2C63}" type="pres">
      <dgm:prSet presAssocID="{2ECEA8BF-97AA-4F0D-8B80-874F6E82A9F5}" presName="Triangle" presStyleLbl="alignNode1" presStyleIdx="1" presStyleCnt="5"/>
      <dgm:spPr/>
    </dgm:pt>
    <dgm:pt modelId="{BC82FCDD-6AE1-42DB-965B-BA1C03219114}" type="pres">
      <dgm:prSet presAssocID="{C15F7C7D-7870-4AE3-8668-7EB46CB6D53C}" presName="sibTrans" presStyleCnt="0"/>
      <dgm:spPr/>
    </dgm:pt>
    <dgm:pt modelId="{4916CDA7-61E0-4FEF-BDA7-9AB329B5959E}" type="pres">
      <dgm:prSet presAssocID="{C15F7C7D-7870-4AE3-8668-7EB46CB6D53C}" presName="space" presStyleCnt="0"/>
      <dgm:spPr/>
    </dgm:pt>
    <dgm:pt modelId="{E23C47E5-D160-4413-A036-D00A7E608A21}" type="pres">
      <dgm:prSet presAssocID="{3C9C5689-AA04-4A20-8A2C-42F3960BC6B0}" presName="composite" presStyleCnt="0"/>
      <dgm:spPr/>
    </dgm:pt>
    <dgm:pt modelId="{D7F99692-3C62-4809-883F-F3CF79B0EC02}" type="pres">
      <dgm:prSet presAssocID="{3C9C5689-AA04-4A20-8A2C-42F3960BC6B0}" presName="LShape" presStyleLbl="alignNode1" presStyleIdx="2" presStyleCnt="5"/>
      <dgm:spPr/>
    </dgm:pt>
    <dgm:pt modelId="{5C985F1B-1F4A-4200-8A66-20BA2107271A}" type="pres">
      <dgm:prSet presAssocID="{3C9C5689-AA04-4A20-8A2C-42F3960BC6B0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C2B9C30-815D-40A6-BC01-FFC0F02CB12D}" type="pres">
      <dgm:prSet presAssocID="{3C9C5689-AA04-4A20-8A2C-42F3960BC6B0}" presName="Triangle" presStyleLbl="alignNode1" presStyleIdx="3" presStyleCnt="5"/>
      <dgm:spPr/>
    </dgm:pt>
    <dgm:pt modelId="{AFA42CAB-A411-4281-A44B-D8FE79BE5DEF}" type="pres">
      <dgm:prSet presAssocID="{9D7DD708-1798-4536-B382-6E45F904DD4F}" presName="sibTrans" presStyleCnt="0"/>
      <dgm:spPr/>
    </dgm:pt>
    <dgm:pt modelId="{0C1B8F90-0944-46FC-A206-1D343A5FC464}" type="pres">
      <dgm:prSet presAssocID="{9D7DD708-1798-4536-B382-6E45F904DD4F}" presName="space" presStyleCnt="0"/>
      <dgm:spPr/>
    </dgm:pt>
    <dgm:pt modelId="{2339A6A5-50F9-4D1B-B8BA-DF4EEFF5FED8}" type="pres">
      <dgm:prSet presAssocID="{D310D956-8134-425F-9F19-896919229468}" presName="composite" presStyleCnt="0"/>
      <dgm:spPr/>
    </dgm:pt>
    <dgm:pt modelId="{2454561A-511C-4236-BC16-E0A2A547DA56}" type="pres">
      <dgm:prSet presAssocID="{D310D956-8134-425F-9F19-896919229468}" presName="LShape" presStyleLbl="alignNode1" presStyleIdx="4" presStyleCnt="5"/>
      <dgm:spPr/>
    </dgm:pt>
    <dgm:pt modelId="{4F49417B-EA4E-4453-BF6F-AE731849E1BF}" type="pres">
      <dgm:prSet presAssocID="{D310D956-8134-425F-9F19-896919229468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10CFEF8-5830-4906-B0CC-EBFAA72CC56E}" type="presOf" srcId="{2ECEA8BF-97AA-4F0D-8B80-874F6E82A9F5}" destId="{AD52C2F3-9910-46B6-8C19-CFA8F3F23EED}" srcOrd="0" destOrd="0" presId="urn:microsoft.com/office/officeart/2009/3/layout/StepUpProcess"/>
    <dgm:cxn modelId="{50A2D630-9850-4ECA-B3A4-AB26503C742C}" type="presOf" srcId="{D310D956-8134-425F-9F19-896919229468}" destId="{4F49417B-EA4E-4453-BF6F-AE731849E1BF}" srcOrd="0" destOrd="0" presId="urn:microsoft.com/office/officeart/2009/3/layout/StepUpProcess"/>
    <dgm:cxn modelId="{35B62EEF-407F-49B0-9EB8-65A2CD19F8A2}" type="presOf" srcId="{1423DD19-967C-4BDA-8DD8-0A1A6BA88296}" destId="{FCD2251A-0421-4871-9435-2D3296C0D722}" srcOrd="0" destOrd="0" presId="urn:microsoft.com/office/officeart/2009/3/layout/StepUpProcess"/>
    <dgm:cxn modelId="{8C462F37-9CB5-4460-B701-26AC892F85BB}" srcId="{1423DD19-967C-4BDA-8DD8-0A1A6BA88296}" destId="{3C9C5689-AA04-4A20-8A2C-42F3960BC6B0}" srcOrd="1" destOrd="0" parTransId="{AAEFF545-F6BB-4AFF-B0BA-97B64ED318A6}" sibTransId="{9D7DD708-1798-4536-B382-6E45F904DD4F}"/>
    <dgm:cxn modelId="{D87D0A6F-DA28-4556-83A1-E718DF74955B}" srcId="{1423DD19-967C-4BDA-8DD8-0A1A6BA88296}" destId="{D310D956-8134-425F-9F19-896919229468}" srcOrd="2" destOrd="0" parTransId="{953AECD6-B959-47DE-8CB9-4BD79909FE48}" sibTransId="{2D9BAA78-F114-47BB-A817-92AB0AE6B7B6}"/>
    <dgm:cxn modelId="{6FD3E6C3-1E3B-4EC1-A846-EC7B23425960}" srcId="{1423DD19-967C-4BDA-8DD8-0A1A6BA88296}" destId="{2ECEA8BF-97AA-4F0D-8B80-874F6E82A9F5}" srcOrd="0" destOrd="0" parTransId="{EE2473D8-F7A2-48CF-8FBB-692FF5E7AEE2}" sibTransId="{C15F7C7D-7870-4AE3-8668-7EB46CB6D53C}"/>
    <dgm:cxn modelId="{CBD8772F-4B03-4EA3-A27C-E4FDA8271CD8}" type="presOf" srcId="{3C9C5689-AA04-4A20-8A2C-42F3960BC6B0}" destId="{5C985F1B-1F4A-4200-8A66-20BA2107271A}" srcOrd="0" destOrd="0" presId="urn:microsoft.com/office/officeart/2009/3/layout/StepUpProcess"/>
    <dgm:cxn modelId="{3668247A-57B3-458C-92C2-7ACA5E6B30C0}" type="presParOf" srcId="{FCD2251A-0421-4871-9435-2D3296C0D722}" destId="{69230314-13B8-45D9-BA03-F13A27A2CFC9}" srcOrd="0" destOrd="0" presId="urn:microsoft.com/office/officeart/2009/3/layout/StepUpProcess"/>
    <dgm:cxn modelId="{B967728F-9E13-4C89-8FF6-E20132F03167}" type="presParOf" srcId="{69230314-13B8-45D9-BA03-F13A27A2CFC9}" destId="{A7B39D5B-F48C-4CE4-9E27-A02BEE08F3F0}" srcOrd="0" destOrd="0" presId="urn:microsoft.com/office/officeart/2009/3/layout/StepUpProcess"/>
    <dgm:cxn modelId="{D4A07CBB-438D-4985-8849-390F31ECF826}" type="presParOf" srcId="{69230314-13B8-45D9-BA03-F13A27A2CFC9}" destId="{AD52C2F3-9910-46B6-8C19-CFA8F3F23EED}" srcOrd="1" destOrd="0" presId="urn:microsoft.com/office/officeart/2009/3/layout/StepUpProcess"/>
    <dgm:cxn modelId="{B4052AB1-2984-43D3-84A7-FB49BA071DA9}" type="presParOf" srcId="{69230314-13B8-45D9-BA03-F13A27A2CFC9}" destId="{E2799EE6-71A6-40BF-B525-572A8B7F2C63}" srcOrd="2" destOrd="0" presId="urn:microsoft.com/office/officeart/2009/3/layout/StepUpProcess"/>
    <dgm:cxn modelId="{62E35FFE-B5B4-4BF5-B2C8-A01BB6C72096}" type="presParOf" srcId="{FCD2251A-0421-4871-9435-2D3296C0D722}" destId="{BC82FCDD-6AE1-42DB-965B-BA1C03219114}" srcOrd="1" destOrd="0" presId="urn:microsoft.com/office/officeart/2009/3/layout/StepUpProcess"/>
    <dgm:cxn modelId="{EC58E280-3F68-4211-B5C1-A143859AC7E4}" type="presParOf" srcId="{BC82FCDD-6AE1-42DB-965B-BA1C03219114}" destId="{4916CDA7-61E0-4FEF-BDA7-9AB329B5959E}" srcOrd="0" destOrd="0" presId="urn:microsoft.com/office/officeart/2009/3/layout/StepUpProcess"/>
    <dgm:cxn modelId="{607F4A1B-F99E-4461-AA2C-3CA1A45B3461}" type="presParOf" srcId="{FCD2251A-0421-4871-9435-2D3296C0D722}" destId="{E23C47E5-D160-4413-A036-D00A7E608A21}" srcOrd="2" destOrd="0" presId="urn:microsoft.com/office/officeart/2009/3/layout/StepUpProcess"/>
    <dgm:cxn modelId="{C6ABDD1F-272D-44AE-BEF6-86FCE11C6D90}" type="presParOf" srcId="{E23C47E5-D160-4413-A036-D00A7E608A21}" destId="{D7F99692-3C62-4809-883F-F3CF79B0EC02}" srcOrd="0" destOrd="0" presId="urn:microsoft.com/office/officeart/2009/3/layout/StepUpProcess"/>
    <dgm:cxn modelId="{4F113FAA-1A91-4ED3-8353-1A406A5029E2}" type="presParOf" srcId="{E23C47E5-D160-4413-A036-D00A7E608A21}" destId="{5C985F1B-1F4A-4200-8A66-20BA2107271A}" srcOrd="1" destOrd="0" presId="urn:microsoft.com/office/officeart/2009/3/layout/StepUpProcess"/>
    <dgm:cxn modelId="{9519E746-390D-4196-AE7F-B2CEEC593872}" type="presParOf" srcId="{E23C47E5-D160-4413-A036-D00A7E608A21}" destId="{3C2B9C30-815D-40A6-BC01-FFC0F02CB12D}" srcOrd="2" destOrd="0" presId="urn:microsoft.com/office/officeart/2009/3/layout/StepUpProcess"/>
    <dgm:cxn modelId="{5C04364C-509F-426B-89D6-D03CC649C3FC}" type="presParOf" srcId="{FCD2251A-0421-4871-9435-2D3296C0D722}" destId="{AFA42CAB-A411-4281-A44B-D8FE79BE5DEF}" srcOrd="3" destOrd="0" presId="urn:microsoft.com/office/officeart/2009/3/layout/StepUpProcess"/>
    <dgm:cxn modelId="{FBF0D541-A6F3-4CEC-BD07-592D6B803CBE}" type="presParOf" srcId="{AFA42CAB-A411-4281-A44B-D8FE79BE5DEF}" destId="{0C1B8F90-0944-46FC-A206-1D343A5FC464}" srcOrd="0" destOrd="0" presId="urn:microsoft.com/office/officeart/2009/3/layout/StepUpProcess"/>
    <dgm:cxn modelId="{A4D497D9-4049-4B6C-922C-EAD980272DC1}" type="presParOf" srcId="{FCD2251A-0421-4871-9435-2D3296C0D722}" destId="{2339A6A5-50F9-4D1B-B8BA-DF4EEFF5FED8}" srcOrd="4" destOrd="0" presId="urn:microsoft.com/office/officeart/2009/3/layout/StepUpProcess"/>
    <dgm:cxn modelId="{3100C0B4-DC81-4FE8-A538-14096755BE8A}" type="presParOf" srcId="{2339A6A5-50F9-4D1B-B8BA-DF4EEFF5FED8}" destId="{2454561A-511C-4236-BC16-E0A2A547DA56}" srcOrd="0" destOrd="0" presId="urn:microsoft.com/office/officeart/2009/3/layout/StepUpProcess"/>
    <dgm:cxn modelId="{6AD4F874-21ED-4094-9FD4-944EF23F09FD}" type="presParOf" srcId="{2339A6A5-50F9-4D1B-B8BA-DF4EEFF5FED8}" destId="{4F49417B-EA4E-4453-BF6F-AE731849E1B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1C9E44-68EA-446B-986A-4E84BB3B598C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A7C59D42-E8D3-4FA8-B5C1-C89E996A66A1}">
      <dgm:prSet phldrT="[文本]" custT="1"/>
      <dgm:spPr/>
      <dgm:t>
        <a:bodyPr/>
        <a:lstStyle/>
        <a:p>
          <a:r>
            <a:rPr lang="zh-CN" altLang="en-US" sz="18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发现问题</a:t>
          </a:r>
          <a:endParaRPr lang="zh-CN" altLang="en-US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CFEC1EE-FEE3-4535-8841-3374EA70B80D}" cxnId="{36A5981B-9644-4826-B2D0-183D2DC50BBD}" type="parTrans">
      <dgm:prSet/>
      <dgm:spPr/>
      <dgm:t>
        <a:bodyPr/>
        <a:lstStyle/>
        <a:p>
          <a:endParaRPr lang="zh-CN" altLang="en-US" sz="1800"/>
        </a:p>
      </dgm:t>
    </dgm:pt>
    <dgm:pt modelId="{0463A839-0DB6-476C-9871-4A591BAE4E9F}" cxnId="{36A5981B-9644-4826-B2D0-183D2DC50BBD}" type="sibTrans">
      <dgm:prSet custT="1"/>
      <dgm:spPr/>
      <dgm:t>
        <a:bodyPr/>
        <a:lstStyle/>
        <a:p>
          <a:endParaRPr lang="zh-CN" altLang="en-US" sz="1800"/>
        </a:p>
      </dgm:t>
    </dgm:pt>
    <dgm:pt modelId="{384442B9-9D52-4609-92A7-7A7468531929}">
      <dgm:prSet phldrT="[文本]" custT="1"/>
      <dgm:spPr/>
      <dgm:t>
        <a:bodyPr/>
        <a:lstStyle/>
        <a:p>
          <a:r>
            <a:rPr lang="zh-CN" altLang="en-US" sz="18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优化流程</a:t>
          </a:r>
          <a:endParaRPr lang="zh-CN" altLang="en-US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609F17A-FB43-4400-A25A-26678E16FC03}" cxnId="{399B885A-9BAF-4E22-B7F5-209F270370F0}" type="parTrans">
      <dgm:prSet/>
      <dgm:spPr/>
      <dgm:t>
        <a:bodyPr/>
        <a:lstStyle/>
        <a:p>
          <a:endParaRPr lang="zh-CN" altLang="en-US" sz="1800"/>
        </a:p>
      </dgm:t>
    </dgm:pt>
    <dgm:pt modelId="{34FB0D3E-E29E-4CAF-AE82-E828217671FE}" cxnId="{399B885A-9BAF-4E22-B7F5-209F270370F0}" type="sibTrans">
      <dgm:prSet custT="1"/>
      <dgm:spPr/>
      <dgm:t>
        <a:bodyPr/>
        <a:lstStyle/>
        <a:p>
          <a:endParaRPr lang="zh-CN" altLang="en-US" sz="1800"/>
        </a:p>
      </dgm:t>
    </dgm:pt>
    <dgm:pt modelId="{2E9332D8-6C0E-4D3B-A889-ECB48C92E1C6}">
      <dgm:prSet phldrT="[文本]" custT="1"/>
      <dgm:spPr/>
      <dgm:t>
        <a:bodyPr/>
        <a:lstStyle/>
        <a:p>
          <a:r>
            <a:rPr lang="zh-CN" altLang="en-US" sz="18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提高效率</a:t>
          </a:r>
          <a:endParaRPr lang="zh-CN" altLang="en-US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932ADF2-C7A8-4C2A-AF67-317C2E92945D}" cxnId="{4796EE11-FB05-4C5F-BF67-2D637354B603}" type="parTrans">
      <dgm:prSet/>
      <dgm:spPr/>
      <dgm:t>
        <a:bodyPr/>
        <a:lstStyle/>
        <a:p>
          <a:endParaRPr lang="zh-CN" altLang="en-US" sz="1800"/>
        </a:p>
      </dgm:t>
    </dgm:pt>
    <dgm:pt modelId="{6573C0AF-9D12-44D3-AB1F-B214E0F6E43D}" cxnId="{4796EE11-FB05-4C5F-BF67-2D637354B603}" type="sibTrans">
      <dgm:prSet/>
      <dgm:spPr/>
      <dgm:t>
        <a:bodyPr/>
        <a:lstStyle/>
        <a:p>
          <a:endParaRPr lang="zh-CN" altLang="en-US" sz="1800"/>
        </a:p>
      </dgm:t>
    </dgm:pt>
    <dgm:pt modelId="{392ABEF5-D44A-413E-8B04-571FB1CCD5FC}">
      <dgm:prSet phldrT="[文本]" custT="1"/>
      <dgm:spPr/>
      <dgm:t>
        <a:bodyPr/>
        <a:lstStyle/>
        <a:p>
          <a:r>
            <a:rPr lang="zh-CN" altLang="en-US" sz="18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积极整改</a:t>
          </a:r>
          <a:endParaRPr lang="zh-CN" altLang="en-US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59F9943-8226-4D4E-97D4-210A45A72EDD}" cxnId="{2FF4A056-B71D-4049-8327-95CCE5F72AA6}" type="parTrans">
      <dgm:prSet/>
      <dgm:spPr/>
      <dgm:t>
        <a:bodyPr/>
        <a:lstStyle/>
        <a:p>
          <a:endParaRPr lang="zh-CN" altLang="en-US" sz="1800"/>
        </a:p>
      </dgm:t>
    </dgm:pt>
    <dgm:pt modelId="{1FC5E4E4-D8B5-4DEF-91F2-57AE0EB758D8}" cxnId="{2FF4A056-B71D-4049-8327-95CCE5F72AA6}" type="sibTrans">
      <dgm:prSet custT="1"/>
      <dgm:spPr/>
      <dgm:t>
        <a:bodyPr/>
        <a:lstStyle/>
        <a:p>
          <a:endParaRPr lang="zh-CN" altLang="en-US" sz="1800"/>
        </a:p>
      </dgm:t>
    </dgm:pt>
    <dgm:pt modelId="{2B4DB3DE-FF9A-4D8A-B0D4-38B26B23D076}">
      <dgm:prSet phldrT="[文本]" custT="1"/>
      <dgm:spPr/>
      <dgm:t>
        <a:bodyPr/>
        <a:lstStyle/>
        <a:p>
          <a:r>
            <a:rPr lang="zh-CN" altLang="en-US" sz="18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健全机制</a:t>
          </a:r>
          <a:endParaRPr lang="zh-CN" altLang="en-US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9006543-9FBB-448D-84CF-242B9EE3E1EE}" cxnId="{B8D1ED11-B6B3-40DA-B876-300CBBC5E9F4}" type="parTrans">
      <dgm:prSet/>
      <dgm:spPr/>
      <dgm:t>
        <a:bodyPr/>
        <a:lstStyle/>
        <a:p>
          <a:endParaRPr lang="zh-CN" altLang="en-US" sz="1800"/>
        </a:p>
      </dgm:t>
    </dgm:pt>
    <dgm:pt modelId="{F2E83D60-D372-4F39-B866-702073D2BF59}" cxnId="{B8D1ED11-B6B3-40DA-B876-300CBBC5E9F4}" type="sibTrans">
      <dgm:prSet custT="1"/>
      <dgm:spPr/>
      <dgm:t>
        <a:bodyPr/>
        <a:lstStyle/>
        <a:p>
          <a:endParaRPr lang="zh-CN" altLang="en-US" sz="1800"/>
        </a:p>
      </dgm:t>
    </dgm:pt>
    <dgm:pt modelId="{6D58C489-DBCA-4403-BAAD-924DE9065E8F}" type="pres">
      <dgm:prSet presAssocID="{EF1C9E44-68EA-446B-986A-4E84BB3B598C}" presName="Name0" presStyleCnt="0">
        <dgm:presLayoutVars>
          <dgm:dir/>
          <dgm:resizeHandles val="exact"/>
        </dgm:presLayoutVars>
      </dgm:prSet>
      <dgm:spPr/>
    </dgm:pt>
    <dgm:pt modelId="{EA4064CA-093C-4A4D-8755-EF35506A3E53}" type="pres">
      <dgm:prSet presAssocID="{A7C59D42-E8D3-4FA8-B5C1-C89E996A66A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93B4FFC-EA20-43A5-81D5-3A4AA7013259}" type="pres">
      <dgm:prSet presAssocID="{0463A839-0DB6-476C-9871-4A591BAE4E9F}" presName="sibTrans" presStyleLbl="sibTrans2D1" presStyleIdx="0" presStyleCnt="4"/>
      <dgm:spPr/>
      <dgm:t>
        <a:bodyPr/>
        <a:lstStyle/>
        <a:p>
          <a:endParaRPr lang="zh-CN" altLang="en-US"/>
        </a:p>
      </dgm:t>
    </dgm:pt>
    <dgm:pt modelId="{4E5CBCAA-56C6-4711-A9B8-E4E18078683E}" type="pres">
      <dgm:prSet presAssocID="{0463A839-0DB6-476C-9871-4A591BAE4E9F}" presName="connectorText" presStyleLbl="sibTrans2D1" presStyleIdx="0" presStyleCnt="4"/>
      <dgm:spPr/>
      <dgm:t>
        <a:bodyPr/>
        <a:lstStyle/>
        <a:p>
          <a:endParaRPr lang="zh-CN" altLang="en-US"/>
        </a:p>
      </dgm:t>
    </dgm:pt>
    <dgm:pt modelId="{619FFF2C-683A-4A21-B936-3A19E26AC102}" type="pres">
      <dgm:prSet presAssocID="{392ABEF5-D44A-413E-8B04-571FB1CCD5F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7EFDACF-429E-4922-9FA0-F2F568B124A0}" type="pres">
      <dgm:prSet presAssocID="{1FC5E4E4-D8B5-4DEF-91F2-57AE0EB758D8}" presName="sibTrans" presStyleLbl="sibTrans2D1" presStyleIdx="1" presStyleCnt="4"/>
      <dgm:spPr/>
      <dgm:t>
        <a:bodyPr/>
        <a:lstStyle/>
        <a:p>
          <a:endParaRPr lang="zh-CN" altLang="en-US"/>
        </a:p>
      </dgm:t>
    </dgm:pt>
    <dgm:pt modelId="{5785573B-032F-42FD-98C0-C0B959C82792}" type="pres">
      <dgm:prSet presAssocID="{1FC5E4E4-D8B5-4DEF-91F2-57AE0EB758D8}" presName="connectorText" presStyleLbl="sibTrans2D1" presStyleIdx="1" presStyleCnt="4"/>
      <dgm:spPr/>
      <dgm:t>
        <a:bodyPr/>
        <a:lstStyle/>
        <a:p>
          <a:endParaRPr lang="zh-CN" altLang="en-US"/>
        </a:p>
      </dgm:t>
    </dgm:pt>
    <dgm:pt modelId="{A6E2B4BB-BAB7-4433-B27C-9EFA98596390}" type="pres">
      <dgm:prSet presAssocID="{384442B9-9D52-4609-92A7-7A7468531929}" presName="node" presStyleLbl="node1" presStyleIdx="2" presStyleCnt="5" custLinFactNeighborX="19852" custLinFactNeighborY="64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F22E9D6-12D7-46AD-8950-DC1743D0616C}" type="pres">
      <dgm:prSet presAssocID="{34FB0D3E-E29E-4CAF-AE82-E828217671FE}" presName="sibTrans" presStyleLbl="sibTrans2D1" presStyleIdx="2" presStyleCnt="4"/>
      <dgm:spPr/>
      <dgm:t>
        <a:bodyPr/>
        <a:lstStyle/>
        <a:p>
          <a:endParaRPr lang="zh-CN" altLang="en-US"/>
        </a:p>
      </dgm:t>
    </dgm:pt>
    <dgm:pt modelId="{69DA010B-4C83-491A-AC15-F3EC085258ED}" type="pres">
      <dgm:prSet presAssocID="{34FB0D3E-E29E-4CAF-AE82-E828217671FE}" presName="connectorText" presStyleLbl="sibTrans2D1" presStyleIdx="2" presStyleCnt="4"/>
      <dgm:spPr/>
      <dgm:t>
        <a:bodyPr/>
        <a:lstStyle/>
        <a:p>
          <a:endParaRPr lang="zh-CN" altLang="en-US"/>
        </a:p>
      </dgm:t>
    </dgm:pt>
    <dgm:pt modelId="{5BBC2EE7-8071-4568-B0DF-AEFBCC43A1F1}" type="pres">
      <dgm:prSet presAssocID="{2B4DB3DE-FF9A-4D8A-B0D4-38B26B23D07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A63DDF2-406B-4231-A5C9-BDD5F4BC1D82}" type="pres">
      <dgm:prSet presAssocID="{F2E83D60-D372-4F39-B866-702073D2BF59}" presName="sibTrans" presStyleLbl="sibTrans2D1" presStyleIdx="3" presStyleCnt="4"/>
      <dgm:spPr/>
      <dgm:t>
        <a:bodyPr/>
        <a:lstStyle/>
        <a:p>
          <a:endParaRPr lang="zh-CN" altLang="en-US"/>
        </a:p>
      </dgm:t>
    </dgm:pt>
    <dgm:pt modelId="{23884475-F8D4-466A-847D-4F6F58871279}" type="pres">
      <dgm:prSet presAssocID="{F2E83D60-D372-4F39-B866-702073D2BF59}" presName="connectorText" presStyleLbl="sibTrans2D1" presStyleIdx="3" presStyleCnt="4"/>
      <dgm:spPr/>
      <dgm:t>
        <a:bodyPr/>
        <a:lstStyle/>
        <a:p>
          <a:endParaRPr lang="zh-CN" altLang="en-US"/>
        </a:p>
      </dgm:t>
    </dgm:pt>
    <dgm:pt modelId="{7CF7C290-8A80-461C-8CEB-B077FEA4A580}" type="pres">
      <dgm:prSet presAssocID="{2E9332D8-6C0E-4D3B-A889-ECB48C92E1C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4796EE11-FB05-4C5F-BF67-2D637354B603}" srcId="{EF1C9E44-68EA-446B-986A-4E84BB3B598C}" destId="{2E9332D8-6C0E-4D3B-A889-ECB48C92E1C6}" srcOrd="4" destOrd="0" parTransId="{8932ADF2-C7A8-4C2A-AF67-317C2E92945D}" sibTransId="{6573C0AF-9D12-44D3-AB1F-B214E0F6E43D}"/>
    <dgm:cxn modelId="{B63693A7-8B84-4B02-B3D5-EBB1F1DEDD61}" type="presOf" srcId="{0463A839-0DB6-476C-9871-4A591BAE4E9F}" destId="{4E5CBCAA-56C6-4711-A9B8-E4E18078683E}" srcOrd="1" destOrd="0" presId="urn:microsoft.com/office/officeart/2005/8/layout/process1"/>
    <dgm:cxn modelId="{0EB3AF8E-31EC-4652-B433-4D765E7E9C7B}" type="presOf" srcId="{1FC5E4E4-D8B5-4DEF-91F2-57AE0EB758D8}" destId="{5785573B-032F-42FD-98C0-C0B959C82792}" srcOrd="1" destOrd="0" presId="urn:microsoft.com/office/officeart/2005/8/layout/process1"/>
    <dgm:cxn modelId="{CF7B85EF-6246-43C9-9FAD-BA2B47206BA8}" type="presOf" srcId="{2B4DB3DE-FF9A-4D8A-B0D4-38B26B23D076}" destId="{5BBC2EE7-8071-4568-B0DF-AEFBCC43A1F1}" srcOrd="0" destOrd="0" presId="urn:microsoft.com/office/officeart/2005/8/layout/process1"/>
    <dgm:cxn modelId="{B8F04499-CBE4-4717-A8C3-898DF27325CF}" type="presOf" srcId="{34FB0D3E-E29E-4CAF-AE82-E828217671FE}" destId="{69DA010B-4C83-491A-AC15-F3EC085258ED}" srcOrd="1" destOrd="0" presId="urn:microsoft.com/office/officeart/2005/8/layout/process1"/>
    <dgm:cxn modelId="{2FF4A056-B71D-4049-8327-95CCE5F72AA6}" srcId="{EF1C9E44-68EA-446B-986A-4E84BB3B598C}" destId="{392ABEF5-D44A-413E-8B04-571FB1CCD5FC}" srcOrd="1" destOrd="0" parTransId="{C59F9943-8226-4D4E-97D4-210A45A72EDD}" sibTransId="{1FC5E4E4-D8B5-4DEF-91F2-57AE0EB758D8}"/>
    <dgm:cxn modelId="{B8400F17-0995-485F-A395-ED797F7B08C9}" type="presOf" srcId="{F2E83D60-D372-4F39-B866-702073D2BF59}" destId="{2A63DDF2-406B-4231-A5C9-BDD5F4BC1D82}" srcOrd="0" destOrd="0" presId="urn:microsoft.com/office/officeart/2005/8/layout/process1"/>
    <dgm:cxn modelId="{46083E1F-2A9C-475E-B07A-14DEE1CBDCA9}" type="presOf" srcId="{34FB0D3E-E29E-4CAF-AE82-E828217671FE}" destId="{8F22E9D6-12D7-46AD-8950-DC1743D0616C}" srcOrd="0" destOrd="0" presId="urn:microsoft.com/office/officeart/2005/8/layout/process1"/>
    <dgm:cxn modelId="{399B885A-9BAF-4E22-B7F5-209F270370F0}" srcId="{EF1C9E44-68EA-446B-986A-4E84BB3B598C}" destId="{384442B9-9D52-4609-92A7-7A7468531929}" srcOrd="2" destOrd="0" parTransId="{6609F17A-FB43-4400-A25A-26678E16FC03}" sibTransId="{34FB0D3E-E29E-4CAF-AE82-E828217671FE}"/>
    <dgm:cxn modelId="{21197A2E-4B33-473E-B26D-A7F66EEDD57C}" type="presOf" srcId="{0463A839-0DB6-476C-9871-4A591BAE4E9F}" destId="{793B4FFC-EA20-43A5-81D5-3A4AA7013259}" srcOrd="0" destOrd="0" presId="urn:microsoft.com/office/officeart/2005/8/layout/process1"/>
    <dgm:cxn modelId="{B8D1ED11-B6B3-40DA-B876-300CBBC5E9F4}" srcId="{EF1C9E44-68EA-446B-986A-4E84BB3B598C}" destId="{2B4DB3DE-FF9A-4D8A-B0D4-38B26B23D076}" srcOrd="3" destOrd="0" parTransId="{19006543-9FBB-448D-84CF-242B9EE3E1EE}" sibTransId="{F2E83D60-D372-4F39-B866-702073D2BF59}"/>
    <dgm:cxn modelId="{C7A7A8D6-4E95-4564-BDB4-6D4C1DBC434A}" type="presOf" srcId="{EF1C9E44-68EA-446B-986A-4E84BB3B598C}" destId="{6D58C489-DBCA-4403-BAAD-924DE9065E8F}" srcOrd="0" destOrd="0" presId="urn:microsoft.com/office/officeart/2005/8/layout/process1"/>
    <dgm:cxn modelId="{9463F7F0-73DD-4A04-9222-28F2548DAE92}" type="presOf" srcId="{F2E83D60-D372-4F39-B866-702073D2BF59}" destId="{23884475-F8D4-466A-847D-4F6F58871279}" srcOrd="1" destOrd="0" presId="urn:microsoft.com/office/officeart/2005/8/layout/process1"/>
    <dgm:cxn modelId="{C5FA1E9A-12BF-4FD0-8236-D0A8A256AE0B}" type="presOf" srcId="{1FC5E4E4-D8B5-4DEF-91F2-57AE0EB758D8}" destId="{27EFDACF-429E-4922-9FA0-F2F568B124A0}" srcOrd="0" destOrd="0" presId="urn:microsoft.com/office/officeart/2005/8/layout/process1"/>
    <dgm:cxn modelId="{03C83DC5-D88B-46A8-91A0-E38E4A9E4F06}" type="presOf" srcId="{384442B9-9D52-4609-92A7-7A7468531929}" destId="{A6E2B4BB-BAB7-4433-B27C-9EFA98596390}" srcOrd="0" destOrd="0" presId="urn:microsoft.com/office/officeart/2005/8/layout/process1"/>
    <dgm:cxn modelId="{F94AD155-D609-44A1-9268-CC38342E9652}" type="presOf" srcId="{2E9332D8-6C0E-4D3B-A889-ECB48C92E1C6}" destId="{7CF7C290-8A80-461C-8CEB-B077FEA4A580}" srcOrd="0" destOrd="0" presId="urn:microsoft.com/office/officeart/2005/8/layout/process1"/>
    <dgm:cxn modelId="{36A5981B-9644-4826-B2D0-183D2DC50BBD}" srcId="{EF1C9E44-68EA-446B-986A-4E84BB3B598C}" destId="{A7C59D42-E8D3-4FA8-B5C1-C89E996A66A1}" srcOrd="0" destOrd="0" parTransId="{4CFEC1EE-FEE3-4535-8841-3374EA70B80D}" sibTransId="{0463A839-0DB6-476C-9871-4A591BAE4E9F}"/>
    <dgm:cxn modelId="{DE354411-03A3-4CA1-BA74-CB96504276E1}" type="presOf" srcId="{392ABEF5-D44A-413E-8B04-571FB1CCD5FC}" destId="{619FFF2C-683A-4A21-B936-3A19E26AC102}" srcOrd="0" destOrd="0" presId="urn:microsoft.com/office/officeart/2005/8/layout/process1"/>
    <dgm:cxn modelId="{F2B92D79-DE0B-41E9-909A-6196654DC975}" type="presOf" srcId="{A7C59D42-E8D3-4FA8-B5C1-C89E996A66A1}" destId="{EA4064CA-093C-4A4D-8755-EF35506A3E53}" srcOrd="0" destOrd="0" presId="urn:microsoft.com/office/officeart/2005/8/layout/process1"/>
    <dgm:cxn modelId="{46EE38D6-4624-42CD-BBB6-E34055B0B3A2}" type="presParOf" srcId="{6D58C489-DBCA-4403-BAAD-924DE9065E8F}" destId="{EA4064CA-093C-4A4D-8755-EF35506A3E53}" srcOrd="0" destOrd="0" presId="urn:microsoft.com/office/officeart/2005/8/layout/process1"/>
    <dgm:cxn modelId="{251D4D33-4442-485D-8716-AB50CA3E78DE}" type="presParOf" srcId="{6D58C489-DBCA-4403-BAAD-924DE9065E8F}" destId="{793B4FFC-EA20-43A5-81D5-3A4AA7013259}" srcOrd="1" destOrd="0" presId="urn:microsoft.com/office/officeart/2005/8/layout/process1"/>
    <dgm:cxn modelId="{984AEA9D-A5C0-470C-8FEB-99ACFFF9EAFE}" type="presParOf" srcId="{793B4FFC-EA20-43A5-81D5-3A4AA7013259}" destId="{4E5CBCAA-56C6-4711-A9B8-E4E18078683E}" srcOrd="0" destOrd="0" presId="urn:microsoft.com/office/officeart/2005/8/layout/process1"/>
    <dgm:cxn modelId="{67A17780-6B6A-4F95-8576-54CE9E5264DC}" type="presParOf" srcId="{6D58C489-DBCA-4403-BAAD-924DE9065E8F}" destId="{619FFF2C-683A-4A21-B936-3A19E26AC102}" srcOrd="2" destOrd="0" presId="urn:microsoft.com/office/officeart/2005/8/layout/process1"/>
    <dgm:cxn modelId="{1DD32137-492D-4F06-BF59-6F4D069822CE}" type="presParOf" srcId="{6D58C489-DBCA-4403-BAAD-924DE9065E8F}" destId="{27EFDACF-429E-4922-9FA0-F2F568B124A0}" srcOrd="3" destOrd="0" presId="urn:microsoft.com/office/officeart/2005/8/layout/process1"/>
    <dgm:cxn modelId="{515BA647-53A7-4A96-B2D7-6692997FDC20}" type="presParOf" srcId="{27EFDACF-429E-4922-9FA0-F2F568B124A0}" destId="{5785573B-032F-42FD-98C0-C0B959C82792}" srcOrd="0" destOrd="0" presId="urn:microsoft.com/office/officeart/2005/8/layout/process1"/>
    <dgm:cxn modelId="{B9CF0F95-57DB-4AE4-8844-4007E4032A33}" type="presParOf" srcId="{6D58C489-DBCA-4403-BAAD-924DE9065E8F}" destId="{A6E2B4BB-BAB7-4433-B27C-9EFA98596390}" srcOrd="4" destOrd="0" presId="urn:microsoft.com/office/officeart/2005/8/layout/process1"/>
    <dgm:cxn modelId="{FD4980B9-2FC3-4762-819A-651D84EA5786}" type="presParOf" srcId="{6D58C489-DBCA-4403-BAAD-924DE9065E8F}" destId="{8F22E9D6-12D7-46AD-8950-DC1743D0616C}" srcOrd="5" destOrd="0" presId="urn:microsoft.com/office/officeart/2005/8/layout/process1"/>
    <dgm:cxn modelId="{1B138BB1-CE64-442D-80F9-42D858130DE6}" type="presParOf" srcId="{8F22E9D6-12D7-46AD-8950-DC1743D0616C}" destId="{69DA010B-4C83-491A-AC15-F3EC085258ED}" srcOrd="0" destOrd="0" presId="urn:microsoft.com/office/officeart/2005/8/layout/process1"/>
    <dgm:cxn modelId="{5A340474-1CCD-49A7-89F4-48619C56B6CF}" type="presParOf" srcId="{6D58C489-DBCA-4403-BAAD-924DE9065E8F}" destId="{5BBC2EE7-8071-4568-B0DF-AEFBCC43A1F1}" srcOrd="6" destOrd="0" presId="urn:microsoft.com/office/officeart/2005/8/layout/process1"/>
    <dgm:cxn modelId="{A9265BA4-7068-484B-8A02-ED59A5A8C0D7}" type="presParOf" srcId="{6D58C489-DBCA-4403-BAAD-924DE9065E8F}" destId="{2A63DDF2-406B-4231-A5C9-BDD5F4BC1D82}" srcOrd="7" destOrd="0" presId="urn:microsoft.com/office/officeart/2005/8/layout/process1"/>
    <dgm:cxn modelId="{4ECFC089-C251-434C-9CBE-14C2816DB2BA}" type="presParOf" srcId="{2A63DDF2-406B-4231-A5C9-BDD5F4BC1D82}" destId="{23884475-F8D4-466A-847D-4F6F58871279}" srcOrd="0" destOrd="0" presId="urn:microsoft.com/office/officeart/2005/8/layout/process1"/>
    <dgm:cxn modelId="{FE47FBB6-120A-4032-A1B6-3EFF7EAF029B}" type="presParOf" srcId="{6D58C489-DBCA-4403-BAAD-924DE9065E8F}" destId="{7CF7C290-8A80-461C-8CEB-B077FEA4A580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B39D5B-F48C-4CE4-9E27-A02BEE08F3F0}">
      <dsp:nvSpPr>
        <dsp:cNvPr id="0" name=""/>
        <dsp:cNvSpPr/>
      </dsp:nvSpPr>
      <dsp:spPr>
        <a:xfrm rot="5400000">
          <a:off x="655275" y="1796888"/>
          <a:ext cx="1949634" cy="3244148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52C2F3-9910-46B6-8C19-CFA8F3F23EED}">
      <dsp:nvSpPr>
        <dsp:cNvPr id="0" name=""/>
        <dsp:cNvSpPr/>
      </dsp:nvSpPr>
      <dsp:spPr>
        <a:xfrm>
          <a:off x="329832" y="2766189"/>
          <a:ext cx="2928835" cy="2567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</a:rPr>
            <a:t>表层服务</a:t>
          </a:r>
          <a:endParaRPr lang="zh-CN" altLang="en-US" sz="3600" kern="1200" dirty="0">
            <a:solidFill>
              <a:schemeClr val="tx1">
                <a:lumMod val="75000"/>
                <a:lumOff val="25000"/>
              </a:schemeClr>
            </a:solidFill>
            <a:latin typeface="隶书" panose="02010509060101010101" pitchFamily="49" charset="-122"/>
            <a:ea typeface="隶书" panose="02010509060101010101" pitchFamily="49" charset="-122"/>
          </a:endParaRPr>
        </a:p>
      </dsp:txBody>
      <dsp:txXfrm>
        <a:off x="329832" y="2766189"/>
        <a:ext cx="2928835" cy="2567295"/>
      </dsp:txXfrm>
    </dsp:sp>
    <dsp:sp modelId="{E2799EE6-71A6-40BF-B525-572A8B7F2C63}">
      <dsp:nvSpPr>
        <dsp:cNvPr id="0" name=""/>
        <dsp:cNvSpPr/>
      </dsp:nvSpPr>
      <dsp:spPr>
        <a:xfrm>
          <a:off x="2706057" y="1558050"/>
          <a:ext cx="552610" cy="552610"/>
        </a:xfrm>
        <a:prstGeom prst="triangle">
          <a:avLst>
            <a:gd name="adj" fmla="val 100000"/>
          </a:avLst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accent3">
              <a:hueOff val="677650"/>
              <a:satOff val="25000"/>
              <a:lumOff val="-36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99692-3C62-4809-883F-F3CF79B0EC02}">
      <dsp:nvSpPr>
        <dsp:cNvPr id="0" name=""/>
        <dsp:cNvSpPr/>
      </dsp:nvSpPr>
      <dsp:spPr>
        <a:xfrm rot="5400000">
          <a:off x="4240741" y="909661"/>
          <a:ext cx="1949634" cy="3244148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85F1B-1F4A-4200-8A66-20BA2107271A}">
      <dsp:nvSpPr>
        <dsp:cNvPr id="0" name=""/>
        <dsp:cNvSpPr/>
      </dsp:nvSpPr>
      <dsp:spPr>
        <a:xfrm>
          <a:off x="3915299" y="1878962"/>
          <a:ext cx="2928835" cy="2567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 dirty="0" smtClean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rPr>
            <a:t>中层服务</a:t>
          </a:r>
          <a:endParaRPr lang="zh-CN" altLang="en-US" sz="3600" kern="1200" dirty="0">
            <a:solidFill>
              <a:srgbClr val="C00000"/>
            </a:solidFill>
            <a:latin typeface="隶书" panose="02010509060101010101" pitchFamily="49" charset="-122"/>
            <a:ea typeface="隶书" panose="02010509060101010101" pitchFamily="49" charset="-122"/>
          </a:endParaRPr>
        </a:p>
      </dsp:txBody>
      <dsp:txXfrm>
        <a:off x="3915299" y="1878962"/>
        <a:ext cx="2928835" cy="2567295"/>
      </dsp:txXfrm>
    </dsp:sp>
    <dsp:sp modelId="{3C2B9C30-815D-40A6-BC01-FFC0F02CB12D}">
      <dsp:nvSpPr>
        <dsp:cNvPr id="0" name=""/>
        <dsp:cNvSpPr/>
      </dsp:nvSpPr>
      <dsp:spPr>
        <a:xfrm>
          <a:off x="6291523" y="670823"/>
          <a:ext cx="552610" cy="552610"/>
        </a:xfrm>
        <a:prstGeom prst="triangle">
          <a:avLst>
            <a:gd name="adj" fmla="val 100000"/>
          </a:avLst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accent3">
              <a:hueOff val="2032949"/>
              <a:satOff val="75000"/>
              <a:lumOff val="-110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54561A-511C-4236-BC16-E0A2A547DA56}">
      <dsp:nvSpPr>
        <dsp:cNvPr id="0" name=""/>
        <dsp:cNvSpPr/>
      </dsp:nvSpPr>
      <dsp:spPr>
        <a:xfrm rot="5400000">
          <a:off x="7826207" y="22433"/>
          <a:ext cx="1949634" cy="3244148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49417B-EA4E-4453-BF6F-AE731849E1BF}">
      <dsp:nvSpPr>
        <dsp:cNvPr id="0" name=""/>
        <dsp:cNvSpPr/>
      </dsp:nvSpPr>
      <dsp:spPr>
        <a:xfrm>
          <a:off x="7500765" y="991735"/>
          <a:ext cx="2928835" cy="2567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 dirty="0" smtClean="0">
              <a:solidFill>
                <a:srgbClr val="A73149"/>
              </a:solidFill>
              <a:latin typeface="隶书" panose="02010509060101010101" pitchFamily="49" charset="-122"/>
              <a:ea typeface="隶书" panose="02010509060101010101" pitchFamily="49" charset="-122"/>
            </a:rPr>
            <a:t>深层服务</a:t>
          </a:r>
          <a:endParaRPr lang="zh-CN" altLang="en-US" sz="3600" kern="1200" dirty="0">
            <a:solidFill>
              <a:srgbClr val="A73149"/>
            </a:solidFill>
            <a:latin typeface="隶书" panose="02010509060101010101" pitchFamily="49" charset="-122"/>
            <a:ea typeface="隶书" panose="02010509060101010101" pitchFamily="49" charset="-122"/>
          </a:endParaRPr>
        </a:p>
      </dsp:txBody>
      <dsp:txXfrm>
        <a:off x="7500765" y="991735"/>
        <a:ext cx="2928835" cy="2567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b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bR"/>
          <dgm:param type="flowDir" val="row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type="corner" r:blip="" rot="90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type="corner" r:blip="" rot="180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type="triangle" r:blip="" rot="90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5FF9-D01B-4A2E-9938-C4DF4DC062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6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7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B16E-A94F-4688-8172-232CD12C2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6.jpeg"/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6.jpeg"/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jpeg"/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image" Target="../media/image8.jpeg"/><Relationship Id="rId4" Type="http://schemas.openxmlformats.org/officeDocument/2006/relationships/image" Target="../media/image5.png"/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C8C3-6FF7-4565-B667-E0AEAA172A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BE34A-FD70-4983-96A5-12DF0C64A8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C8C3-6FF7-4565-B667-E0AEAA172A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BE34A-FD70-4983-96A5-12DF0C64A8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C8C3-6FF7-4565-B667-E0AEAA172A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BE34A-FD70-4983-96A5-12DF0C64A8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Documents and Settings\Administrator\桌面\素材CNN sccnn.com 388XXC2.jpg"/>
          <p:cNvPicPr>
            <a:picLocks noChangeAspect="1" noChangeArrowheads="1"/>
          </p:cNvPicPr>
          <p:nvPr userDrawn="1"/>
        </p:nvPicPr>
        <p:blipFill>
          <a:blip r:embed="rId2" cstate="print"/>
          <a:srcRect l="1215" t="14693" b="859"/>
          <a:stretch>
            <a:fillRect/>
          </a:stretch>
        </p:blipFill>
        <p:spPr bwMode="auto">
          <a:xfrm>
            <a:off x="0" y="1644256"/>
            <a:ext cx="12192000" cy="511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54" y="283776"/>
            <a:ext cx="1166400" cy="1166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912" y="463967"/>
            <a:ext cx="2772000" cy="540915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1560112" y="985884"/>
            <a:ext cx="368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rgbClr val="133F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 UNIVERSITY </a:t>
            </a:r>
            <a:r>
              <a:rPr lang="en-US" altLang="zh-CN" sz="1600" dirty="0" smtClean="0">
                <a:solidFill>
                  <a:srgbClr val="133F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PETROLEUM</a:t>
            </a:r>
            <a:endParaRPr lang="zh-CN" altLang="en-US" sz="1600" dirty="0">
              <a:solidFill>
                <a:srgbClr val="133F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4206181" y="614246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FF010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</a:t>
            </a:r>
            <a:r>
              <a:rPr lang="en-US" altLang="zh-CN" sz="1600" dirty="0" smtClean="0">
                <a:solidFill>
                  <a:srgbClr val="FF010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(</a:t>
            </a:r>
            <a:r>
              <a:rPr lang="zh-CN" altLang="en-US" sz="1600" dirty="0" smtClean="0">
                <a:solidFill>
                  <a:srgbClr val="FF010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华东</a:t>
            </a:r>
            <a:r>
              <a:rPr lang="en-US" altLang="zh-CN" sz="1600" dirty="0" smtClean="0">
                <a:solidFill>
                  <a:srgbClr val="FF010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)</a:t>
            </a:r>
            <a:endParaRPr lang="zh-CN" altLang="en-US" sz="1600" dirty="0">
              <a:solidFill>
                <a:srgbClr val="FF0101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6516516" y="1346545"/>
            <a:ext cx="5675484" cy="10800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 userDrawn="1"/>
        </p:nvSpPr>
        <p:spPr>
          <a:xfrm>
            <a:off x="0" y="6756400"/>
            <a:ext cx="12192000" cy="10800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1" t="22355" r="24914" b="39829"/>
          <a:stretch>
            <a:fillRect/>
          </a:stretch>
        </p:blipFill>
        <p:spPr>
          <a:xfrm>
            <a:off x="11207929" y="5683666"/>
            <a:ext cx="984071" cy="10727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Documents and Settings\Administrator\桌面\素材CNN sccnn.com 388XXC2.jpg"/>
          <p:cNvPicPr>
            <a:picLocks noChangeAspect="1" noChangeArrowheads="1"/>
          </p:cNvPicPr>
          <p:nvPr userDrawn="1"/>
        </p:nvPicPr>
        <p:blipFill>
          <a:blip r:embed="rId2" cstate="print"/>
          <a:srcRect l="1215" t="14693" b="859"/>
          <a:stretch>
            <a:fillRect/>
          </a:stretch>
        </p:blipFill>
        <p:spPr bwMode="auto">
          <a:xfrm>
            <a:off x="0" y="1644256"/>
            <a:ext cx="12192000" cy="511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54" y="283776"/>
            <a:ext cx="1166400" cy="1166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912" y="463967"/>
            <a:ext cx="2772000" cy="540915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1560112" y="985884"/>
            <a:ext cx="368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rgbClr val="133F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 UNIVERSITY </a:t>
            </a:r>
            <a:r>
              <a:rPr lang="en-US" altLang="zh-CN" sz="1600" dirty="0" smtClean="0">
                <a:solidFill>
                  <a:srgbClr val="133F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PETROLEUM</a:t>
            </a:r>
            <a:endParaRPr lang="zh-CN" altLang="en-US" sz="1600" dirty="0">
              <a:solidFill>
                <a:srgbClr val="133F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4206181" y="614246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FF010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</a:t>
            </a:r>
            <a:r>
              <a:rPr lang="en-US" altLang="zh-CN" sz="1600" dirty="0" smtClean="0">
                <a:solidFill>
                  <a:srgbClr val="FF010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(</a:t>
            </a:r>
            <a:r>
              <a:rPr lang="zh-CN" altLang="en-US" sz="1600" dirty="0" smtClean="0">
                <a:solidFill>
                  <a:srgbClr val="FF010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华东</a:t>
            </a:r>
            <a:r>
              <a:rPr lang="en-US" altLang="zh-CN" sz="1600" dirty="0" smtClean="0">
                <a:solidFill>
                  <a:srgbClr val="FF010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)</a:t>
            </a:r>
            <a:endParaRPr lang="zh-CN" altLang="en-US" sz="1600" dirty="0">
              <a:solidFill>
                <a:srgbClr val="FF0101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5095934" y="512735"/>
            <a:ext cx="1420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800080"/>
                </a:solidFill>
              </a:rPr>
              <a:t>档案馆</a:t>
            </a:r>
            <a:endParaRPr lang="zh-CN" altLang="en-US" sz="3200" b="1" dirty="0">
              <a:solidFill>
                <a:srgbClr val="800080"/>
              </a:solidFill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6516516" y="1346545"/>
            <a:ext cx="5675484" cy="10800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 userDrawn="1"/>
        </p:nvSpPr>
        <p:spPr>
          <a:xfrm>
            <a:off x="0" y="6756400"/>
            <a:ext cx="12192000" cy="10800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1" t="22355" r="24914" b="39829"/>
          <a:stretch>
            <a:fillRect/>
          </a:stretch>
        </p:blipFill>
        <p:spPr>
          <a:xfrm>
            <a:off x="11207929" y="5683666"/>
            <a:ext cx="984071" cy="10727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7346372" y="0"/>
            <a:ext cx="4845627" cy="65206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9" descr="C:\Documents and Settings\Administrator\桌面\素材CNN sccnn.com 388XXC2.jpg"/>
          <p:cNvPicPr>
            <a:picLocks noChangeAspect="1" noChangeArrowheads="1"/>
          </p:cNvPicPr>
          <p:nvPr userDrawn="1"/>
        </p:nvPicPr>
        <p:blipFill>
          <a:blip r:embed="rId2" cstate="print"/>
          <a:srcRect l="1215" t="14693" b="859"/>
          <a:stretch>
            <a:fillRect/>
          </a:stretch>
        </p:blipFill>
        <p:spPr bwMode="auto">
          <a:xfrm>
            <a:off x="0" y="1639887"/>
            <a:ext cx="12192000" cy="511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 userDrawn="1"/>
        </p:nvSpPr>
        <p:spPr>
          <a:xfrm>
            <a:off x="0" y="6756400"/>
            <a:ext cx="12192000" cy="10800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1" t="22355" r="24914" b="40230"/>
          <a:stretch>
            <a:fillRect/>
          </a:stretch>
        </p:blipFill>
        <p:spPr>
          <a:xfrm>
            <a:off x="11353796" y="5852362"/>
            <a:ext cx="838203" cy="90403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3" y="99634"/>
            <a:ext cx="868789" cy="86878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57" y="211269"/>
            <a:ext cx="2401616" cy="468640"/>
          </a:xfrm>
          <a:prstGeom prst="rect">
            <a:avLst/>
          </a:prstGeom>
        </p:spPr>
      </p:pic>
      <p:sp>
        <p:nvSpPr>
          <p:cNvPr id="18" name="文本框 17"/>
          <p:cNvSpPr txBox="1"/>
          <p:nvPr userDrawn="1"/>
        </p:nvSpPr>
        <p:spPr>
          <a:xfrm>
            <a:off x="1123163" y="652067"/>
            <a:ext cx="26196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 smtClean="0">
                <a:solidFill>
                  <a:srgbClr val="133F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 UNIVERSITY OF PETROLEUM</a:t>
            </a:r>
            <a:endParaRPr lang="zh-CN" altLang="en-US" sz="1100" dirty="0">
              <a:solidFill>
                <a:srgbClr val="133F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3409452" y="30319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010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（华东）</a:t>
            </a:r>
            <a:endParaRPr lang="zh-CN" altLang="en-US" dirty="0">
              <a:solidFill>
                <a:srgbClr val="FF010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7346372" y="0"/>
            <a:ext cx="4845627" cy="65206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9" descr="C:\Documents and Settings\Administrator\桌面\素材CNN sccnn.com 388XXC2.jpg"/>
          <p:cNvPicPr>
            <a:picLocks noChangeAspect="1" noChangeArrowheads="1"/>
          </p:cNvPicPr>
          <p:nvPr userDrawn="1"/>
        </p:nvPicPr>
        <p:blipFill>
          <a:blip r:embed="rId2" cstate="print"/>
          <a:srcRect l="1215" t="14693" b="859"/>
          <a:stretch>
            <a:fillRect/>
          </a:stretch>
        </p:blipFill>
        <p:spPr bwMode="auto">
          <a:xfrm>
            <a:off x="0" y="1639887"/>
            <a:ext cx="12192000" cy="511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 userDrawn="1"/>
        </p:nvSpPr>
        <p:spPr>
          <a:xfrm>
            <a:off x="0" y="6756400"/>
            <a:ext cx="12192000" cy="10800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1" t="22355" r="24914" b="40230"/>
          <a:stretch>
            <a:fillRect/>
          </a:stretch>
        </p:blipFill>
        <p:spPr>
          <a:xfrm>
            <a:off x="11353796" y="5852362"/>
            <a:ext cx="838203" cy="90403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3" y="99634"/>
            <a:ext cx="868789" cy="86878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57" y="211269"/>
            <a:ext cx="2401616" cy="468640"/>
          </a:xfrm>
          <a:prstGeom prst="rect">
            <a:avLst/>
          </a:prstGeom>
        </p:spPr>
      </p:pic>
      <p:sp>
        <p:nvSpPr>
          <p:cNvPr id="18" name="文本框 17"/>
          <p:cNvSpPr txBox="1"/>
          <p:nvPr userDrawn="1"/>
        </p:nvSpPr>
        <p:spPr>
          <a:xfrm>
            <a:off x="1123163" y="652067"/>
            <a:ext cx="26196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 smtClean="0">
                <a:solidFill>
                  <a:srgbClr val="133F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 UNIVERSITY OF PETROLEUM</a:t>
            </a:r>
            <a:endParaRPr lang="zh-CN" altLang="en-US" sz="1100" dirty="0">
              <a:solidFill>
                <a:srgbClr val="133F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4347617" y="257028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800080"/>
                </a:solidFill>
              </a:rPr>
              <a:t>档案馆</a:t>
            </a:r>
            <a:endParaRPr lang="zh-CN" altLang="en-US" sz="2400" b="1" dirty="0">
              <a:solidFill>
                <a:srgbClr val="800080"/>
              </a:solidFill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3409452" y="30319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010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（华东）</a:t>
            </a:r>
            <a:endParaRPr lang="zh-CN" altLang="en-US" dirty="0">
              <a:solidFill>
                <a:srgbClr val="FF010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0" y="0"/>
            <a:ext cx="12192000" cy="1101436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9" descr="C:\Documents and Settings\Administrator\桌面\素材CNN sccnn.com 388XXC2.jpg"/>
          <p:cNvPicPr>
            <a:picLocks noChangeAspect="1" noChangeArrowheads="1"/>
          </p:cNvPicPr>
          <p:nvPr userDrawn="1"/>
        </p:nvPicPr>
        <p:blipFill>
          <a:blip r:embed="rId2" cstate="print"/>
          <a:srcRect l="1215" t="14693" b="859"/>
          <a:stretch>
            <a:fillRect/>
          </a:stretch>
        </p:blipFill>
        <p:spPr bwMode="auto">
          <a:xfrm>
            <a:off x="0" y="1639887"/>
            <a:ext cx="12192000" cy="511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220" y="3032756"/>
            <a:ext cx="776922" cy="776925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0" y="6756400"/>
            <a:ext cx="12192000" cy="10800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948" y="31173"/>
            <a:ext cx="1035766" cy="10357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0" y="0"/>
            <a:ext cx="12192000" cy="1101436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9" descr="C:\Documents and Settings\Administrator\桌面\素材CNN sccnn.com 388XXC2.jpg"/>
          <p:cNvPicPr>
            <a:picLocks noChangeAspect="1" noChangeArrowheads="1"/>
          </p:cNvPicPr>
          <p:nvPr userDrawn="1"/>
        </p:nvPicPr>
        <p:blipFill>
          <a:blip r:embed="rId2" cstate="print"/>
          <a:srcRect l="1215" t="14693" b="859"/>
          <a:stretch>
            <a:fillRect/>
          </a:stretch>
        </p:blipFill>
        <p:spPr bwMode="auto">
          <a:xfrm>
            <a:off x="0" y="1639887"/>
            <a:ext cx="12192000" cy="511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220" y="3032756"/>
            <a:ext cx="776922" cy="776925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0" y="6756400"/>
            <a:ext cx="12192000" cy="10800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1" t="22355" r="24914" b="40230"/>
          <a:stretch>
            <a:fillRect/>
          </a:stretch>
        </p:blipFill>
        <p:spPr>
          <a:xfrm>
            <a:off x="11277598" y="5835428"/>
            <a:ext cx="838203" cy="90403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948" y="31173"/>
            <a:ext cx="1035766" cy="10357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C8C3-6FF7-4565-B667-E0AEAA172A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BE34A-FD70-4983-96A5-12DF0C64A8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C8C3-6FF7-4565-B667-E0AEAA172A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BE34A-FD70-4983-96A5-12DF0C64A8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C8C3-6FF7-4565-B667-E0AEAA172A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BE34A-FD70-4983-96A5-12DF0C64A8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C8C3-6FF7-4565-B667-E0AEAA172A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BE34A-FD70-4983-96A5-12DF0C64A8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C8C3-6FF7-4565-B667-E0AEAA172A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BE34A-FD70-4983-96A5-12DF0C64A8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C8C3-6FF7-4565-B667-E0AEAA172A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BE34A-FD70-4983-96A5-12DF0C64A8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C8C3-6FF7-4565-B667-E0AEAA172A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BE34A-FD70-4983-96A5-12DF0C64A8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C8C3-6FF7-4565-B667-E0AEAA172A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BE34A-FD70-4983-96A5-12DF0C64A8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CC8C3-6FF7-4565-B667-E0AEAA172A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BE34A-FD70-4983-96A5-12DF0C64A85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9.xml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6.xml"/><Relationship Id="rId2" Type="http://schemas.openxmlformats.org/officeDocument/2006/relationships/tags" Target="../tags/tag10.xml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6.xml"/><Relationship Id="rId2" Type="http://schemas.openxmlformats.org/officeDocument/2006/relationships/tags" Target="../tags/tag11.xml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12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6.xml"/><Relationship Id="rId2" Type="http://schemas.openxmlformats.org/officeDocument/2006/relationships/tags" Target="../tags/tag13.xml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14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6.xml"/><Relationship Id="rId2" Type="http://schemas.openxmlformats.org/officeDocument/2006/relationships/tags" Target="../tags/tag15.xml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6.xml"/><Relationship Id="rId2" Type="http://schemas.openxmlformats.org/officeDocument/2006/relationships/tags" Target="../tags/tag16.xml"/><Relationship Id="rId1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6.xml"/><Relationship Id="rId2" Type="http://schemas.openxmlformats.org/officeDocument/2006/relationships/tags" Target="../tags/tag18.xml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jpeg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2" Type="http://schemas.openxmlformats.org/officeDocument/2006/relationships/slideLayout" Target="../slideLayouts/slideLayout16.xml"/><Relationship Id="rId21" Type="http://schemas.openxmlformats.org/officeDocument/2006/relationships/tags" Target="../tags/tag38.xml"/><Relationship Id="rId20" Type="http://schemas.openxmlformats.org/officeDocument/2006/relationships/tags" Target="../tags/tag37.xml"/><Relationship Id="rId2" Type="http://schemas.openxmlformats.org/officeDocument/2006/relationships/tags" Target="../tags/tag20.xml"/><Relationship Id="rId19" Type="http://schemas.openxmlformats.org/officeDocument/2006/relationships/tags" Target="../tags/tag36.xml"/><Relationship Id="rId18" Type="http://schemas.openxmlformats.org/officeDocument/2006/relationships/tags" Target="../tags/tag35.xml"/><Relationship Id="rId17" Type="http://schemas.openxmlformats.org/officeDocument/2006/relationships/tags" Target="../tags/tag34.xml"/><Relationship Id="rId16" Type="http://schemas.openxmlformats.org/officeDocument/2006/relationships/tags" Target="../tags/tag33.xml"/><Relationship Id="rId15" Type="http://schemas.openxmlformats.org/officeDocument/2006/relationships/tags" Target="../tags/tag32.xml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tags" Target="../tags/tag19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6.xml"/><Relationship Id="rId2" Type="http://schemas.openxmlformats.org/officeDocument/2006/relationships/tags" Target="../tags/tag2.xml"/><Relationship Id="rId1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5" Type="http://schemas.openxmlformats.org/officeDocument/2006/relationships/notesSlide" Target="../notesSlides/notesSlide19.xml"/><Relationship Id="rId14" Type="http://schemas.openxmlformats.org/officeDocument/2006/relationships/slideLayout" Target="../slideLayouts/slideLayout16.xml"/><Relationship Id="rId13" Type="http://schemas.openxmlformats.org/officeDocument/2006/relationships/tags" Target="../tags/tag40.xml"/><Relationship Id="rId12" Type="http://schemas.openxmlformats.org/officeDocument/2006/relationships/image" Target="../media/image58.png"/><Relationship Id="rId11" Type="http://schemas.openxmlformats.org/officeDocument/2006/relationships/image" Target="../media/image57.png"/><Relationship Id="rId10" Type="http://schemas.openxmlformats.org/officeDocument/2006/relationships/image" Target="../media/image56.png"/><Relationship Id="rId1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image" Target="../media/image66.jpeg"/><Relationship Id="rId7" Type="http://schemas.openxmlformats.org/officeDocument/2006/relationships/image" Target="../media/image65.jpeg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1" Type="http://schemas.openxmlformats.org/officeDocument/2006/relationships/notesSlide" Target="../notesSlides/notesSlide20.xml"/><Relationship Id="rId10" Type="http://schemas.openxmlformats.org/officeDocument/2006/relationships/slideLayout" Target="../slideLayouts/slideLayout16.xml"/><Relationship Id="rId1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3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image" Target="../media/image74.jpeg"/><Relationship Id="rId7" Type="http://schemas.openxmlformats.org/officeDocument/2006/relationships/image" Target="../media/image73.jpeg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1" Type="http://schemas.openxmlformats.org/officeDocument/2006/relationships/notesSlide" Target="../notesSlides/notesSlide23.xml"/><Relationship Id="rId10" Type="http://schemas.openxmlformats.org/officeDocument/2006/relationships/slideLayout" Target="../slideLayouts/slideLayout16.xml"/><Relationship Id="rId1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4.xml"/><Relationship Id="rId8" Type="http://schemas.openxmlformats.org/officeDocument/2006/relationships/slideLayout" Target="../slideLayouts/slideLayout16.xml"/><Relationship Id="rId7" Type="http://schemas.openxmlformats.org/officeDocument/2006/relationships/tags" Target="../tags/tag45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9.jpeg"/><Relationship Id="rId8" Type="http://schemas.openxmlformats.org/officeDocument/2006/relationships/image" Target="../media/image88.jpeg"/><Relationship Id="rId7" Type="http://schemas.openxmlformats.org/officeDocument/2006/relationships/image" Target="../media/image87.jpeg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2" Type="http://schemas.openxmlformats.org/officeDocument/2006/relationships/notesSlide" Target="../notesSlides/notesSlide25.xml"/><Relationship Id="rId11" Type="http://schemas.openxmlformats.org/officeDocument/2006/relationships/slideLayout" Target="../slideLayouts/slideLayout16.xml"/><Relationship Id="rId10" Type="http://schemas.openxmlformats.org/officeDocument/2006/relationships/tags" Target="../tags/tag46.xml"/><Relationship Id="rId1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6.xml"/><Relationship Id="rId8" Type="http://schemas.openxmlformats.org/officeDocument/2006/relationships/slideLayout" Target="../slideLayouts/slideLayout16.xml"/><Relationship Id="rId7" Type="http://schemas.openxmlformats.org/officeDocument/2006/relationships/tags" Target="../tags/tag47.xml"/><Relationship Id="rId6" Type="http://schemas.openxmlformats.org/officeDocument/2006/relationships/image" Target="../media/image90.jpe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16.xml"/><Relationship Id="rId2" Type="http://schemas.openxmlformats.org/officeDocument/2006/relationships/tags" Target="../tags/tag48.xml"/><Relationship Id="rId1" Type="http://schemas.openxmlformats.org/officeDocument/2006/relationships/image" Target="../media/image91.GIF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49.xml"/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50.xml"/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1.xml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1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52.xml"/><Relationship Id="rId4" Type="http://schemas.openxmlformats.org/officeDocument/2006/relationships/image" Target="../media/image101.jpeg"/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53.xml"/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image" Target="../media/image102.jpeg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54.xml"/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image" Target="../media/image105.jpe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6.png"/><Relationship Id="rId8" Type="http://schemas.openxmlformats.org/officeDocument/2006/relationships/image" Target="../media/image115.emf"/><Relationship Id="rId7" Type="http://schemas.openxmlformats.org/officeDocument/2006/relationships/image" Target="../media/image114.emf"/><Relationship Id="rId6" Type="http://schemas.openxmlformats.org/officeDocument/2006/relationships/image" Target="../media/image113.emf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3" Type="http://schemas.openxmlformats.org/officeDocument/2006/relationships/notesSlide" Target="../notesSlides/notesSlide34.xml"/><Relationship Id="rId12" Type="http://schemas.openxmlformats.org/officeDocument/2006/relationships/slideLayout" Target="../slideLayouts/slideLayout16.xml"/><Relationship Id="rId11" Type="http://schemas.openxmlformats.org/officeDocument/2006/relationships/tags" Target="../tags/tag55.xml"/><Relationship Id="rId10" Type="http://schemas.openxmlformats.org/officeDocument/2006/relationships/image" Target="../media/image117.png"/><Relationship Id="rId1" Type="http://schemas.openxmlformats.org/officeDocument/2006/relationships/image" Target="../media/image108.jpe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56.xml"/><Relationship Id="rId2" Type="http://schemas.openxmlformats.org/officeDocument/2006/relationships/image" Target="../media/image119.png"/><Relationship Id="rId1" Type="http://schemas.openxmlformats.org/officeDocument/2006/relationships/image" Target="../media/image118.jpe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57.xml"/><Relationship Id="rId2" Type="http://schemas.openxmlformats.org/officeDocument/2006/relationships/image" Target="../media/image121.png"/><Relationship Id="rId1" Type="http://schemas.openxmlformats.org/officeDocument/2006/relationships/image" Target="../media/image120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6.xml"/><Relationship Id="rId2" Type="http://schemas.openxmlformats.org/officeDocument/2006/relationships/tags" Target="../tags/tag4.xml"/><Relationship Id="rId1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58.xml"/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image" Target="../media/image122.jpeg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tags" Target="../tags/tag59.xml"/><Relationship Id="rId7" Type="http://schemas.openxmlformats.org/officeDocument/2006/relationships/image" Target="../media/image131.png"/><Relationship Id="rId6" Type="http://schemas.openxmlformats.org/officeDocument/2006/relationships/image" Target="../media/image130.pn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0" Type="http://schemas.openxmlformats.org/officeDocument/2006/relationships/notesSlide" Target="../notesSlides/notesSlide38.xml"/><Relationship Id="rId1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0.xml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61.xml"/><Relationship Id="rId2" Type="http://schemas.openxmlformats.org/officeDocument/2006/relationships/image" Target="../media/image133.jpeg"/><Relationship Id="rId1" Type="http://schemas.openxmlformats.org/officeDocument/2006/relationships/image" Target="../media/image132.jpeg"/></Relationships>
</file>

<file path=ppt/slides/_rels/slide5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62.xml"/><Relationship Id="rId2" Type="http://schemas.openxmlformats.org/officeDocument/2006/relationships/image" Target="../media/image135.jpeg"/><Relationship Id="rId1" Type="http://schemas.openxmlformats.org/officeDocument/2006/relationships/image" Target="../media/image13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36.jpeg"/></Relationships>
</file>

<file path=ppt/slides/_rels/slide5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2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63.xml"/><Relationship Id="rId4" Type="http://schemas.openxmlformats.org/officeDocument/2006/relationships/image" Target="../media/image140.jpeg"/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image" Target="../media/image137.jpe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3.xml"/><Relationship Id="rId3" Type="http://schemas.openxmlformats.org/officeDocument/2006/relationships/slideLayout" Target="../slideLayouts/slideLayout16.xml"/><Relationship Id="rId2" Type="http://schemas.openxmlformats.org/officeDocument/2006/relationships/tags" Target="../tags/tag64.xml"/><Relationship Id="rId1" Type="http://schemas.openxmlformats.org/officeDocument/2006/relationships/image" Target="../media/image141.png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65.xml"/><Relationship Id="rId2" Type="http://schemas.openxmlformats.org/officeDocument/2006/relationships/image" Target="../media/image143.jpeg"/><Relationship Id="rId1" Type="http://schemas.openxmlformats.org/officeDocument/2006/relationships/image" Target="../media/image142.jpe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5.xml"/><Relationship Id="rId3" Type="http://schemas.openxmlformats.org/officeDocument/2006/relationships/slideLayout" Target="../slideLayouts/slideLayout16.xml"/><Relationship Id="rId2" Type="http://schemas.openxmlformats.org/officeDocument/2006/relationships/tags" Target="../tags/tag66.xml"/><Relationship Id="rId1" Type="http://schemas.openxmlformats.org/officeDocument/2006/relationships/image" Target="../media/image1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.xml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67.xml"/><Relationship Id="rId2" Type="http://schemas.openxmlformats.org/officeDocument/2006/relationships/image" Target="../media/image146.jpeg"/><Relationship Id="rId1" Type="http://schemas.openxmlformats.org/officeDocument/2006/relationships/image" Target="../media/image145.jpeg"/></Relationships>
</file>

<file path=ppt/slides/_rels/slide6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68.xml"/><Relationship Id="rId2" Type="http://schemas.openxmlformats.org/officeDocument/2006/relationships/image" Target="../media/image148.png"/><Relationship Id="rId1" Type="http://schemas.openxmlformats.org/officeDocument/2006/relationships/image" Target="../media/image147.pn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8.xml"/><Relationship Id="rId3" Type="http://schemas.openxmlformats.org/officeDocument/2006/relationships/slideLayout" Target="../slideLayouts/slideLayout16.xml"/><Relationship Id="rId2" Type="http://schemas.openxmlformats.org/officeDocument/2006/relationships/tags" Target="../tags/tag69.xml"/><Relationship Id="rId1" Type="http://schemas.openxmlformats.org/officeDocument/2006/relationships/image" Target="../media/image149.png"/></Relationships>
</file>

<file path=ppt/slides/_rels/slide6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8.jpeg"/><Relationship Id="rId8" Type="http://schemas.openxmlformats.org/officeDocument/2006/relationships/image" Target="../media/image157.jpeg"/><Relationship Id="rId7" Type="http://schemas.openxmlformats.org/officeDocument/2006/relationships/image" Target="../media/image156.jpeg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2" Type="http://schemas.openxmlformats.org/officeDocument/2006/relationships/notesSlide" Target="../notesSlides/notesSlide49.xml"/><Relationship Id="rId11" Type="http://schemas.openxmlformats.org/officeDocument/2006/relationships/slideLayout" Target="../slideLayouts/slideLayout16.xml"/><Relationship Id="rId10" Type="http://schemas.openxmlformats.org/officeDocument/2006/relationships/tags" Target="../tags/tag70.xml"/><Relationship Id="rId1" Type="http://schemas.openxmlformats.org/officeDocument/2006/relationships/image" Target="../media/image150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0.xml"/><Relationship Id="rId7" Type="http://schemas.openxmlformats.org/officeDocument/2006/relationships/slideLayout" Target="../slideLayouts/slideLayout16.xml"/><Relationship Id="rId6" Type="http://schemas.openxmlformats.org/officeDocument/2006/relationships/tags" Target="../tags/tag71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6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7.png"/><Relationship Id="rId8" Type="http://schemas.openxmlformats.org/officeDocument/2006/relationships/image" Target="../media/image166.jpeg"/><Relationship Id="rId7" Type="http://schemas.openxmlformats.org/officeDocument/2006/relationships/image" Target="../media/image165.png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3" Type="http://schemas.openxmlformats.org/officeDocument/2006/relationships/notesSlide" Target="../notesSlides/notesSlide51.xml"/><Relationship Id="rId12" Type="http://schemas.openxmlformats.org/officeDocument/2006/relationships/slideLayout" Target="../slideLayouts/slideLayout16.xml"/><Relationship Id="rId11" Type="http://schemas.openxmlformats.org/officeDocument/2006/relationships/tags" Target="../tags/tag72.xml"/><Relationship Id="rId10" Type="http://schemas.openxmlformats.org/officeDocument/2006/relationships/image" Target="../media/image168.jpeg"/><Relationship Id="rId1" Type="http://schemas.openxmlformats.org/officeDocument/2006/relationships/image" Target="../media/image159.jpeg"/></Relationships>
</file>

<file path=ppt/slides/_rels/slide6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2.xml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73.xml"/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image" Target="../media/image169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173.jpeg"/><Relationship Id="rId1" Type="http://schemas.openxmlformats.org/officeDocument/2006/relationships/image" Target="../media/image17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/Relationships>
</file>

<file path=ppt/slides/_rels/slide7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2.jpeg"/><Relationship Id="rId8" Type="http://schemas.openxmlformats.org/officeDocument/2006/relationships/image" Target="../media/image181.png"/><Relationship Id="rId7" Type="http://schemas.openxmlformats.org/officeDocument/2006/relationships/image" Target="../media/image180.jpeg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6" Type="http://schemas.openxmlformats.org/officeDocument/2006/relationships/notesSlide" Target="../notesSlides/notesSlide54.xml"/><Relationship Id="rId15" Type="http://schemas.openxmlformats.org/officeDocument/2006/relationships/slideLayout" Target="../slideLayouts/slideLayout16.xml"/><Relationship Id="rId14" Type="http://schemas.openxmlformats.org/officeDocument/2006/relationships/tags" Target="../tags/tag76.xml"/><Relationship Id="rId13" Type="http://schemas.openxmlformats.org/officeDocument/2006/relationships/image" Target="../media/image186.jpeg"/><Relationship Id="rId12" Type="http://schemas.openxmlformats.org/officeDocument/2006/relationships/image" Target="../media/image185.jpeg"/><Relationship Id="rId11" Type="http://schemas.openxmlformats.org/officeDocument/2006/relationships/image" Target="../media/image184.jpeg"/><Relationship Id="rId10" Type="http://schemas.openxmlformats.org/officeDocument/2006/relationships/image" Target="../media/image183.jpeg"/><Relationship Id="rId1" Type="http://schemas.openxmlformats.org/officeDocument/2006/relationships/image" Target="../media/image174.jpeg"/></Relationships>
</file>

<file path=ppt/slides/_rels/slide7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5.jpeg"/><Relationship Id="rId8" Type="http://schemas.openxmlformats.org/officeDocument/2006/relationships/image" Target="../media/image194.jpeg"/><Relationship Id="rId7" Type="http://schemas.openxmlformats.org/officeDocument/2006/relationships/image" Target="../media/image193.jpeg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2" Type="http://schemas.openxmlformats.org/officeDocument/2006/relationships/notesSlide" Target="../notesSlides/notesSlide55.xml"/><Relationship Id="rId11" Type="http://schemas.openxmlformats.org/officeDocument/2006/relationships/slideLayout" Target="../slideLayouts/slideLayout16.xml"/><Relationship Id="rId10" Type="http://schemas.openxmlformats.org/officeDocument/2006/relationships/tags" Target="../tags/tag77.xml"/><Relationship Id="rId1" Type="http://schemas.openxmlformats.org/officeDocument/2006/relationships/image" Target="../media/image187.jpeg"/></Relationships>
</file>

<file path=ppt/slides/_rels/slide7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3.jpeg"/><Relationship Id="rId8" Type="http://schemas.openxmlformats.org/officeDocument/2006/relationships/image" Target="../media/image202.jpeg"/><Relationship Id="rId7" Type="http://schemas.openxmlformats.org/officeDocument/2006/relationships/image" Target="../media/image201.jpeg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2" Type="http://schemas.openxmlformats.org/officeDocument/2006/relationships/notesSlide" Target="../notesSlides/notesSlide56.xml"/><Relationship Id="rId11" Type="http://schemas.openxmlformats.org/officeDocument/2006/relationships/slideLayout" Target="../slideLayouts/slideLayout16.xml"/><Relationship Id="rId10" Type="http://schemas.openxmlformats.org/officeDocument/2006/relationships/tags" Target="../tags/tag78.xml"/><Relationship Id="rId1" Type="http://schemas.openxmlformats.org/officeDocument/2006/relationships/image" Target="../media/image1.tiff"/></Relationships>
</file>

<file path=ppt/slides/_rels/slide7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1.png"/><Relationship Id="rId8" Type="http://schemas.openxmlformats.org/officeDocument/2006/relationships/image" Target="../media/image210.jpeg"/><Relationship Id="rId7" Type="http://schemas.openxmlformats.org/officeDocument/2006/relationships/image" Target="../media/image209.jpeg"/><Relationship Id="rId6" Type="http://schemas.openxmlformats.org/officeDocument/2006/relationships/image" Target="../media/image208.png"/><Relationship Id="rId5" Type="http://schemas.openxmlformats.org/officeDocument/2006/relationships/image" Target="../media/image207.jpeg"/><Relationship Id="rId4" Type="http://schemas.openxmlformats.org/officeDocument/2006/relationships/image" Target="file:///c:\users\ADMINI~1.BPE\appdata\roaming\360se6\USERDA~1\Temp\5FDF8D~1.JPG" TargetMode="External"/><Relationship Id="rId3" Type="http://schemas.openxmlformats.org/officeDocument/2006/relationships/image" Target="../media/image206.GIF"/><Relationship Id="rId24" Type="http://schemas.openxmlformats.org/officeDocument/2006/relationships/notesSlide" Target="../notesSlides/notesSlide57.xml"/><Relationship Id="rId23" Type="http://schemas.openxmlformats.org/officeDocument/2006/relationships/slideLayout" Target="../slideLayouts/slideLayout16.xml"/><Relationship Id="rId22" Type="http://schemas.openxmlformats.org/officeDocument/2006/relationships/tags" Target="../tags/tag79.xml"/><Relationship Id="rId21" Type="http://schemas.openxmlformats.org/officeDocument/2006/relationships/image" Target="../media/image222.jpeg"/><Relationship Id="rId20" Type="http://schemas.openxmlformats.org/officeDocument/2006/relationships/image" Target="../media/image221.jpeg"/><Relationship Id="rId2" Type="http://schemas.openxmlformats.org/officeDocument/2006/relationships/image" Target="../media/image205.jpeg"/><Relationship Id="rId19" Type="http://schemas.openxmlformats.org/officeDocument/2006/relationships/image" Target="../media/image220.jpeg"/><Relationship Id="rId18" Type="http://schemas.openxmlformats.org/officeDocument/2006/relationships/image" Target="file:///c:\users\ADMINI~1.BPE\appdata\roaming\360se6\USERDA~1\Temp\D62A60~1.JPG" TargetMode="External"/><Relationship Id="rId17" Type="http://schemas.openxmlformats.org/officeDocument/2006/relationships/image" Target="../media/image219.GIF"/><Relationship Id="rId16" Type="http://schemas.openxmlformats.org/officeDocument/2006/relationships/image" Target="../media/image218.png"/><Relationship Id="rId15" Type="http://schemas.openxmlformats.org/officeDocument/2006/relationships/image" Target="../media/image217.jpeg"/><Relationship Id="rId14" Type="http://schemas.openxmlformats.org/officeDocument/2006/relationships/image" Target="../media/image216.jpeg"/><Relationship Id="rId13" Type="http://schemas.openxmlformats.org/officeDocument/2006/relationships/image" Target="../media/image215.jpeg"/><Relationship Id="rId12" Type="http://schemas.openxmlformats.org/officeDocument/2006/relationships/image" Target="../media/image214.jpeg"/><Relationship Id="rId11" Type="http://schemas.openxmlformats.org/officeDocument/2006/relationships/image" Target="../media/image213.jpeg"/><Relationship Id="rId10" Type="http://schemas.openxmlformats.org/officeDocument/2006/relationships/image" Target="../media/image212.png"/><Relationship Id="rId1" Type="http://schemas.openxmlformats.org/officeDocument/2006/relationships/image" Target="../media/image204.jpeg"/></Relationships>
</file>

<file path=ppt/slides/_rels/slide7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1.jpeg"/><Relationship Id="rId8" Type="http://schemas.openxmlformats.org/officeDocument/2006/relationships/image" Target="../media/image230.png"/><Relationship Id="rId7" Type="http://schemas.openxmlformats.org/officeDocument/2006/relationships/image" Target="../media/image229.png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Relationship Id="rId3" Type="http://schemas.openxmlformats.org/officeDocument/2006/relationships/image" Target="../media/image225.png"/><Relationship Id="rId2" Type="http://schemas.openxmlformats.org/officeDocument/2006/relationships/image" Target="../media/image224.jpeg"/><Relationship Id="rId13" Type="http://schemas.openxmlformats.org/officeDocument/2006/relationships/notesSlide" Target="../notesSlides/notesSlide58.xml"/><Relationship Id="rId12" Type="http://schemas.openxmlformats.org/officeDocument/2006/relationships/slideLayout" Target="../slideLayouts/slideLayout16.xml"/><Relationship Id="rId11" Type="http://schemas.openxmlformats.org/officeDocument/2006/relationships/tags" Target="../tags/tag80.xml"/><Relationship Id="rId10" Type="http://schemas.openxmlformats.org/officeDocument/2006/relationships/image" Target="../media/image232.jpeg"/><Relationship Id="rId1" Type="http://schemas.openxmlformats.org/officeDocument/2006/relationships/image" Target="../media/image223.png"/></Relationships>
</file>

<file path=ppt/slides/_rels/slide75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image" Target="../media/image240.jpeg"/><Relationship Id="rId7" Type="http://schemas.openxmlformats.org/officeDocument/2006/relationships/image" Target="../media/image239.jpeg"/><Relationship Id="rId6" Type="http://schemas.openxmlformats.org/officeDocument/2006/relationships/image" Target="../media/image238.jpeg"/><Relationship Id="rId5" Type="http://schemas.openxmlformats.org/officeDocument/2006/relationships/image" Target="../media/image237.png"/><Relationship Id="rId4" Type="http://schemas.openxmlformats.org/officeDocument/2006/relationships/image" Target="../media/image236.jpeg"/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1" Type="http://schemas.openxmlformats.org/officeDocument/2006/relationships/notesSlide" Target="../notesSlides/notesSlide59.xml"/><Relationship Id="rId10" Type="http://schemas.openxmlformats.org/officeDocument/2006/relationships/slideLayout" Target="../slideLayouts/slideLayout16.xml"/><Relationship Id="rId1" Type="http://schemas.openxmlformats.org/officeDocument/2006/relationships/image" Target="../media/image233.jpeg"/></Relationships>
</file>

<file path=ppt/slides/_rels/slide7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0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82.xml"/><Relationship Id="rId4" Type="http://schemas.openxmlformats.org/officeDocument/2006/relationships/image" Target="../media/image244.jpeg"/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image" Target="../media/image241.jpeg"/></Relationships>
</file>

<file path=ppt/slides/_rels/slide7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1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83.xml"/><Relationship Id="rId2" Type="http://schemas.openxmlformats.org/officeDocument/2006/relationships/image" Target="../media/image246.jpeg"/><Relationship Id="rId1" Type="http://schemas.openxmlformats.org/officeDocument/2006/relationships/image" Target="../media/image245.jpeg"/></Relationships>
</file>

<file path=ppt/slides/_rels/slide7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2.xml"/><Relationship Id="rId3" Type="http://schemas.openxmlformats.org/officeDocument/2006/relationships/slideLayout" Target="../slideLayouts/slideLayout16.xml"/><Relationship Id="rId2" Type="http://schemas.openxmlformats.org/officeDocument/2006/relationships/tags" Target="../tags/tag84.xml"/><Relationship Id="rId1" Type="http://schemas.openxmlformats.org/officeDocument/2006/relationships/image" Target="../media/image247.jpeg"/></Relationships>
</file>

<file path=ppt/slides/_rels/slide7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3.xml"/><Relationship Id="rId3" Type="http://schemas.openxmlformats.org/officeDocument/2006/relationships/slideLayout" Target="../slideLayouts/slideLayout16.xml"/><Relationship Id="rId2" Type="http://schemas.openxmlformats.org/officeDocument/2006/relationships/tags" Target="../tags/tag85.xml"/><Relationship Id="rId1" Type="http://schemas.openxmlformats.org/officeDocument/2006/relationships/image" Target="../media/image248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7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6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8.xml"/><Relationship Id="rId2" Type="http://schemas.openxmlformats.org/officeDocument/2006/relationships/image" Target="../media/image15.emf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2169837"/>
            <a:ext cx="12192000" cy="1733296"/>
          </a:xfrm>
          <a:prstGeom prst="rect">
            <a:avLst/>
          </a:prstGeom>
          <a:solidFill>
            <a:srgbClr val="800080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48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4653" y="2559307"/>
            <a:ext cx="11504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spc="500" dirty="0" smtClean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此去经年筑兰台 归来千载启鸿鸣</a:t>
            </a:r>
            <a:endParaRPr lang="zh-CN" altLang="en-US" sz="5400" b="1" spc="500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47231" y="551035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A22C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</a:t>
            </a:r>
            <a:r>
              <a:rPr lang="zh-CN" altLang="en-US" sz="2400" dirty="0" smtClean="0">
                <a:solidFill>
                  <a:srgbClr val="A22C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人：牛庆玮</a:t>
            </a:r>
            <a:endParaRPr lang="zh-CN" altLang="en-US" sz="2400" dirty="0">
              <a:solidFill>
                <a:srgbClr val="A22C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31952" y="6054358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A22C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2400" dirty="0" smtClean="0">
                <a:solidFill>
                  <a:srgbClr val="A22C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dirty="0" smtClean="0">
                <a:solidFill>
                  <a:srgbClr val="A22C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400" dirty="0" smtClean="0">
                <a:solidFill>
                  <a:srgbClr val="A22C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zh-CN" altLang="en-US" sz="2400" dirty="0">
              <a:solidFill>
                <a:srgbClr val="A22C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742755" y="3955209"/>
            <a:ext cx="50513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04800" algn="r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——档案事业格局与档案工作</a:t>
            </a:r>
            <a:r>
              <a:rPr lang="zh-CN" altLang="zh-CN" sz="2400" kern="100" dirty="0" smtClean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自信</a:t>
            </a:r>
            <a:endParaRPr lang="zh-CN" altLang="zh-CN" sz="2400" kern="100" dirty="0">
              <a:solidFill>
                <a:srgbClr val="C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776"/>
    </mc:Choice>
    <mc:Fallback>
      <p:transition advTm="677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5686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山东省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档案事业的新形势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04469" y="1166566"/>
            <a:ext cx="7002501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馆舍建设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090">
              <a:lnSpc>
                <a:spcPct val="150000"/>
              </a:lnSpc>
              <a:spcBef>
                <a:spcPts val="600"/>
              </a:spcBef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十二五期间，全省馆舍建设投入</a:t>
            </a:r>
            <a:r>
              <a:rPr lang="en-US" altLang="zh-CN" sz="2400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18.4</a:t>
            </a:r>
            <a:r>
              <a:rPr lang="zh-CN" altLang="en-US" sz="2400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亿元</a:t>
            </a: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、总面积</a:t>
            </a:r>
            <a:r>
              <a:rPr lang="en-US" altLang="zh-CN" sz="2400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52</a:t>
            </a:r>
            <a:r>
              <a:rPr lang="zh-CN" altLang="en-US" sz="2400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万平方米</a:t>
            </a:r>
            <a:endParaRPr lang="en-US" altLang="zh-CN" sz="2400" dirty="0" smtClean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720090">
              <a:lnSpc>
                <a:spcPct val="150000"/>
              </a:lnSpc>
              <a:spcBef>
                <a:spcPts val="600"/>
              </a:spcBef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省新馆建成、总投资</a:t>
            </a:r>
            <a:r>
              <a:rPr lang="en-US" altLang="zh-CN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2.65</a:t>
            </a: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亿，</a:t>
            </a:r>
            <a:r>
              <a:rPr lang="en-US" altLang="zh-CN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49321</a:t>
            </a: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平方米</a:t>
            </a:r>
            <a:endParaRPr lang="en-US" altLang="zh-CN" sz="24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720090">
              <a:lnSpc>
                <a:spcPct val="150000"/>
              </a:lnSpc>
              <a:spcBef>
                <a:spcPts val="600"/>
              </a:spcBef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淄博、济</a:t>
            </a: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宁等</a:t>
            </a:r>
            <a:r>
              <a:rPr lang="en-US" altLang="zh-CN" sz="2400" dirty="0">
                <a:latin typeface="仿宋" panose="02010609060101010101" pitchFamily="49" charset="-122"/>
                <a:ea typeface="仿宋" panose="02010609060101010101" pitchFamily="49" charset="-122"/>
              </a:rPr>
              <a:t>21</a:t>
            </a: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个县（市、区）新建档案馆</a:t>
            </a:r>
            <a:endParaRPr lang="en-US" altLang="zh-CN" sz="24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720090">
              <a:lnSpc>
                <a:spcPct val="150000"/>
              </a:lnSpc>
              <a:spcBef>
                <a:spcPts val="600"/>
              </a:spcBef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泰安、莱芜、菏泽</a:t>
            </a:r>
            <a:r>
              <a:rPr lang="en-US" altLang="zh-CN" sz="2400" dirty="0">
                <a:latin typeface="仿宋" panose="02010609060101010101" pitchFamily="49" charset="-122"/>
                <a:ea typeface="仿宋" panose="02010609060101010101" pitchFamily="49" charset="-122"/>
              </a:rPr>
              <a:t>3</a:t>
            </a: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个市，商河、平阴等</a:t>
            </a:r>
            <a:r>
              <a:rPr lang="en-US" altLang="zh-CN" sz="2400" dirty="0">
                <a:latin typeface="仿宋" panose="02010609060101010101" pitchFamily="49" charset="-122"/>
                <a:ea typeface="仿宋" panose="02010609060101010101" pitchFamily="49" charset="-122"/>
              </a:rPr>
              <a:t>15</a:t>
            </a: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个</a:t>
            </a: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县馆改建、扩建</a:t>
            </a:r>
            <a:endParaRPr lang="en-US" altLang="zh-CN" sz="24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720090">
              <a:lnSpc>
                <a:spcPct val="150000"/>
              </a:lnSpc>
              <a:spcBef>
                <a:spcPts val="600"/>
              </a:spcBef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东营、威海</a:t>
            </a: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、黄岛等地新馆建设已经启动</a:t>
            </a:r>
            <a:endParaRPr lang="en-US" altLang="zh-CN" sz="24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720090" algn="r">
              <a:lnSpc>
                <a:spcPct val="150000"/>
              </a:lnSpc>
              <a:spcBef>
                <a:spcPts val="600"/>
              </a:spcBef>
              <a:buClr>
                <a:srgbClr val="800080"/>
              </a:buClr>
            </a:pPr>
            <a: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数据来自</a:t>
            </a:r>
            <a: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山东省档案事业发展“十三五”规划</a:t>
            </a:r>
            <a: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1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502068" y="1166566"/>
            <a:ext cx="3761123" cy="2867546"/>
            <a:chOff x="7284785" y="1255620"/>
            <a:chExt cx="3761123" cy="286754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284785" y="1255620"/>
              <a:ext cx="3761123" cy="2498214"/>
            </a:xfrm>
            <a:prstGeom prst="rect">
              <a:avLst/>
            </a:prstGeom>
            <a:ln>
              <a:solidFill>
                <a:srgbClr val="800080"/>
              </a:solidFill>
            </a:ln>
          </p:spPr>
        </p:pic>
        <p:sp>
          <p:nvSpPr>
            <p:cNvPr id="3" name="文本框 2"/>
            <p:cNvSpPr txBox="1"/>
            <p:nvPr/>
          </p:nvSpPr>
          <p:spPr>
            <a:xfrm>
              <a:off x="8474044" y="3753834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山东省档案馆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303666" y="4378143"/>
            <a:ext cx="2281473" cy="1691633"/>
          </a:xfrm>
          <a:prstGeom prst="rect">
            <a:avLst/>
          </a:prstGeom>
          <a:ln>
            <a:solidFill>
              <a:srgbClr val="800080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812969" y="621035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淄博市档案馆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81835" y="4378143"/>
            <a:ext cx="1736520" cy="1691633"/>
          </a:xfrm>
          <a:prstGeom prst="rect">
            <a:avLst/>
          </a:prstGeom>
          <a:ln>
            <a:solidFill>
              <a:srgbClr val="800080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9781835" y="621035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泰安市档案馆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3684"/>
    </mc:Choice>
    <mc:Fallback>
      <p:transition advTm="2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3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5686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山东省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档案事业的新形势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04471" y="1166566"/>
            <a:ext cx="636456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数字档案馆建设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090">
              <a:lnSpc>
                <a:spcPct val="150000"/>
              </a:lnSpc>
              <a:spcBef>
                <a:spcPts val="1200"/>
              </a:spcBef>
              <a:buClr>
                <a:srgbClr val="800080"/>
              </a:buClr>
              <a:buFont typeface="+mj-ea"/>
              <a:buAutoNum type="circleNumDbPlain"/>
            </a:pPr>
            <a:r>
              <a:rPr lang="en-US" altLang="zh-CN" sz="24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4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关于全面加强数字档案馆建设的意见</a:t>
            </a:r>
            <a:r>
              <a:rPr lang="en-US" altLang="zh-CN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印发</a:t>
            </a: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en-US" altLang="zh-CN" sz="24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720090">
              <a:lnSpc>
                <a:spcPct val="150000"/>
              </a:lnSpc>
              <a:spcBef>
                <a:spcPts val="1200"/>
              </a:spcBef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全省各级综合档案馆馆藏纸质档案</a:t>
            </a:r>
            <a:r>
              <a:rPr lang="zh-CN" altLang="en-US" sz="24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数字化率稳步</a:t>
            </a:r>
            <a:r>
              <a:rPr lang="zh-CN" altLang="en-US" sz="2400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提升</a:t>
            </a: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en-US" altLang="zh-CN" sz="24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720090">
              <a:lnSpc>
                <a:spcPct val="150000"/>
              </a:lnSpc>
              <a:spcBef>
                <a:spcPts val="1200"/>
              </a:spcBef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山东省电子文件（档案）容灾备份中心建成</a:t>
            </a:r>
            <a:r>
              <a:rPr lang="zh-CN" altLang="en-US" sz="2400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启用</a:t>
            </a:r>
            <a:r>
              <a:rPr lang="en-US" altLang="zh-CN" sz="2400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,</a:t>
            </a: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面积</a:t>
            </a:r>
            <a:r>
              <a:rPr lang="en-US" altLang="zh-CN" sz="2400" dirty="0">
                <a:latin typeface="仿宋" panose="02010609060101010101" pitchFamily="49" charset="-122"/>
                <a:ea typeface="仿宋" panose="02010609060101010101" pitchFamily="49" charset="-122"/>
              </a:rPr>
              <a:t>3700</a:t>
            </a: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平方米，功能和设施设备先进</a:t>
            </a:r>
            <a:r>
              <a:rPr lang="zh-CN" altLang="en-US" sz="24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，在全国处于领先</a:t>
            </a:r>
            <a:r>
              <a:rPr lang="zh-CN" altLang="en-US" sz="2400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地位。</a:t>
            </a:r>
            <a:endParaRPr lang="en-US" altLang="zh-CN" sz="2400" dirty="0" smtClean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69039" y="1823510"/>
            <a:ext cx="5595143" cy="401749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657655" y="5851619"/>
            <a:ext cx="36471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王随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莲副省长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为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山东电子文件容灾备份中心揭牌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3684"/>
    </mc:Choice>
    <mc:Fallback>
      <p:transition advTm="2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5686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山东省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档案事业的新形势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04468" y="1166566"/>
            <a:ext cx="581717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例：青岛市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数字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档案馆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09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首家“全国示范数字档案馆”</a:t>
            </a:r>
            <a:endParaRPr lang="en-US" altLang="zh-CN" sz="24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72009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背景：智慧青岛建设</a:t>
            </a:r>
            <a:endParaRPr lang="en-US" altLang="zh-CN" sz="24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72009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涉及技术：</a:t>
            </a:r>
            <a:r>
              <a:rPr lang="zh-CN" altLang="en-US" sz="2400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云计算</a:t>
            </a: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、</a:t>
            </a:r>
            <a:r>
              <a:rPr lang="zh-CN" altLang="en-US" sz="2400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虚拟化</a:t>
            </a: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、</a:t>
            </a:r>
            <a:r>
              <a:rPr lang="zh-CN" altLang="en-US" sz="2400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网络信息雷达捕获</a:t>
            </a: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、</a:t>
            </a:r>
            <a:r>
              <a:rPr lang="zh-CN" altLang="en-US" sz="2400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文本挖掘</a:t>
            </a: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、</a:t>
            </a:r>
            <a:r>
              <a:rPr lang="zh-CN" altLang="en-US" sz="2400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语音识别</a:t>
            </a:r>
            <a:endParaRPr lang="en-US" altLang="zh-CN" sz="2400" dirty="0" smtClean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72009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涵盖：智能数据管理平台、智能检索和共享服务平台、智能感知管理系统和综合业务管理系统</a:t>
            </a:r>
            <a:endParaRPr lang="en-US" altLang="zh-CN" sz="24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72009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走在了全国档案事业建设的前列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69523" y="1874057"/>
            <a:ext cx="5412761" cy="38024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3684"/>
    </mc:Choice>
    <mc:Fallback>
      <p:transition advTm="2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66095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山东省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高校档案工作的新形势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04470" y="1166566"/>
            <a:ext cx="10488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我省高校档案工作，以省测评为契机，得到快速发展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52170" y="1988675"/>
            <a:ext cx="3437693" cy="4641061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4957280" y="2237029"/>
            <a:ext cx="377539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800" dirty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组织</a:t>
            </a:r>
            <a:r>
              <a:rPr lang="zh-CN" altLang="en-US" sz="28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机构更加健全</a:t>
            </a:r>
            <a:endParaRPr lang="en-US" altLang="zh-CN" sz="2800" dirty="0" smtClean="0">
              <a:solidFill>
                <a:srgbClr val="666666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800" dirty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管理</a:t>
            </a:r>
            <a:r>
              <a:rPr lang="zh-CN" altLang="en-US" sz="28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制度更加完善</a:t>
            </a:r>
            <a:endParaRPr lang="en-US" altLang="zh-CN" sz="2800" dirty="0" smtClean="0">
              <a:solidFill>
                <a:srgbClr val="666666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8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设施设备更加充足</a:t>
            </a:r>
            <a:endParaRPr lang="en-US" altLang="zh-CN" sz="2800" dirty="0" smtClean="0">
              <a:solidFill>
                <a:srgbClr val="666666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8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人才队伍更加合理</a:t>
            </a:r>
            <a:endParaRPr lang="en-US" altLang="zh-CN" sz="2800" dirty="0" smtClean="0">
              <a:solidFill>
                <a:srgbClr val="666666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8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信息化发展</a:t>
            </a:r>
            <a:r>
              <a:rPr lang="zh-CN" altLang="en-US" sz="2800" dirty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更加</a:t>
            </a:r>
            <a:r>
              <a:rPr lang="zh-CN" altLang="en-US" sz="28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迅速</a:t>
            </a:r>
            <a:endParaRPr lang="en-US" altLang="zh-CN" sz="2800" dirty="0" smtClean="0">
              <a:solidFill>
                <a:srgbClr val="666666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8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服务利用更加优化</a:t>
            </a:r>
            <a:endParaRPr lang="zh-CN" altLang="en-US" sz="2800" dirty="0">
              <a:solidFill>
                <a:srgbClr val="666666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pic>
        <p:nvPicPr>
          <p:cNvPr id="1026" name="Picture 2" descr="https://timgsa.baidu.com/timg?image&amp;quality=80&amp;size=b9999_10000&amp;sec=1528476358748&amp;di=e3d76a214f7f27e39bcc1d4f15a33533&amp;imgtype=0&amp;src=http%3A%2F%2Fimg1.16pic.com%2F00%2F48%2F27%2F16pic_4827156_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179" y="2830065"/>
            <a:ext cx="2190750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3684"/>
    </mc:Choice>
    <mc:Fallback>
      <p:transition advTm="2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37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66095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山东省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高校档案工作的新形势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04470" y="1166566"/>
            <a:ext cx="3938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存在着共性的一些问题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24975" y="2492375"/>
            <a:ext cx="628890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342900" indent="-342900">
              <a:lnSpc>
                <a:spcPct val="150000"/>
              </a:lnSpc>
              <a:buFont typeface="+mj-ea"/>
              <a:buAutoNum type="circleNumDbPlain"/>
              <a:defRPr sz="280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r>
              <a:rPr lang="zh-CN" altLang="en-US" dirty="0"/>
              <a:t>全员档案意识还需进一步增强</a:t>
            </a:r>
            <a:endParaRPr lang="en-US" altLang="zh-CN" dirty="0"/>
          </a:p>
          <a:p>
            <a:r>
              <a:rPr lang="zh-CN" altLang="en-US" dirty="0"/>
              <a:t>应归尽归、应收尽收还需进一步努力</a:t>
            </a:r>
            <a:endParaRPr lang="en-US" altLang="zh-CN" dirty="0"/>
          </a:p>
          <a:p>
            <a:r>
              <a:rPr lang="zh-CN" altLang="en-US" dirty="0"/>
              <a:t>归档责任考核还需进一步落实</a:t>
            </a:r>
            <a:endParaRPr lang="en-US" altLang="zh-CN" dirty="0"/>
          </a:p>
          <a:p>
            <a:r>
              <a:rPr lang="zh-CN" altLang="en-US" dirty="0"/>
              <a:t>数字信息化建设还需进一步推进</a:t>
            </a:r>
            <a:endParaRPr lang="zh-CN" altLang="en-US" dirty="0"/>
          </a:p>
        </p:txBody>
      </p:sp>
      <p:pic>
        <p:nvPicPr>
          <p:cNvPr id="2050" name="Picture 2" descr="https://timgsa.baidu.com/timg?image&amp;quality=80&amp;size=b9999_10000&amp;sec=1528478064202&amp;di=a3c4378802d0f8e1a00427c1e8b27cfa&amp;imgtype=0&amp;src=http%3A%2F%2F5b0988e595225.cdn.sohucs.com%2Fimages%2F20180108%2F8295d6f09591470ab05ffdcfcb23e78f.jpe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77" y="1489731"/>
            <a:ext cx="386715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3684"/>
    </mc:Choice>
    <mc:Fallback>
      <p:transition advTm="2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66095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山东省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高校档案工作的新形势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04470" y="1166566"/>
            <a:ext cx="8125130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省高校档案工作较长三角、珠三角高校差距较大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725" y="2035118"/>
            <a:ext cx="6031876" cy="4543399"/>
          </a:xfrm>
          <a:prstGeom prst="rect">
            <a:avLst/>
          </a:prstGeom>
          <a:ln>
            <a:solidFill>
              <a:srgbClr val="800080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89366" y="2035118"/>
            <a:ext cx="4677329" cy="3837809"/>
          </a:xfrm>
          <a:prstGeom prst="rect">
            <a:avLst/>
          </a:prstGeom>
          <a:ln>
            <a:solidFill>
              <a:srgbClr val="800080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7678942" y="6096273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C0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总投资</a:t>
            </a:r>
            <a:r>
              <a:rPr lang="en-US" altLang="zh-CN" sz="2800" dirty="0" smtClean="0">
                <a:solidFill>
                  <a:srgbClr val="C0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1000</a:t>
            </a:r>
            <a:r>
              <a:rPr lang="zh-CN" altLang="en-US" sz="2800" dirty="0" smtClean="0">
                <a:solidFill>
                  <a:srgbClr val="C0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多万</a:t>
            </a:r>
            <a:endParaRPr lang="zh-CN" altLang="en-US" sz="2800" dirty="0">
              <a:solidFill>
                <a:srgbClr val="C0000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3684"/>
    </mc:Choice>
    <mc:Fallback>
      <p:transition advTm="2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66095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山东省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高校档案工作的新形势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04469" y="1166566"/>
            <a:ext cx="10080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符合省委书记刘家义在新旧动能转换工程会议上的经济对比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192707" y="2157737"/>
            <a:ext cx="46039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我省经济总量：</a:t>
            </a:r>
            <a:endParaRPr lang="en-US" altLang="zh-CN" sz="2800" dirty="0" smtClean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720090">
              <a:lnSpc>
                <a:spcPct val="150000"/>
              </a:lnSpc>
            </a:pPr>
            <a:r>
              <a:rPr lang="zh-CN" altLang="en-US" sz="2800" dirty="0" smtClean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sz="2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广东</a:t>
            </a:r>
            <a:r>
              <a:rPr lang="zh-CN" altLang="en-US" sz="28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的差距由</a:t>
            </a:r>
            <a:r>
              <a:rPr lang="en-US" altLang="zh-CN" sz="28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2008</a:t>
            </a:r>
            <a:r>
              <a:rPr lang="zh-CN" altLang="en-US" sz="28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年的</a:t>
            </a:r>
            <a:r>
              <a:rPr lang="en-US" altLang="zh-CN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5860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r>
              <a:rPr lang="zh-CN" altLang="en-US" sz="28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扩大到</a:t>
            </a:r>
            <a:r>
              <a:rPr lang="en-US" altLang="zh-CN" sz="28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28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1.72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万亿</a:t>
            </a:r>
            <a:r>
              <a:rPr lang="zh-CN" altLang="en-US" sz="2800" dirty="0" smtClean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2800" dirty="0" smtClean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720090">
              <a:lnSpc>
                <a:spcPct val="150000"/>
              </a:lnSpc>
            </a:pPr>
            <a:r>
              <a:rPr lang="zh-CN" altLang="en-US" sz="2800" dirty="0" smtClean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江苏</a:t>
            </a:r>
            <a:r>
              <a:rPr lang="zh-CN" altLang="en-US" sz="28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的差距由</a:t>
            </a:r>
            <a:r>
              <a:rPr lang="en-US" altLang="zh-CN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r>
              <a:rPr lang="zh-CN" altLang="en-US" sz="28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扩大到</a:t>
            </a:r>
            <a:r>
              <a:rPr lang="en-US" altLang="zh-CN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1.32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万亿</a:t>
            </a:r>
            <a:r>
              <a:rPr lang="zh-CN" altLang="en-US" sz="28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035118"/>
            <a:ext cx="6323335" cy="4215557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3684"/>
    </mc:Choice>
    <mc:Fallback>
      <p:transition advTm="2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6088" y="1582976"/>
            <a:ext cx="82327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启示：</a:t>
            </a:r>
            <a:endParaRPr lang="en-US" altLang="zh-CN" sz="28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090">
              <a:spcBef>
                <a:spcPts val="1200"/>
              </a:spcBef>
              <a:buClr>
                <a:srgbClr val="C00000"/>
              </a:buClr>
              <a:buFont typeface="+mj-ea"/>
              <a:buAutoNum type="circleNumDbPlain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面对现实，看到成绩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090">
              <a:buClr>
                <a:srgbClr val="C00000"/>
              </a:buClr>
              <a:buFont typeface="+mj-ea"/>
              <a:buAutoNum type="circleNumDbPlain"/>
            </a:pP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090">
              <a:buClr>
                <a:srgbClr val="C00000"/>
              </a:buClr>
              <a:buFont typeface="+mj-ea"/>
              <a:buAutoNum type="circleNumDbPlain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正视现实，承认差距：  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理念差距、工作实践差距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——5~8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5475" y="232740"/>
            <a:ext cx="66095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新旧动能转换工程会议的启示？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7954" y="4486342"/>
            <a:ext cx="1374478" cy="2155104"/>
          </a:xfrm>
          <a:prstGeom prst="rect">
            <a:avLst/>
          </a:prstGeom>
          <a:ln>
            <a:solidFill>
              <a:srgbClr val="D00004"/>
            </a:solidFill>
          </a:ln>
        </p:spPr>
      </p:pic>
      <p:pic>
        <p:nvPicPr>
          <p:cNvPr id="1026" name="Picture 2" descr="https://timgsa.baidu.com/timg?image&amp;quality=80&amp;size=b9999_10000&amp;sec=1528607091781&amp;di=e6939b22811afcbb51c11ee150c00511&amp;imgtype=0&amp;src=http%3A%2F%2Fimgsrc.baidu.com%2Fimgad%2Fpic%2Fitem%2F024f78f0f736afc302067941b919ebc4b745128f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1104608" y="1583666"/>
            <a:ext cx="1457523" cy="1746683"/>
          </a:xfrm>
          <a:prstGeom prst="rect">
            <a:avLst/>
          </a:prstGeom>
          <a:noFill/>
          <a:ln>
            <a:solidFill>
              <a:srgbClr val="D0000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"/>
          <p:cNvSpPr txBox="1"/>
          <p:nvPr/>
        </p:nvSpPr>
        <p:spPr>
          <a:xfrm>
            <a:off x="3256088" y="4314326"/>
            <a:ext cx="540807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</a:t>
            </a:r>
            <a:endParaRPr lang="en-US" altLang="zh-CN" sz="2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090">
              <a:spcBef>
                <a:spcPts val="1200"/>
              </a:spcBef>
              <a:buClr>
                <a:srgbClr val="C00000"/>
              </a:buClr>
              <a:buFont typeface="+mj-ea"/>
              <a:buAutoNum type="circleNumDbPlain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差距在缩小还是在加大？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090">
              <a:buClr>
                <a:srgbClr val="C00000"/>
              </a:buClr>
              <a:buFont typeface="+mj-ea"/>
              <a:buAutoNum type="circleNumDbPlain"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090">
              <a:buClr>
                <a:srgbClr val="C00000"/>
              </a:buClr>
              <a:buFont typeface="+mj-ea"/>
              <a:buAutoNum type="circleNumDbPlain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如何实现弯道超车？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090">
              <a:buClr>
                <a:srgbClr val="C00000"/>
              </a:buClr>
              <a:buFont typeface="+mj-ea"/>
              <a:buAutoNum type="circleNumDbPlain"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090">
              <a:buClr>
                <a:srgbClr val="C00000"/>
              </a:buClr>
              <a:buFont typeface="+mj-ea"/>
              <a:buAutoNum type="circleNumDbPlain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高校档案工作的内部问题有哪些？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8956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目前对档案工作的认识存在”四轻”问题：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407988" y="1312264"/>
            <a:ext cx="11496200" cy="222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官轻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：部分领导认识上的偏差，对档案工作的不够重视，甚至漠视；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行轻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：职能部门对档案工作的轻视，使档案工作难以深入开展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众轻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：社会对档案的不甚理解，低估档案及档案工作的价值；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自轻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：档案工作者对工作的认知偏颇，对工作不自信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20"/>
          <p:cNvSpPr txBox="1"/>
          <p:nvPr/>
        </p:nvSpPr>
        <p:spPr>
          <a:xfrm>
            <a:off x="3792985" y="4114064"/>
            <a:ext cx="4298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514350" indent="-514350">
              <a:lnSpc>
                <a:spcPct val="150000"/>
              </a:lnSpc>
              <a:buFont typeface="+mj-ea"/>
              <a:buAutoNum type="circleNumDbPlain"/>
              <a:defRPr sz="32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>
              <a:buFont typeface="+mj-lt"/>
              <a:buAutoNum type="alphaLcPeriod"/>
            </a:pPr>
            <a:r>
              <a:rPr lang="zh-CN" altLang="en-US" sz="2400" dirty="0"/>
              <a:t>疏于理论研究</a:t>
            </a:r>
            <a:endParaRPr lang="en-US" altLang="zh-CN" sz="2400" dirty="0"/>
          </a:p>
          <a:p>
            <a:pPr>
              <a:buFont typeface="+mj-lt"/>
              <a:buAutoNum type="alphaLcPeriod"/>
            </a:pPr>
            <a:r>
              <a:rPr lang="zh-CN" altLang="en-US" sz="2400" dirty="0"/>
              <a:t>工作缺乏创新</a:t>
            </a:r>
            <a:endParaRPr lang="en-US" altLang="zh-CN" sz="2400" dirty="0"/>
          </a:p>
          <a:p>
            <a:pPr>
              <a:buFont typeface="+mj-lt"/>
              <a:buAutoNum type="alphaLcPeriod"/>
            </a:pPr>
            <a:r>
              <a:rPr lang="zh-CN" altLang="en-US" sz="2400" dirty="0"/>
              <a:t>不自信，自</a:t>
            </a:r>
            <a:r>
              <a:rPr lang="zh-CN" altLang="en-US" sz="2400" dirty="0" smtClean="0"/>
              <a:t>轻</a:t>
            </a:r>
            <a:endParaRPr lang="en-US" altLang="zh-CN" sz="2400" dirty="0"/>
          </a:p>
        </p:txBody>
      </p:sp>
      <p:sp>
        <p:nvSpPr>
          <p:cNvPr id="10" name="矩形 9"/>
          <p:cNvSpPr/>
          <p:nvPr/>
        </p:nvSpPr>
        <p:spPr>
          <a:xfrm>
            <a:off x="1337433" y="4672390"/>
            <a:ext cx="2701584" cy="637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档案工作者：</a:t>
            </a:r>
            <a:endParaRPr lang="en-US" altLang="zh-CN" sz="28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50" name="Picture 2" descr="https://timgsa.baidu.com/timg?image&amp;quality=80&amp;size=b9999_10000&amp;sec=1528607450001&amp;di=b099fd6c66fea198f51b46dc8e0012ab&amp;imgtype=0&amp;src=http%3A%2F%2Fpic36.nipic.com%2F20131224%2F2457331_075601035317_2.jpg"/>
          <p:cNvPicPr>
            <a:picLocks noChangeAspect="1" noChangeArrowheads="1"/>
          </p:cNvPicPr>
          <p:nvPr/>
        </p:nvPicPr>
        <p:blipFill rotWithShape="1">
          <a:blip r:embed="rId1"/>
          <a:srcRect/>
          <a:stretch>
            <a:fillRect/>
          </a:stretch>
        </p:blipFill>
        <p:spPr bwMode="auto">
          <a:xfrm>
            <a:off x="7353468" y="3967219"/>
            <a:ext cx="2110572" cy="2349755"/>
          </a:xfrm>
          <a:prstGeom prst="rect">
            <a:avLst/>
          </a:prstGeom>
          <a:noFill/>
          <a:ln>
            <a:solidFill>
              <a:srgbClr val="D0000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3684"/>
    </mc:Choice>
    <mc:Fallback>
      <p:transition advTm="2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662365" y="2138560"/>
            <a:ext cx="446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600" b="1" dirty="0" smtClean="0">
                <a:solidFill>
                  <a:srgbClr val="80008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档案事业形势分析</a:t>
            </a:r>
            <a:endParaRPr lang="zh-CN" altLang="en-US" sz="3600" b="1" dirty="0">
              <a:solidFill>
                <a:srgbClr val="80008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662365" y="2875704"/>
            <a:ext cx="446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600" b="1" dirty="0">
                <a:solidFill>
                  <a:srgbClr val="80008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档案</a:t>
            </a:r>
            <a:r>
              <a:rPr lang="zh-CN" altLang="en-US" sz="3600" b="1" dirty="0" smtClean="0">
                <a:solidFill>
                  <a:srgbClr val="80008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事业格局把握</a:t>
            </a:r>
            <a:endParaRPr lang="zh-CN" altLang="en-US" sz="3600" b="1" dirty="0">
              <a:solidFill>
                <a:srgbClr val="80008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62365" y="3612848"/>
            <a:ext cx="446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600" b="1" dirty="0" smtClean="0">
                <a:solidFill>
                  <a:srgbClr val="80008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档案工作实践探索</a:t>
            </a:r>
            <a:endParaRPr lang="zh-CN" altLang="en-US" sz="3600" b="1" dirty="0">
              <a:solidFill>
                <a:srgbClr val="80008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66274" y="865625"/>
            <a:ext cx="264687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80008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汇报目录</a:t>
            </a:r>
            <a:endParaRPr lang="zh-CN" altLang="en-US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80008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62365" y="4349992"/>
            <a:ext cx="446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600" b="1" dirty="0" smtClean="0">
                <a:solidFill>
                  <a:srgbClr val="80008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档案工作自信有为</a:t>
            </a:r>
            <a:endParaRPr lang="zh-CN" altLang="en-US" sz="3600" b="1" dirty="0">
              <a:solidFill>
                <a:srgbClr val="80008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7557"/>
    </mc:Choice>
    <mc:Fallback>
      <p:transition advTm="27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9" grpId="0"/>
      <p:bldP spid="49" grpId="1"/>
      <p:bldP spid="51" grpId="0"/>
      <p:bldP spid="51" grpId="1"/>
      <p:bldP spid="8" grpId="0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662365" y="2138560"/>
            <a:ext cx="446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600" b="1" dirty="0" smtClean="0">
                <a:solidFill>
                  <a:srgbClr val="80008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档案事业形势分析</a:t>
            </a:r>
            <a:endParaRPr lang="zh-CN" altLang="en-US" sz="3600" b="1" dirty="0">
              <a:solidFill>
                <a:srgbClr val="80008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662365" y="2875704"/>
            <a:ext cx="446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600" b="1" dirty="0">
                <a:solidFill>
                  <a:srgbClr val="80008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档案</a:t>
            </a:r>
            <a:r>
              <a:rPr lang="zh-CN" altLang="en-US" sz="3600" b="1" dirty="0" smtClean="0">
                <a:solidFill>
                  <a:srgbClr val="80008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事业格局把握</a:t>
            </a:r>
            <a:endParaRPr lang="zh-CN" altLang="en-US" sz="3600" b="1" dirty="0">
              <a:solidFill>
                <a:srgbClr val="80008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62365" y="3612848"/>
            <a:ext cx="446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600" b="1" dirty="0" smtClean="0">
                <a:solidFill>
                  <a:srgbClr val="80008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档案工作实践探索</a:t>
            </a:r>
            <a:endParaRPr lang="zh-CN" altLang="en-US" sz="3600" b="1" dirty="0">
              <a:solidFill>
                <a:srgbClr val="80008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66274" y="865625"/>
            <a:ext cx="264687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80008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汇报目录</a:t>
            </a:r>
            <a:endParaRPr lang="zh-CN" altLang="en-US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80008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62365" y="4349992"/>
            <a:ext cx="446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600" b="1" dirty="0" smtClean="0">
                <a:solidFill>
                  <a:srgbClr val="80008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档案工作自信有为</a:t>
            </a:r>
            <a:endParaRPr lang="zh-CN" altLang="en-US" sz="3600" b="1" dirty="0">
              <a:solidFill>
                <a:srgbClr val="80008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7557"/>
    </mc:Choice>
    <mc:Fallback>
      <p:transition advTm="27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9" grpId="0"/>
      <p:bldP spid="49" grpId="1"/>
      <p:bldP spid="51" grpId="0"/>
      <p:bldP spid="51" grpId="1"/>
      <p:bldP spid="8" grpId="0"/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格局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300411" y="3103930"/>
            <a:ext cx="6984719" cy="157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3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格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对认知范围内事物认知的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程度，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1296035">
              <a:lnSpc>
                <a:spcPct val="150000"/>
              </a:lnSpc>
            </a:pP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格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要精、细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290906" y="4929623"/>
            <a:ext cx="6822588" cy="157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局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时间与空间认知范围的大小</a:t>
            </a:r>
            <a:r>
              <a:rPr lang="zh-CN" altLang="en-US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b="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1259840">
              <a:lnSpc>
                <a:spcPct val="150000"/>
              </a:lnSpc>
            </a:pPr>
            <a:r>
              <a:rPr lang="zh-CN" altLang="en-US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局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要远、大</a:t>
            </a:r>
            <a:r>
              <a:rPr lang="zh-CN" altLang="en-US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3661" y="1303788"/>
            <a:ext cx="4349750" cy="272688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77000" y="1316581"/>
            <a:ext cx="29759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格 局</a:t>
            </a:r>
            <a:endParaRPr lang="zh-CN" altLang="en-US" sz="6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3684"/>
    </mc:Choice>
    <mc:Fallback>
      <p:transition advTm="2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5" grpId="0"/>
      <p:bldP spid="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378" y="4179222"/>
            <a:ext cx="117080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“审格局，决一世之荣枯；观气色，定行年之休咎。”</a:t>
            </a:r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                                                     </a:t>
            </a:r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——《</a:t>
            </a:r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金瓶梅词话</a:t>
            </a:r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8657" y="5389210"/>
            <a:ext cx="9646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r>
              <a:rPr lang="zh-CN" altLang="en-US" dirty="0"/>
              <a:t>“谋大事者首重格局”</a:t>
            </a:r>
            <a:endParaRPr lang="en-US" altLang="zh-CN" dirty="0"/>
          </a:p>
          <a:p>
            <a:r>
              <a:rPr lang="zh-CN" altLang="en-US" dirty="0"/>
              <a:t>                                   </a:t>
            </a:r>
            <a:r>
              <a:rPr lang="en-US" altLang="zh-CN" dirty="0"/>
              <a:t>——</a:t>
            </a:r>
            <a:r>
              <a:rPr lang="zh-CN" altLang="en-US" dirty="0"/>
              <a:t>晚清名臣曾国藩</a:t>
            </a:r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272378" y="1161103"/>
            <a:ext cx="6173544" cy="830997"/>
            <a:chOff x="166083" y="608367"/>
            <a:chExt cx="6173544" cy="830997"/>
          </a:xfrm>
        </p:grpSpPr>
        <p:sp>
          <p:nvSpPr>
            <p:cNvPr id="21" name="TextBox 20"/>
            <p:cNvSpPr txBox="1"/>
            <p:nvPr/>
          </p:nvSpPr>
          <p:spPr>
            <a:xfrm>
              <a:off x="166083" y="608367"/>
              <a:ext cx="2772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32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514350" indent="-514350">
                <a:buFont typeface="+mj-ea"/>
                <a:buAutoNum type="circleNumDbPlain"/>
              </a:pPr>
              <a:r>
                <a:rPr lang="zh-CN" altLang="en-US" dirty="0"/>
                <a:t>把握</a:t>
              </a:r>
              <a:r>
                <a:rPr lang="zh-CN" altLang="en-US" dirty="0" smtClean="0"/>
                <a:t>格局</a:t>
              </a:r>
              <a:endParaRPr lang="zh-CN" altLang="en-US" dirty="0"/>
            </a:p>
          </p:txBody>
        </p:sp>
        <p:sp>
          <p:nvSpPr>
            <p:cNvPr id="22" name="右箭头 21"/>
            <p:cNvSpPr/>
            <p:nvPr/>
          </p:nvSpPr>
          <p:spPr>
            <a:xfrm>
              <a:off x="2877007" y="857895"/>
              <a:ext cx="964286" cy="385729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3891627" y="608367"/>
              <a:ext cx="2448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3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创新思维</a:t>
              </a:r>
              <a:endPara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72378" y="2175351"/>
            <a:ext cx="6173544" cy="830997"/>
            <a:chOff x="166083" y="1353968"/>
            <a:chExt cx="6173544" cy="830997"/>
          </a:xfrm>
        </p:grpSpPr>
        <p:sp>
          <p:nvSpPr>
            <p:cNvPr id="14" name="TextBox 13"/>
            <p:cNvSpPr txBox="1"/>
            <p:nvPr/>
          </p:nvSpPr>
          <p:spPr>
            <a:xfrm>
              <a:off x="3891627" y="1353968"/>
              <a:ext cx="2448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32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有为有位</a:t>
              </a:r>
              <a:endParaRPr lang="zh-CN" altLang="en-US" dirty="0"/>
            </a:p>
          </p:txBody>
        </p:sp>
        <p:sp>
          <p:nvSpPr>
            <p:cNvPr id="3" name="矩形 2"/>
            <p:cNvSpPr/>
            <p:nvPr/>
          </p:nvSpPr>
          <p:spPr>
            <a:xfrm>
              <a:off x="166083" y="1353968"/>
              <a:ext cx="2772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 algn="ctr">
                <a:lnSpc>
                  <a:spcPct val="150000"/>
                </a:lnSpc>
                <a:buFont typeface="+mj-ea"/>
                <a:buAutoNum type="circleNumDbPlain" startAt="2"/>
              </a:pPr>
              <a:r>
                <a:rPr lang="zh-CN" altLang="en-US" sz="3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积极作为 </a:t>
              </a:r>
              <a:endPara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右箭头 12"/>
            <p:cNvSpPr/>
            <p:nvPr/>
          </p:nvSpPr>
          <p:spPr>
            <a:xfrm>
              <a:off x="2879301" y="1603496"/>
              <a:ext cx="964286" cy="385729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片 14" descr="图片1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902054" y="1121426"/>
            <a:ext cx="5250748" cy="305779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563145" y="6147577"/>
            <a:ext cx="4657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档案工作者要顶天立地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35475" y="232740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格局之意义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7" grpId="0"/>
      <p:bldP spid="16" grpId="0"/>
      <p:bldP spid="1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5475" y="232740"/>
            <a:ext cx="2454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政治格局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4468" y="1166566"/>
            <a:ext cx="6803325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把握档案的政治性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090">
              <a:lnSpc>
                <a:spcPct val="150000"/>
              </a:lnSpc>
              <a:spcAft>
                <a:spcPts val="1200"/>
              </a:spcAft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本然</a:t>
            </a:r>
            <a:r>
              <a:rPr lang="en-US" altLang="zh-CN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—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档案是</a:t>
            </a:r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原始凭证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，是</a:t>
            </a:r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客观实在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无政治性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720090">
              <a:lnSpc>
                <a:spcPct val="150000"/>
              </a:lnSpc>
              <a:spcAft>
                <a:spcPts val="1200"/>
              </a:spcAft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实然</a:t>
            </a:r>
            <a:r>
              <a:rPr lang="en-US" altLang="zh-CN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—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档案内容</a:t>
            </a:r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记载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往往与</a:t>
            </a:r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阶级、政治密不可分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具有</a:t>
            </a:r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政治性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720090">
              <a:lnSpc>
                <a:spcPct val="150000"/>
              </a:lnSpc>
              <a:spcAft>
                <a:spcPts val="1200"/>
              </a:spcAft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应然</a:t>
            </a:r>
            <a:r>
              <a:rPr lang="en-US" altLang="zh-CN" sz="2400" dirty="0">
                <a:latin typeface="仿宋" panose="02010609060101010101" pitchFamily="49" charset="-122"/>
                <a:ea typeface="仿宋" panose="02010609060101010101" pitchFamily="49" charset="-122"/>
              </a:rPr>
              <a:t>—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“应用”是档案的价值，提供执政镜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鉴、警示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启迪，</a:t>
            </a:r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具有政治性。</a:t>
            </a:r>
            <a:endParaRPr lang="en-US" altLang="zh-CN" sz="2000" dirty="0" smtClean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720090">
              <a:lnSpc>
                <a:spcPct val="150000"/>
              </a:lnSpc>
              <a:spcAft>
                <a:spcPts val="1200"/>
              </a:spcAft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未然</a:t>
            </a:r>
            <a:r>
              <a:rPr lang="en-US" altLang="zh-CN" sz="2400" dirty="0">
                <a:latin typeface="仿宋" panose="02010609060101010101" pitchFamily="49" charset="-122"/>
                <a:ea typeface="仿宋" panose="02010609060101010101" pitchFamily="49" charset="-122"/>
              </a:rPr>
              <a:t>—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档案是对历史和文化的传承，也势必</a:t>
            </a:r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影响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到</a:t>
            </a:r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未来政治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经济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文化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社会发展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具有</a:t>
            </a:r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政治性。</a:t>
            </a:r>
            <a:endParaRPr lang="en-US" altLang="zh-CN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720090">
              <a:lnSpc>
                <a:spcPct val="150000"/>
              </a:lnSpc>
              <a:spcAft>
                <a:spcPts val="1200"/>
              </a:spcAft>
              <a:buClr>
                <a:srgbClr val="800080"/>
              </a:buClr>
            </a:pP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35088" y="1554026"/>
            <a:ext cx="3727011" cy="23525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087" y="4025830"/>
            <a:ext cx="3727011" cy="2557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5475" y="232740"/>
            <a:ext cx="2454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政治格局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4468" y="1166566"/>
            <a:ext cx="6803325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把握档案的政治性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988" y="1905142"/>
            <a:ext cx="5974256" cy="39766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433" y="1905142"/>
            <a:ext cx="5490949" cy="397235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07988" y="6035019"/>
            <a:ext cx="11588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4C4C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习近平说，我一直想来这里，来感受一下，受受教育。要警钟长鸣，铭记历史教训，</a:t>
            </a:r>
            <a:r>
              <a:rPr lang="en-US" altLang="zh-CN" dirty="0">
                <a:solidFill>
                  <a:srgbClr val="4C4C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dirty="0">
                <a:solidFill>
                  <a:srgbClr val="4C4C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亿多中国人要</a:t>
            </a:r>
            <a:r>
              <a:rPr lang="zh-CN" altLang="en-US" dirty="0" smtClean="0">
                <a:solidFill>
                  <a:srgbClr val="4C4C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发奋图强</a:t>
            </a:r>
            <a:r>
              <a:rPr lang="zh-CN" altLang="en-US" dirty="0">
                <a:solidFill>
                  <a:srgbClr val="4C4C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5475" y="232740"/>
            <a:ext cx="2454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政治格局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4469" y="1166566"/>
            <a:ext cx="662225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把握档案的政治性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09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“</a:t>
            </a:r>
            <a:r>
              <a:rPr lang="zh-CN" altLang="en-US" sz="24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档案工作姓党</a:t>
            </a: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”， 档案工作具有</a:t>
            </a: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鲜明的</a:t>
            </a: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政治性。</a:t>
            </a:r>
            <a:endParaRPr lang="en-US" altLang="zh-CN" sz="24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72009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档案人员要增强</a:t>
            </a: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政治敏锐性和政治鉴别力，提高政治</a:t>
            </a: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能力。</a:t>
            </a:r>
            <a:endParaRPr lang="en-US" altLang="zh-CN" sz="24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720090">
              <a:lnSpc>
                <a:spcPct val="150000"/>
              </a:lnSpc>
              <a:spcAft>
                <a:spcPts val="600"/>
              </a:spcAft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档案的解密开放、提供利用、编研出版、宣传</a:t>
            </a: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展览都有进行整治考量。</a:t>
            </a:r>
            <a:endParaRPr lang="en-US" altLang="zh-CN" sz="24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720090">
              <a:lnSpc>
                <a:spcPct val="150000"/>
              </a:lnSpc>
              <a:spcAft>
                <a:spcPts val="600"/>
              </a:spcAft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为党管好档、为国守好史、为民服好</a:t>
            </a:r>
            <a:r>
              <a:rPr lang="zh-CN" altLang="en-US" sz="2400" b="1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务。</a:t>
            </a:r>
            <a:endParaRPr lang="en-US" altLang="zh-CN" sz="2400" b="1" dirty="0" smtClean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720090" algn="r">
              <a:spcAft>
                <a:spcPts val="1200"/>
              </a:spcAft>
              <a:buClr>
                <a:srgbClr val="800080"/>
              </a:buClr>
            </a:pP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丁薛祥在中央档案馆国家档案局调研时的讲话 </a:t>
            </a:r>
            <a:endParaRPr lang="zh-CN" altLang="en-US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720090">
              <a:lnSpc>
                <a:spcPct val="150000"/>
              </a:lnSpc>
              <a:spcAft>
                <a:spcPts val="1200"/>
              </a:spcAft>
              <a:buClr>
                <a:srgbClr val="800080"/>
              </a:buClr>
              <a:buFont typeface="+mj-ea"/>
              <a:buAutoNum type="circleNumDbPlain"/>
            </a:pPr>
            <a:endParaRPr lang="en-US" altLang="zh-CN" sz="24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4063" y="2100404"/>
            <a:ext cx="4920954" cy="37752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566380" y="5875699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李克强总理视察山东大学，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在校史馆查看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子海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编研成果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5475" y="232740"/>
            <a:ext cx="2454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经济格局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4469" y="1166566"/>
            <a:ext cx="60811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档案的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历史价值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现实价值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长远价值</a:t>
            </a:r>
            <a:endParaRPr lang="en-US" altLang="zh-CN" sz="24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800080"/>
              </a:buClr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都渗透着档案的经济价值。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40409" y="2753227"/>
            <a:ext cx="5310508" cy="3873244"/>
            <a:chOff x="528974" y="2492375"/>
            <a:chExt cx="5310508" cy="387324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8974" y="2492375"/>
              <a:ext cx="5310508" cy="3504336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1516410" y="5906711"/>
              <a:ext cx="2627642" cy="4589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buClr>
                  <a:srgbClr val="800080"/>
                </a:buClr>
              </a:pP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例</a:t>
              </a:r>
              <a:r>
                <a:rPr lang="en-US" altLang="zh-CN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：校办</a:t>
              </a: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产业史研究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>
              <a:off x="1282734" y="6074301"/>
              <a:ext cx="180000" cy="180000"/>
            </a:xfrm>
            <a:prstGeom prst="triangle">
              <a:avLst/>
            </a:prstGeom>
            <a:solidFill>
              <a:srgbClr val="800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977575" y="1166567"/>
            <a:ext cx="4697880" cy="3064063"/>
            <a:chOff x="6340441" y="1087505"/>
            <a:chExt cx="4697880" cy="306406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40441" y="1087505"/>
              <a:ext cx="3909543" cy="2664428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矩形 11"/>
            <p:cNvSpPr/>
            <p:nvPr/>
          </p:nvSpPr>
          <p:spPr>
            <a:xfrm>
              <a:off x="10438157" y="1547329"/>
              <a:ext cx="600164" cy="2604239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pPr>
                <a:lnSpc>
                  <a:spcPct val="150000"/>
                </a:lnSpc>
                <a:buClr>
                  <a:srgbClr val="800080"/>
                </a:buClr>
              </a:pP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例</a:t>
              </a:r>
              <a:r>
                <a:rPr lang="en-US" altLang="zh-CN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：三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馆一</a:t>
              </a: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厅合作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协议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等腰三角形 15"/>
            <p:cNvSpPr/>
            <p:nvPr/>
          </p:nvSpPr>
          <p:spPr>
            <a:xfrm rot="16200000">
              <a:off x="10561199" y="1297482"/>
              <a:ext cx="180000" cy="180000"/>
            </a:xfrm>
            <a:prstGeom prst="triangle">
              <a:avLst/>
            </a:prstGeom>
            <a:solidFill>
              <a:srgbClr val="800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522538" y="3999798"/>
            <a:ext cx="4552753" cy="3131282"/>
            <a:chOff x="7123432" y="4036207"/>
            <a:chExt cx="4552753" cy="3131282"/>
          </a:xfrm>
        </p:grpSpPr>
        <p:sp>
          <p:nvSpPr>
            <p:cNvPr id="5" name="矩形 4"/>
            <p:cNvSpPr/>
            <p:nvPr/>
          </p:nvSpPr>
          <p:spPr>
            <a:xfrm>
              <a:off x="7123432" y="4345696"/>
              <a:ext cx="600164" cy="2821793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  <a:buClr>
                  <a:srgbClr val="800080"/>
                </a:buClr>
              </a:pP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例</a:t>
              </a:r>
              <a:r>
                <a:rPr lang="en-US" altLang="zh-CN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北京大学校区争端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26" name="Picture 2" descr="https://timgsa.baidu.com/timg?image&amp;quality=80&amp;size=b9999_10000&amp;sec=1528864011117&amp;di=145bafd64ffddd04b87aab46ea86e4d8&amp;imgtype=0&amp;src=http%3A%2F%2Fimgsrc.baidu.com%2Fimage%2Fc0%253Dpixel_huitu%252C0%252C0%252C294%252C40%2Fsign%3D21f81814d91b0ef478e5901eb4bc34b6%2F4afbfbedab64034ffdca923ca4c379310a551d80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700846" y="4036207"/>
              <a:ext cx="3975339" cy="26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等腰三角形 17"/>
            <p:cNvSpPr/>
            <p:nvPr/>
          </p:nvSpPr>
          <p:spPr>
            <a:xfrm rot="5400000">
              <a:off x="7299257" y="4154543"/>
              <a:ext cx="180000" cy="180000"/>
            </a:xfrm>
            <a:prstGeom prst="triangle">
              <a:avLst/>
            </a:prstGeom>
            <a:solidFill>
              <a:srgbClr val="800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5475" y="232740"/>
            <a:ext cx="2454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文化格局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4468" y="1166566"/>
            <a:ext cx="1227161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弘扬档案文化价值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09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档案是记录文化的</a:t>
            </a: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载体</a:t>
            </a:r>
            <a:endParaRPr lang="en-US" altLang="zh-CN" sz="24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72009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文化是档案承载的</a:t>
            </a: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内容</a:t>
            </a:r>
            <a:endParaRPr lang="en-US" altLang="zh-CN" sz="24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72009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档案是文化建设的</a:t>
            </a: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工具</a:t>
            </a:r>
            <a:endParaRPr lang="en-US" altLang="zh-CN" sz="24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72009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档案本身就是一种</a:t>
            </a: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文化</a:t>
            </a:r>
            <a:endParaRPr lang="en-US" altLang="zh-CN" sz="24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72009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b="1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档案是历史文明之母，文化</a:t>
            </a:r>
            <a:r>
              <a:rPr lang="zh-CN" altLang="en-US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之母</a:t>
            </a:r>
            <a:endParaRPr lang="en-US" altLang="zh-CN" sz="2400" b="1" dirty="0" smtClean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7104" y="4689410"/>
            <a:ext cx="4225210" cy="157847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03209" y="6374408"/>
            <a:ext cx="303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湖北省方言建档、家庭建档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1236" y="1307795"/>
            <a:ext cx="3798732" cy="29238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矩形 2"/>
          <p:cNvSpPr/>
          <p:nvPr/>
        </p:nvSpPr>
        <p:spPr>
          <a:xfrm>
            <a:off x="8349187" y="4381926"/>
            <a:ext cx="34704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昆明解放</a:t>
            </a:r>
            <a:r>
              <a:rPr lang="en-US" altLang="zh-CN" dirty="0" smtClean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dirty="0" smtClean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 smtClean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南侨机工回国抗战史料汇编</a:t>
            </a:r>
            <a:r>
              <a:rPr lang="en-US" altLang="zh-CN" dirty="0" smtClean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dirty="0" smtClean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 smtClean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日军侵华罪行实录</a:t>
            </a:r>
            <a:r>
              <a:rPr lang="en-US" altLang="zh-CN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云南部分</a:t>
            </a:r>
            <a:r>
              <a:rPr lang="en-US" altLang="zh-CN" dirty="0" smtClean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dirty="0" smtClean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 smtClean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难忘飞虎队</a:t>
            </a:r>
            <a:r>
              <a:rPr lang="en-US" altLang="zh-CN" dirty="0" smtClean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dirty="0" smtClean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 smtClean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清末民初的云南社会</a:t>
            </a:r>
            <a:r>
              <a:rPr lang="en-US" altLang="zh-CN" dirty="0" smtClean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dirty="0" smtClean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 smtClean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建国前后的云南社会</a:t>
            </a:r>
            <a:r>
              <a:rPr lang="en-US" altLang="zh-CN" dirty="0" smtClean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dirty="0" smtClean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 smtClean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滇军抗战阵亡将士名录</a:t>
            </a:r>
            <a:r>
              <a:rPr lang="en-US" altLang="zh-CN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690408" y="2715506"/>
            <a:ext cx="2102375" cy="30661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 8"/>
          <p:cNvSpPr/>
          <p:nvPr/>
        </p:nvSpPr>
        <p:spPr>
          <a:xfrm>
            <a:off x="5858542" y="5944718"/>
            <a:ext cx="1766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华东师范大学 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丽娃记忆系列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5" grpId="0"/>
      <p:bldP spid="3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AutoShape 2" descr="https://mmbiz.qpic.cn/mmbiz_jpg/60Yn8YyA81RyhaCyzOpb96Gat7HWnvFU8vS3NrqZboAZemnbI87BBAWNjMKpMsxBnMt1hpKZyn0tHlHxsPNLbA/640?wx_fmt=jpeg&amp;tp=webp&amp;wxfrom=5&amp;wx_lazy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" name="图片 2" descr="640.webp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23667" y="1539887"/>
            <a:ext cx="8944667" cy="436751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60375" y="5907405"/>
            <a:ext cx="11399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未来已来，人类已经由</a:t>
            </a:r>
            <a:r>
              <a:rPr lang="en-US" altLang="zh-CN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IT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（信息）时代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进入了</a:t>
            </a:r>
            <a:r>
              <a:rPr lang="en-US" altLang="zh-CN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DT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（数据）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时代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，又从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DT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时代进入了</a:t>
            </a:r>
            <a:r>
              <a:rPr lang="en-US" altLang="zh-CN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AI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（人工智能）时代。档案工作如何借势实现弯道超车？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35475" y="232740"/>
            <a:ext cx="2454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技术格局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0"/>
          <p:cNvSpPr/>
          <p:nvPr/>
        </p:nvSpPr>
        <p:spPr>
          <a:xfrm>
            <a:off x="2264231" y="2213370"/>
            <a:ext cx="1546534" cy="1493574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云计算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Oval 11"/>
          <p:cNvSpPr/>
          <p:nvPr/>
        </p:nvSpPr>
        <p:spPr>
          <a:xfrm>
            <a:off x="3646093" y="2766250"/>
            <a:ext cx="1394704" cy="1394704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物联网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Oval 12"/>
          <p:cNvSpPr/>
          <p:nvPr/>
        </p:nvSpPr>
        <p:spPr>
          <a:xfrm>
            <a:off x="3720280" y="4384246"/>
            <a:ext cx="1246330" cy="130597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移动互联网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Oval 13"/>
          <p:cNvSpPr/>
          <p:nvPr/>
        </p:nvSpPr>
        <p:spPr>
          <a:xfrm>
            <a:off x="1413240" y="3110263"/>
            <a:ext cx="1104806" cy="1104806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智能推荐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Oval 14"/>
          <p:cNvSpPr/>
          <p:nvPr/>
        </p:nvSpPr>
        <p:spPr>
          <a:xfrm>
            <a:off x="1965643" y="4596944"/>
            <a:ext cx="1512455" cy="1512455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大数据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Oval 16"/>
          <p:cNvSpPr/>
          <p:nvPr/>
        </p:nvSpPr>
        <p:spPr>
          <a:xfrm>
            <a:off x="1413240" y="4058335"/>
            <a:ext cx="790534" cy="79792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定位技术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903868" y="3103370"/>
            <a:ext cx="2572114" cy="2223398"/>
            <a:chOff x="1688718" y="2744783"/>
            <a:chExt cx="2572114" cy="2223398"/>
          </a:xfrm>
        </p:grpSpPr>
        <p:sp>
          <p:nvSpPr>
            <p:cNvPr id="9" name="Oval 3"/>
            <p:cNvSpPr/>
            <p:nvPr/>
          </p:nvSpPr>
          <p:spPr>
            <a:xfrm>
              <a:off x="1863076" y="2744783"/>
              <a:ext cx="2223398" cy="222339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688718" y="3164068"/>
              <a:ext cx="257211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zh-CN" altLang="en-US" sz="32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数字</a:t>
              </a:r>
              <a:endParaRPr lang="en-US" altLang="zh-CN" sz="32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lvl="0" algn="ctr">
                <a:defRPr/>
              </a:pPr>
              <a:r>
                <a:rPr lang="zh-CN" altLang="en-US" sz="32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档案馆</a:t>
              </a:r>
              <a:endParaRPr lang="en-US" altLang="zh-CN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1" name="Freeform 14"/>
          <p:cNvSpPr/>
          <p:nvPr/>
        </p:nvSpPr>
        <p:spPr bwMode="auto">
          <a:xfrm>
            <a:off x="5413006" y="3205854"/>
            <a:ext cx="2019305" cy="2018430"/>
          </a:xfrm>
          <a:custGeom>
            <a:avLst/>
            <a:gdLst>
              <a:gd name="T0" fmla="*/ 2311 w 4619"/>
              <a:gd name="T1" fmla="*/ 0 h 4617"/>
              <a:gd name="T2" fmla="*/ 4619 w 4619"/>
              <a:gd name="T3" fmla="*/ 2308 h 4617"/>
              <a:gd name="T4" fmla="*/ 2311 w 4619"/>
              <a:gd name="T5" fmla="*/ 4617 h 4617"/>
              <a:gd name="T6" fmla="*/ 2041 w 4619"/>
              <a:gd name="T7" fmla="*/ 4347 h 4617"/>
              <a:gd name="T8" fmla="*/ 2394 w 4619"/>
              <a:gd name="T9" fmla="*/ 3995 h 4617"/>
              <a:gd name="T10" fmla="*/ 2394 w 4619"/>
              <a:gd name="T11" fmla="*/ 4288 h 4617"/>
              <a:gd name="T12" fmla="*/ 2606 w 4619"/>
              <a:gd name="T13" fmla="*/ 4288 h 4617"/>
              <a:gd name="T14" fmla="*/ 2606 w 4619"/>
              <a:gd name="T15" fmla="*/ 3633 h 4617"/>
              <a:gd name="T16" fmla="*/ 1951 w 4619"/>
              <a:gd name="T17" fmla="*/ 3633 h 4617"/>
              <a:gd name="T18" fmla="*/ 1951 w 4619"/>
              <a:gd name="T19" fmla="*/ 3846 h 4617"/>
              <a:gd name="T20" fmla="*/ 2245 w 4619"/>
              <a:gd name="T21" fmla="*/ 3846 h 4617"/>
              <a:gd name="T22" fmla="*/ 1892 w 4619"/>
              <a:gd name="T23" fmla="*/ 4196 h 4617"/>
              <a:gd name="T24" fmla="*/ 1623 w 4619"/>
              <a:gd name="T25" fmla="*/ 3926 h 4617"/>
              <a:gd name="T26" fmla="*/ 2753 w 4619"/>
              <a:gd name="T27" fmla="*/ 2796 h 4617"/>
              <a:gd name="T28" fmla="*/ 0 w 4619"/>
              <a:gd name="T29" fmla="*/ 2796 h 4617"/>
              <a:gd name="T30" fmla="*/ 0 w 4619"/>
              <a:gd name="T31" fmla="*/ 2415 h 4617"/>
              <a:gd name="T32" fmla="*/ 499 w 4619"/>
              <a:gd name="T33" fmla="*/ 2415 h 4617"/>
              <a:gd name="T34" fmla="*/ 291 w 4619"/>
              <a:gd name="T35" fmla="*/ 2621 h 4617"/>
              <a:gd name="T36" fmla="*/ 440 w 4619"/>
              <a:gd name="T37" fmla="*/ 2772 h 4617"/>
              <a:gd name="T38" fmla="*/ 903 w 4619"/>
              <a:gd name="T39" fmla="*/ 2308 h 4617"/>
              <a:gd name="T40" fmla="*/ 440 w 4619"/>
              <a:gd name="T41" fmla="*/ 1845 h 4617"/>
              <a:gd name="T42" fmla="*/ 291 w 4619"/>
              <a:gd name="T43" fmla="*/ 1996 h 4617"/>
              <a:gd name="T44" fmla="*/ 499 w 4619"/>
              <a:gd name="T45" fmla="*/ 2202 h 4617"/>
              <a:gd name="T46" fmla="*/ 0 w 4619"/>
              <a:gd name="T47" fmla="*/ 2202 h 4617"/>
              <a:gd name="T48" fmla="*/ 0 w 4619"/>
              <a:gd name="T49" fmla="*/ 1821 h 4617"/>
              <a:gd name="T50" fmla="*/ 2753 w 4619"/>
              <a:gd name="T51" fmla="*/ 1821 h 4617"/>
              <a:gd name="T52" fmla="*/ 1623 w 4619"/>
              <a:gd name="T53" fmla="*/ 691 h 4617"/>
              <a:gd name="T54" fmla="*/ 1892 w 4619"/>
              <a:gd name="T55" fmla="*/ 421 h 4617"/>
              <a:gd name="T56" fmla="*/ 2245 w 4619"/>
              <a:gd name="T57" fmla="*/ 771 h 4617"/>
              <a:gd name="T58" fmla="*/ 1951 w 4619"/>
              <a:gd name="T59" fmla="*/ 771 h 4617"/>
              <a:gd name="T60" fmla="*/ 1951 w 4619"/>
              <a:gd name="T61" fmla="*/ 984 h 4617"/>
              <a:gd name="T62" fmla="*/ 2606 w 4619"/>
              <a:gd name="T63" fmla="*/ 984 h 4617"/>
              <a:gd name="T64" fmla="*/ 2606 w 4619"/>
              <a:gd name="T65" fmla="*/ 329 h 4617"/>
              <a:gd name="T66" fmla="*/ 2394 w 4619"/>
              <a:gd name="T67" fmla="*/ 329 h 4617"/>
              <a:gd name="T68" fmla="*/ 2394 w 4619"/>
              <a:gd name="T69" fmla="*/ 622 h 4617"/>
              <a:gd name="T70" fmla="*/ 2041 w 4619"/>
              <a:gd name="T71" fmla="*/ 270 h 4617"/>
              <a:gd name="T72" fmla="*/ 2311 w 4619"/>
              <a:gd name="T73" fmla="*/ 0 h 4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619" h="4617">
                <a:moveTo>
                  <a:pt x="2311" y="0"/>
                </a:moveTo>
                <a:lnTo>
                  <a:pt x="4619" y="2308"/>
                </a:lnTo>
                <a:lnTo>
                  <a:pt x="2311" y="4617"/>
                </a:lnTo>
                <a:lnTo>
                  <a:pt x="2041" y="4347"/>
                </a:lnTo>
                <a:lnTo>
                  <a:pt x="2394" y="3995"/>
                </a:lnTo>
                <a:lnTo>
                  <a:pt x="2394" y="4288"/>
                </a:lnTo>
                <a:lnTo>
                  <a:pt x="2606" y="4288"/>
                </a:lnTo>
                <a:lnTo>
                  <a:pt x="2606" y="3633"/>
                </a:lnTo>
                <a:lnTo>
                  <a:pt x="1951" y="3633"/>
                </a:lnTo>
                <a:lnTo>
                  <a:pt x="1951" y="3846"/>
                </a:lnTo>
                <a:lnTo>
                  <a:pt x="2245" y="3846"/>
                </a:lnTo>
                <a:lnTo>
                  <a:pt x="1892" y="4196"/>
                </a:lnTo>
                <a:lnTo>
                  <a:pt x="1623" y="3926"/>
                </a:lnTo>
                <a:lnTo>
                  <a:pt x="2753" y="2796"/>
                </a:lnTo>
                <a:lnTo>
                  <a:pt x="0" y="2796"/>
                </a:lnTo>
                <a:lnTo>
                  <a:pt x="0" y="2415"/>
                </a:lnTo>
                <a:lnTo>
                  <a:pt x="499" y="2415"/>
                </a:lnTo>
                <a:lnTo>
                  <a:pt x="291" y="2621"/>
                </a:lnTo>
                <a:lnTo>
                  <a:pt x="440" y="2772"/>
                </a:lnTo>
                <a:lnTo>
                  <a:pt x="903" y="2308"/>
                </a:lnTo>
                <a:lnTo>
                  <a:pt x="440" y="1845"/>
                </a:lnTo>
                <a:lnTo>
                  <a:pt x="291" y="1996"/>
                </a:lnTo>
                <a:lnTo>
                  <a:pt x="499" y="2202"/>
                </a:lnTo>
                <a:lnTo>
                  <a:pt x="0" y="2202"/>
                </a:lnTo>
                <a:lnTo>
                  <a:pt x="0" y="1821"/>
                </a:lnTo>
                <a:lnTo>
                  <a:pt x="2753" y="1821"/>
                </a:lnTo>
                <a:lnTo>
                  <a:pt x="1623" y="691"/>
                </a:lnTo>
                <a:lnTo>
                  <a:pt x="1892" y="421"/>
                </a:lnTo>
                <a:lnTo>
                  <a:pt x="2245" y="771"/>
                </a:lnTo>
                <a:lnTo>
                  <a:pt x="1951" y="771"/>
                </a:lnTo>
                <a:lnTo>
                  <a:pt x="1951" y="984"/>
                </a:lnTo>
                <a:lnTo>
                  <a:pt x="2606" y="984"/>
                </a:lnTo>
                <a:lnTo>
                  <a:pt x="2606" y="329"/>
                </a:lnTo>
                <a:lnTo>
                  <a:pt x="2394" y="329"/>
                </a:lnTo>
                <a:lnTo>
                  <a:pt x="2394" y="622"/>
                </a:lnTo>
                <a:lnTo>
                  <a:pt x="2041" y="270"/>
                </a:lnTo>
                <a:lnTo>
                  <a:pt x="2311" y="0"/>
                </a:lnTo>
                <a:close/>
              </a:path>
            </a:pathLst>
          </a:custGeom>
          <a:solidFill>
            <a:srgbClr val="B7C8A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704208" y="2902018"/>
            <a:ext cx="2572114" cy="2517872"/>
            <a:chOff x="7489058" y="2543431"/>
            <a:chExt cx="2572114" cy="2517872"/>
          </a:xfrm>
        </p:grpSpPr>
        <p:sp>
          <p:nvSpPr>
            <p:cNvPr id="13" name="Oval 3"/>
            <p:cNvSpPr/>
            <p:nvPr/>
          </p:nvSpPr>
          <p:spPr>
            <a:xfrm>
              <a:off x="7516179" y="2543431"/>
              <a:ext cx="2517872" cy="25178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489058" y="3161139"/>
              <a:ext cx="257211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zh-CN" altLang="en-US" sz="32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智慧</a:t>
              </a:r>
              <a:endParaRPr lang="en-US" altLang="zh-CN" sz="32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lvl="0" algn="ctr">
                <a:defRPr/>
              </a:pPr>
              <a:r>
                <a:rPr lang="zh-CN" altLang="en-US" sz="32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档案馆</a:t>
              </a:r>
              <a:endParaRPr lang="en-US" altLang="zh-CN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6" name="TextBox 74"/>
          <p:cNvSpPr txBox="1"/>
          <p:nvPr/>
        </p:nvSpPr>
        <p:spPr>
          <a:xfrm>
            <a:off x="142367" y="1216191"/>
            <a:ext cx="7009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智慧档案馆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为档案事业发展指明了</a:t>
            </a:r>
            <a:r>
              <a:rPr lang="zh-CN" altLang="en-US" sz="28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方向</a:t>
            </a:r>
            <a:endParaRPr lang="zh-CN" altLang="en-US" sz="28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35475" y="232740"/>
            <a:ext cx="2454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技术格局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1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1"/>
          <p:cNvSpPr/>
          <p:nvPr>
            <p:custDataLst>
              <p:tags r:id="rId1"/>
            </p:custDataLst>
          </p:nvPr>
        </p:nvSpPr>
        <p:spPr>
          <a:xfrm>
            <a:off x="4938210" y="2839464"/>
            <a:ext cx="2365998" cy="2329354"/>
          </a:xfrm>
          <a:custGeom>
            <a:avLst/>
            <a:gdLst>
              <a:gd name="connsiteX0" fmla="*/ 1586555 w 2235200"/>
              <a:gd name="connsiteY0" fmla="*/ 356377 h 2235200"/>
              <a:gd name="connsiteX1" fmla="*/ 1760418 w 2235200"/>
              <a:gd name="connsiteY1" fmla="*/ 210481 h 2235200"/>
              <a:gd name="connsiteX2" fmla="*/ 1899314 w 2235200"/>
              <a:gd name="connsiteY2" fmla="*/ 327029 h 2235200"/>
              <a:gd name="connsiteX3" fmla="*/ 1785825 w 2235200"/>
              <a:gd name="connsiteY3" fmla="*/ 523585 h 2235200"/>
              <a:gd name="connsiteX4" fmla="*/ 1966144 w 2235200"/>
              <a:gd name="connsiteY4" fmla="*/ 835907 h 2235200"/>
              <a:gd name="connsiteX5" fmla="*/ 2193112 w 2235200"/>
              <a:gd name="connsiteY5" fmla="*/ 835901 h 2235200"/>
              <a:gd name="connsiteX6" fmla="*/ 2224597 w 2235200"/>
              <a:gd name="connsiteY6" fmla="*/ 1014463 h 2235200"/>
              <a:gd name="connsiteX7" fmla="*/ 2011316 w 2235200"/>
              <a:gd name="connsiteY7" fmla="*/ 1092085 h 2235200"/>
              <a:gd name="connsiteX8" fmla="*/ 1948692 w 2235200"/>
              <a:gd name="connsiteY8" fmla="*/ 1447245 h 2235200"/>
              <a:gd name="connsiteX9" fmla="*/ 2122562 w 2235200"/>
              <a:gd name="connsiteY9" fmla="*/ 1593132 h 2235200"/>
              <a:gd name="connsiteX10" fmla="*/ 2031904 w 2235200"/>
              <a:gd name="connsiteY10" fmla="*/ 1750157 h 2235200"/>
              <a:gd name="connsiteX11" fmla="*/ 1818627 w 2235200"/>
              <a:gd name="connsiteY11" fmla="*/ 1672524 h 2235200"/>
              <a:gd name="connsiteX12" fmla="*/ 1542362 w 2235200"/>
              <a:gd name="connsiteY12" fmla="*/ 1904338 h 2235200"/>
              <a:gd name="connsiteX13" fmla="*/ 1581780 w 2235200"/>
              <a:gd name="connsiteY13" fmla="*/ 2127856 h 2235200"/>
              <a:gd name="connsiteX14" fmla="*/ 1411398 w 2235200"/>
              <a:gd name="connsiteY14" fmla="*/ 2189870 h 2235200"/>
              <a:gd name="connsiteX15" fmla="*/ 1297919 w 2235200"/>
              <a:gd name="connsiteY15" fmla="*/ 1993308 h 2235200"/>
              <a:gd name="connsiteX16" fmla="*/ 937280 w 2235200"/>
              <a:gd name="connsiteY16" fmla="*/ 1993308 h 2235200"/>
              <a:gd name="connsiteX17" fmla="*/ 823802 w 2235200"/>
              <a:gd name="connsiteY17" fmla="*/ 2189870 h 2235200"/>
              <a:gd name="connsiteX18" fmla="*/ 653420 w 2235200"/>
              <a:gd name="connsiteY18" fmla="*/ 2127856 h 2235200"/>
              <a:gd name="connsiteX19" fmla="*/ 692839 w 2235200"/>
              <a:gd name="connsiteY19" fmla="*/ 1904338 h 2235200"/>
              <a:gd name="connsiteX20" fmla="*/ 416574 w 2235200"/>
              <a:gd name="connsiteY20" fmla="*/ 1672524 h 2235200"/>
              <a:gd name="connsiteX21" fmla="*/ 203296 w 2235200"/>
              <a:gd name="connsiteY21" fmla="*/ 1750157 h 2235200"/>
              <a:gd name="connsiteX22" fmla="*/ 112638 w 2235200"/>
              <a:gd name="connsiteY22" fmla="*/ 1593132 h 2235200"/>
              <a:gd name="connsiteX23" fmla="*/ 286508 w 2235200"/>
              <a:gd name="connsiteY23" fmla="*/ 1447245 h 2235200"/>
              <a:gd name="connsiteX24" fmla="*/ 223884 w 2235200"/>
              <a:gd name="connsiteY24" fmla="*/ 1092085 h 2235200"/>
              <a:gd name="connsiteX25" fmla="*/ 10603 w 2235200"/>
              <a:gd name="connsiteY25" fmla="*/ 1014463 h 2235200"/>
              <a:gd name="connsiteX26" fmla="*/ 42088 w 2235200"/>
              <a:gd name="connsiteY26" fmla="*/ 835901 h 2235200"/>
              <a:gd name="connsiteX27" fmla="*/ 269055 w 2235200"/>
              <a:gd name="connsiteY27" fmla="*/ 835907 h 2235200"/>
              <a:gd name="connsiteX28" fmla="*/ 449374 w 2235200"/>
              <a:gd name="connsiteY28" fmla="*/ 523585 h 2235200"/>
              <a:gd name="connsiteX29" fmla="*/ 335886 w 2235200"/>
              <a:gd name="connsiteY29" fmla="*/ 327029 h 2235200"/>
              <a:gd name="connsiteX30" fmla="*/ 474782 w 2235200"/>
              <a:gd name="connsiteY30" fmla="*/ 210481 h 2235200"/>
              <a:gd name="connsiteX31" fmla="*/ 648645 w 2235200"/>
              <a:gd name="connsiteY31" fmla="*/ 356377 h 2235200"/>
              <a:gd name="connsiteX32" fmla="*/ 987535 w 2235200"/>
              <a:gd name="connsiteY32" fmla="*/ 233031 h 2235200"/>
              <a:gd name="connsiteX33" fmla="*/ 1026942 w 2235200"/>
              <a:gd name="connsiteY33" fmla="*/ 9511 h 2235200"/>
              <a:gd name="connsiteX34" fmla="*/ 1208258 w 2235200"/>
              <a:gd name="connsiteY34" fmla="*/ 9511 h 2235200"/>
              <a:gd name="connsiteX35" fmla="*/ 1247665 w 2235200"/>
              <a:gd name="connsiteY35" fmla="*/ 233031 h 2235200"/>
              <a:gd name="connsiteX36" fmla="*/ 1586555 w 2235200"/>
              <a:gd name="connsiteY36" fmla="*/ 356377 h 2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35200" h="2235200">
                <a:moveTo>
                  <a:pt x="1586555" y="356377"/>
                </a:moveTo>
                <a:lnTo>
                  <a:pt x="1760418" y="210481"/>
                </a:lnTo>
                <a:lnTo>
                  <a:pt x="1899314" y="327029"/>
                </a:lnTo>
                <a:lnTo>
                  <a:pt x="1785825" y="523585"/>
                </a:lnTo>
                <a:cubicBezTo>
                  <a:pt x="1866522" y="614364"/>
                  <a:pt x="1927876" y="720632"/>
                  <a:pt x="1966144" y="835907"/>
                </a:cubicBezTo>
                <a:lnTo>
                  <a:pt x="2193112" y="835901"/>
                </a:lnTo>
                <a:lnTo>
                  <a:pt x="2224597" y="1014463"/>
                </a:lnTo>
                <a:lnTo>
                  <a:pt x="2011316" y="1092085"/>
                </a:lnTo>
                <a:cubicBezTo>
                  <a:pt x="2014782" y="1213496"/>
                  <a:pt x="1993474" y="1334341"/>
                  <a:pt x="1948692" y="1447245"/>
                </a:cubicBezTo>
                <a:lnTo>
                  <a:pt x="2122562" y="1593132"/>
                </a:lnTo>
                <a:lnTo>
                  <a:pt x="2031904" y="1750157"/>
                </a:lnTo>
                <a:lnTo>
                  <a:pt x="1818627" y="1672524"/>
                </a:lnTo>
                <a:cubicBezTo>
                  <a:pt x="1743241" y="1767759"/>
                  <a:pt x="1649240" y="1846634"/>
                  <a:pt x="1542362" y="1904338"/>
                </a:cubicBezTo>
                <a:lnTo>
                  <a:pt x="1581780" y="2127856"/>
                </a:lnTo>
                <a:lnTo>
                  <a:pt x="1411398" y="2189870"/>
                </a:lnTo>
                <a:lnTo>
                  <a:pt x="1297919" y="1993308"/>
                </a:lnTo>
                <a:cubicBezTo>
                  <a:pt x="1178954" y="2017804"/>
                  <a:pt x="1056245" y="2017804"/>
                  <a:pt x="937280" y="1993308"/>
                </a:cubicBezTo>
                <a:lnTo>
                  <a:pt x="823802" y="2189870"/>
                </a:lnTo>
                <a:lnTo>
                  <a:pt x="653420" y="2127856"/>
                </a:lnTo>
                <a:lnTo>
                  <a:pt x="692839" y="1904338"/>
                </a:lnTo>
                <a:cubicBezTo>
                  <a:pt x="585961" y="1846634"/>
                  <a:pt x="491960" y="1767758"/>
                  <a:pt x="416574" y="1672524"/>
                </a:cubicBezTo>
                <a:lnTo>
                  <a:pt x="203296" y="1750157"/>
                </a:lnTo>
                <a:lnTo>
                  <a:pt x="112638" y="1593132"/>
                </a:lnTo>
                <a:lnTo>
                  <a:pt x="286508" y="1447245"/>
                </a:lnTo>
                <a:cubicBezTo>
                  <a:pt x="241726" y="1334341"/>
                  <a:pt x="220417" y="1213496"/>
                  <a:pt x="223884" y="1092085"/>
                </a:cubicBezTo>
                <a:lnTo>
                  <a:pt x="10603" y="1014463"/>
                </a:lnTo>
                <a:lnTo>
                  <a:pt x="42088" y="835901"/>
                </a:lnTo>
                <a:lnTo>
                  <a:pt x="269055" y="835907"/>
                </a:lnTo>
                <a:cubicBezTo>
                  <a:pt x="307323" y="720632"/>
                  <a:pt x="368677" y="614363"/>
                  <a:pt x="449374" y="523585"/>
                </a:cubicBezTo>
                <a:lnTo>
                  <a:pt x="335886" y="327029"/>
                </a:lnTo>
                <a:lnTo>
                  <a:pt x="474782" y="210481"/>
                </a:lnTo>
                <a:lnTo>
                  <a:pt x="648645" y="356377"/>
                </a:lnTo>
                <a:cubicBezTo>
                  <a:pt x="752057" y="292669"/>
                  <a:pt x="867366" y="250701"/>
                  <a:pt x="987535" y="233031"/>
                </a:cubicBezTo>
                <a:lnTo>
                  <a:pt x="1026942" y="9511"/>
                </a:lnTo>
                <a:lnTo>
                  <a:pt x="1208258" y="9511"/>
                </a:lnTo>
                <a:lnTo>
                  <a:pt x="1247665" y="233031"/>
                </a:lnTo>
                <a:cubicBezTo>
                  <a:pt x="1367834" y="250700"/>
                  <a:pt x="1483142" y="292669"/>
                  <a:pt x="1586555" y="356377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68000">
                <a:sysClr val="window" lastClr="FFFFFF">
                  <a:lumMod val="95000"/>
                  <a:shade val="100000"/>
                  <a:satMod val="115000"/>
                </a:sysClr>
              </a:gs>
            </a:gsLst>
            <a:lin ang="16200000" scaled="1"/>
            <a:tileRect/>
          </a:gradFill>
          <a:ln w="127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19050"/>
          </a:sp3d>
        </p:spPr>
        <p:txBody>
          <a:bodyPr spcFirstLastPara="0" vert="horz" wrap="square" lIns="501445" tIns="575655" rIns="501445" bIns="614746" numCol="1" spcCol="1270" anchor="ctr" anchorCtr="0">
            <a:noAutofit/>
          </a:bodyPr>
          <a:lstStyle/>
          <a:p>
            <a:pPr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100" dirty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3" name="MH_Other_2"/>
          <p:cNvSpPr/>
          <p:nvPr>
            <p:custDataLst>
              <p:tags r:id="rId2"/>
            </p:custDataLst>
          </p:nvPr>
        </p:nvSpPr>
        <p:spPr>
          <a:xfrm>
            <a:off x="3417908" y="4003347"/>
            <a:ext cx="1795542" cy="1767733"/>
          </a:xfrm>
          <a:custGeom>
            <a:avLst/>
            <a:gdLst>
              <a:gd name="connsiteX0" fmla="*/ 1586555 w 2235200"/>
              <a:gd name="connsiteY0" fmla="*/ 356377 h 2235200"/>
              <a:gd name="connsiteX1" fmla="*/ 1760418 w 2235200"/>
              <a:gd name="connsiteY1" fmla="*/ 210481 h 2235200"/>
              <a:gd name="connsiteX2" fmla="*/ 1899314 w 2235200"/>
              <a:gd name="connsiteY2" fmla="*/ 327029 h 2235200"/>
              <a:gd name="connsiteX3" fmla="*/ 1785825 w 2235200"/>
              <a:gd name="connsiteY3" fmla="*/ 523585 h 2235200"/>
              <a:gd name="connsiteX4" fmla="*/ 1966144 w 2235200"/>
              <a:gd name="connsiteY4" fmla="*/ 835907 h 2235200"/>
              <a:gd name="connsiteX5" fmla="*/ 2193112 w 2235200"/>
              <a:gd name="connsiteY5" fmla="*/ 835901 h 2235200"/>
              <a:gd name="connsiteX6" fmla="*/ 2224597 w 2235200"/>
              <a:gd name="connsiteY6" fmla="*/ 1014463 h 2235200"/>
              <a:gd name="connsiteX7" fmla="*/ 2011316 w 2235200"/>
              <a:gd name="connsiteY7" fmla="*/ 1092085 h 2235200"/>
              <a:gd name="connsiteX8" fmla="*/ 1948692 w 2235200"/>
              <a:gd name="connsiteY8" fmla="*/ 1447245 h 2235200"/>
              <a:gd name="connsiteX9" fmla="*/ 2122562 w 2235200"/>
              <a:gd name="connsiteY9" fmla="*/ 1593132 h 2235200"/>
              <a:gd name="connsiteX10" fmla="*/ 2031904 w 2235200"/>
              <a:gd name="connsiteY10" fmla="*/ 1750157 h 2235200"/>
              <a:gd name="connsiteX11" fmla="*/ 1818627 w 2235200"/>
              <a:gd name="connsiteY11" fmla="*/ 1672524 h 2235200"/>
              <a:gd name="connsiteX12" fmla="*/ 1542362 w 2235200"/>
              <a:gd name="connsiteY12" fmla="*/ 1904338 h 2235200"/>
              <a:gd name="connsiteX13" fmla="*/ 1581780 w 2235200"/>
              <a:gd name="connsiteY13" fmla="*/ 2127856 h 2235200"/>
              <a:gd name="connsiteX14" fmla="*/ 1411398 w 2235200"/>
              <a:gd name="connsiteY14" fmla="*/ 2189870 h 2235200"/>
              <a:gd name="connsiteX15" fmla="*/ 1297919 w 2235200"/>
              <a:gd name="connsiteY15" fmla="*/ 1993308 h 2235200"/>
              <a:gd name="connsiteX16" fmla="*/ 937280 w 2235200"/>
              <a:gd name="connsiteY16" fmla="*/ 1993308 h 2235200"/>
              <a:gd name="connsiteX17" fmla="*/ 823802 w 2235200"/>
              <a:gd name="connsiteY17" fmla="*/ 2189870 h 2235200"/>
              <a:gd name="connsiteX18" fmla="*/ 653420 w 2235200"/>
              <a:gd name="connsiteY18" fmla="*/ 2127856 h 2235200"/>
              <a:gd name="connsiteX19" fmla="*/ 692839 w 2235200"/>
              <a:gd name="connsiteY19" fmla="*/ 1904338 h 2235200"/>
              <a:gd name="connsiteX20" fmla="*/ 416574 w 2235200"/>
              <a:gd name="connsiteY20" fmla="*/ 1672524 h 2235200"/>
              <a:gd name="connsiteX21" fmla="*/ 203296 w 2235200"/>
              <a:gd name="connsiteY21" fmla="*/ 1750157 h 2235200"/>
              <a:gd name="connsiteX22" fmla="*/ 112638 w 2235200"/>
              <a:gd name="connsiteY22" fmla="*/ 1593132 h 2235200"/>
              <a:gd name="connsiteX23" fmla="*/ 286508 w 2235200"/>
              <a:gd name="connsiteY23" fmla="*/ 1447245 h 2235200"/>
              <a:gd name="connsiteX24" fmla="*/ 223884 w 2235200"/>
              <a:gd name="connsiteY24" fmla="*/ 1092085 h 2235200"/>
              <a:gd name="connsiteX25" fmla="*/ 10603 w 2235200"/>
              <a:gd name="connsiteY25" fmla="*/ 1014463 h 2235200"/>
              <a:gd name="connsiteX26" fmla="*/ 42088 w 2235200"/>
              <a:gd name="connsiteY26" fmla="*/ 835901 h 2235200"/>
              <a:gd name="connsiteX27" fmla="*/ 269055 w 2235200"/>
              <a:gd name="connsiteY27" fmla="*/ 835907 h 2235200"/>
              <a:gd name="connsiteX28" fmla="*/ 449374 w 2235200"/>
              <a:gd name="connsiteY28" fmla="*/ 523585 h 2235200"/>
              <a:gd name="connsiteX29" fmla="*/ 335886 w 2235200"/>
              <a:gd name="connsiteY29" fmla="*/ 327029 h 2235200"/>
              <a:gd name="connsiteX30" fmla="*/ 474782 w 2235200"/>
              <a:gd name="connsiteY30" fmla="*/ 210481 h 2235200"/>
              <a:gd name="connsiteX31" fmla="*/ 648645 w 2235200"/>
              <a:gd name="connsiteY31" fmla="*/ 356377 h 2235200"/>
              <a:gd name="connsiteX32" fmla="*/ 987535 w 2235200"/>
              <a:gd name="connsiteY32" fmla="*/ 233031 h 2235200"/>
              <a:gd name="connsiteX33" fmla="*/ 1026942 w 2235200"/>
              <a:gd name="connsiteY33" fmla="*/ 9511 h 2235200"/>
              <a:gd name="connsiteX34" fmla="*/ 1208258 w 2235200"/>
              <a:gd name="connsiteY34" fmla="*/ 9511 h 2235200"/>
              <a:gd name="connsiteX35" fmla="*/ 1247665 w 2235200"/>
              <a:gd name="connsiteY35" fmla="*/ 233031 h 2235200"/>
              <a:gd name="connsiteX36" fmla="*/ 1586555 w 2235200"/>
              <a:gd name="connsiteY36" fmla="*/ 356377 h 2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35200" h="2235200">
                <a:moveTo>
                  <a:pt x="1586555" y="356377"/>
                </a:moveTo>
                <a:lnTo>
                  <a:pt x="1760418" y="210481"/>
                </a:lnTo>
                <a:lnTo>
                  <a:pt x="1899314" y="327029"/>
                </a:lnTo>
                <a:lnTo>
                  <a:pt x="1785825" y="523585"/>
                </a:lnTo>
                <a:cubicBezTo>
                  <a:pt x="1866522" y="614364"/>
                  <a:pt x="1927876" y="720632"/>
                  <a:pt x="1966144" y="835907"/>
                </a:cubicBezTo>
                <a:lnTo>
                  <a:pt x="2193112" y="835901"/>
                </a:lnTo>
                <a:lnTo>
                  <a:pt x="2224597" y="1014463"/>
                </a:lnTo>
                <a:lnTo>
                  <a:pt x="2011316" y="1092085"/>
                </a:lnTo>
                <a:cubicBezTo>
                  <a:pt x="2014782" y="1213496"/>
                  <a:pt x="1993474" y="1334341"/>
                  <a:pt x="1948692" y="1447245"/>
                </a:cubicBezTo>
                <a:lnTo>
                  <a:pt x="2122562" y="1593132"/>
                </a:lnTo>
                <a:lnTo>
                  <a:pt x="2031904" y="1750157"/>
                </a:lnTo>
                <a:lnTo>
                  <a:pt x="1818627" y="1672524"/>
                </a:lnTo>
                <a:cubicBezTo>
                  <a:pt x="1743241" y="1767759"/>
                  <a:pt x="1649240" y="1846634"/>
                  <a:pt x="1542362" y="1904338"/>
                </a:cubicBezTo>
                <a:lnTo>
                  <a:pt x="1581780" y="2127856"/>
                </a:lnTo>
                <a:lnTo>
                  <a:pt x="1411398" y="2189870"/>
                </a:lnTo>
                <a:lnTo>
                  <a:pt x="1297919" y="1993308"/>
                </a:lnTo>
                <a:cubicBezTo>
                  <a:pt x="1178954" y="2017804"/>
                  <a:pt x="1056245" y="2017804"/>
                  <a:pt x="937280" y="1993308"/>
                </a:cubicBezTo>
                <a:lnTo>
                  <a:pt x="823802" y="2189870"/>
                </a:lnTo>
                <a:lnTo>
                  <a:pt x="653420" y="2127856"/>
                </a:lnTo>
                <a:lnTo>
                  <a:pt x="692839" y="1904338"/>
                </a:lnTo>
                <a:cubicBezTo>
                  <a:pt x="585961" y="1846634"/>
                  <a:pt x="491960" y="1767758"/>
                  <a:pt x="416574" y="1672524"/>
                </a:cubicBezTo>
                <a:lnTo>
                  <a:pt x="203296" y="1750157"/>
                </a:lnTo>
                <a:lnTo>
                  <a:pt x="112638" y="1593132"/>
                </a:lnTo>
                <a:lnTo>
                  <a:pt x="286508" y="1447245"/>
                </a:lnTo>
                <a:cubicBezTo>
                  <a:pt x="241726" y="1334341"/>
                  <a:pt x="220417" y="1213496"/>
                  <a:pt x="223884" y="1092085"/>
                </a:cubicBezTo>
                <a:lnTo>
                  <a:pt x="10603" y="1014463"/>
                </a:lnTo>
                <a:lnTo>
                  <a:pt x="42088" y="835901"/>
                </a:lnTo>
                <a:lnTo>
                  <a:pt x="269055" y="835907"/>
                </a:lnTo>
                <a:cubicBezTo>
                  <a:pt x="307323" y="720632"/>
                  <a:pt x="368677" y="614363"/>
                  <a:pt x="449374" y="523585"/>
                </a:cubicBezTo>
                <a:lnTo>
                  <a:pt x="335886" y="327029"/>
                </a:lnTo>
                <a:lnTo>
                  <a:pt x="474782" y="210481"/>
                </a:lnTo>
                <a:lnTo>
                  <a:pt x="648645" y="356377"/>
                </a:lnTo>
                <a:cubicBezTo>
                  <a:pt x="752057" y="292669"/>
                  <a:pt x="867366" y="250701"/>
                  <a:pt x="987535" y="233031"/>
                </a:cubicBezTo>
                <a:lnTo>
                  <a:pt x="1026942" y="9511"/>
                </a:lnTo>
                <a:lnTo>
                  <a:pt x="1208258" y="9511"/>
                </a:lnTo>
                <a:lnTo>
                  <a:pt x="1247665" y="233031"/>
                </a:lnTo>
                <a:cubicBezTo>
                  <a:pt x="1367834" y="250700"/>
                  <a:pt x="1483142" y="292669"/>
                  <a:pt x="1586555" y="356377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68000">
                <a:sysClr val="window" lastClr="FFFFFF">
                  <a:lumMod val="95000"/>
                  <a:shade val="100000"/>
                  <a:satMod val="115000"/>
                </a:sysClr>
              </a:gs>
            </a:gsLst>
            <a:lin ang="16200000" scaled="1"/>
            <a:tileRect/>
          </a:gradFill>
          <a:ln w="127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19050"/>
          </a:sp3d>
        </p:spPr>
        <p:txBody>
          <a:bodyPr spcFirstLastPara="0" vert="horz" wrap="square" lIns="501445" tIns="575655" rIns="501445" bIns="614746" numCol="1" spcCol="1270" anchor="ctr" anchorCtr="0">
            <a:noAutofit/>
          </a:bodyPr>
          <a:lstStyle/>
          <a:p>
            <a:pPr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100" dirty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4" name="MH_Other_3"/>
          <p:cNvSpPr/>
          <p:nvPr>
            <p:custDataLst>
              <p:tags r:id="rId3"/>
            </p:custDataLst>
          </p:nvPr>
        </p:nvSpPr>
        <p:spPr>
          <a:xfrm rot="2431848">
            <a:off x="3370139" y="2436432"/>
            <a:ext cx="1592906" cy="1568236"/>
          </a:xfrm>
          <a:custGeom>
            <a:avLst/>
            <a:gdLst>
              <a:gd name="connsiteX0" fmla="*/ 1586555 w 2235200"/>
              <a:gd name="connsiteY0" fmla="*/ 356377 h 2235200"/>
              <a:gd name="connsiteX1" fmla="*/ 1760418 w 2235200"/>
              <a:gd name="connsiteY1" fmla="*/ 210481 h 2235200"/>
              <a:gd name="connsiteX2" fmla="*/ 1899314 w 2235200"/>
              <a:gd name="connsiteY2" fmla="*/ 327029 h 2235200"/>
              <a:gd name="connsiteX3" fmla="*/ 1785825 w 2235200"/>
              <a:gd name="connsiteY3" fmla="*/ 523585 h 2235200"/>
              <a:gd name="connsiteX4" fmla="*/ 1966144 w 2235200"/>
              <a:gd name="connsiteY4" fmla="*/ 835907 h 2235200"/>
              <a:gd name="connsiteX5" fmla="*/ 2193112 w 2235200"/>
              <a:gd name="connsiteY5" fmla="*/ 835901 h 2235200"/>
              <a:gd name="connsiteX6" fmla="*/ 2224597 w 2235200"/>
              <a:gd name="connsiteY6" fmla="*/ 1014463 h 2235200"/>
              <a:gd name="connsiteX7" fmla="*/ 2011316 w 2235200"/>
              <a:gd name="connsiteY7" fmla="*/ 1092085 h 2235200"/>
              <a:gd name="connsiteX8" fmla="*/ 1948692 w 2235200"/>
              <a:gd name="connsiteY8" fmla="*/ 1447245 h 2235200"/>
              <a:gd name="connsiteX9" fmla="*/ 2122562 w 2235200"/>
              <a:gd name="connsiteY9" fmla="*/ 1593132 h 2235200"/>
              <a:gd name="connsiteX10" fmla="*/ 2031904 w 2235200"/>
              <a:gd name="connsiteY10" fmla="*/ 1750157 h 2235200"/>
              <a:gd name="connsiteX11" fmla="*/ 1818627 w 2235200"/>
              <a:gd name="connsiteY11" fmla="*/ 1672524 h 2235200"/>
              <a:gd name="connsiteX12" fmla="*/ 1542362 w 2235200"/>
              <a:gd name="connsiteY12" fmla="*/ 1904338 h 2235200"/>
              <a:gd name="connsiteX13" fmla="*/ 1581780 w 2235200"/>
              <a:gd name="connsiteY13" fmla="*/ 2127856 h 2235200"/>
              <a:gd name="connsiteX14" fmla="*/ 1411398 w 2235200"/>
              <a:gd name="connsiteY14" fmla="*/ 2189870 h 2235200"/>
              <a:gd name="connsiteX15" fmla="*/ 1297919 w 2235200"/>
              <a:gd name="connsiteY15" fmla="*/ 1993308 h 2235200"/>
              <a:gd name="connsiteX16" fmla="*/ 937280 w 2235200"/>
              <a:gd name="connsiteY16" fmla="*/ 1993308 h 2235200"/>
              <a:gd name="connsiteX17" fmla="*/ 823802 w 2235200"/>
              <a:gd name="connsiteY17" fmla="*/ 2189870 h 2235200"/>
              <a:gd name="connsiteX18" fmla="*/ 653420 w 2235200"/>
              <a:gd name="connsiteY18" fmla="*/ 2127856 h 2235200"/>
              <a:gd name="connsiteX19" fmla="*/ 692839 w 2235200"/>
              <a:gd name="connsiteY19" fmla="*/ 1904338 h 2235200"/>
              <a:gd name="connsiteX20" fmla="*/ 416574 w 2235200"/>
              <a:gd name="connsiteY20" fmla="*/ 1672524 h 2235200"/>
              <a:gd name="connsiteX21" fmla="*/ 203296 w 2235200"/>
              <a:gd name="connsiteY21" fmla="*/ 1750157 h 2235200"/>
              <a:gd name="connsiteX22" fmla="*/ 112638 w 2235200"/>
              <a:gd name="connsiteY22" fmla="*/ 1593132 h 2235200"/>
              <a:gd name="connsiteX23" fmla="*/ 286508 w 2235200"/>
              <a:gd name="connsiteY23" fmla="*/ 1447245 h 2235200"/>
              <a:gd name="connsiteX24" fmla="*/ 223884 w 2235200"/>
              <a:gd name="connsiteY24" fmla="*/ 1092085 h 2235200"/>
              <a:gd name="connsiteX25" fmla="*/ 10603 w 2235200"/>
              <a:gd name="connsiteY25" fmla="*/ 1014463 h 2235200"/>
              <a:gd name="connsiteX26" fmla="*/ 42088 w 2235200"/>
              <a:gd name="connsiteY26" fmla="*/ 835901 h 2235200"/>
              <a:gd name="connsiteX27" fmla="*/ 269055 w 2235200"/>
              <a:gd name="connsiteY27" fmla="*/ 835907 h 2235200"/>
              <a:gd name="connsiteX28" fmla="*/ 449374 w 2235200"/>
              <a:gd name="connsiteY28" fmla="*/ 523585 h 2235200"/>
              <a:gd name="connsiteX29" fmla="*/ 335886 w 2235200"/>
              <a:gd name="connsiteY29" fmla="*/ 327029 h 2235200"/>
              <a:gd name="connsiteX30" fmla="*/ 474782 w 2235200"/>
              <a:gd name="connsiteY30" fmla="*/ 210481 h 2235200"/>
              <a:gd name="connsiteX31" fmla="*/ 648645 w 2235200"/>
              <a:gd name="connsiteY31" fmla="*/ 356377 h 2235200"/>
              <a:gd name="connsiteX32" fmla="*/ 987535 w 2235200"/>
              <a:gd name="connsiteY32" fmla="*/ 233031 h 2235200"/>
              <a:gd name="connsiteX33" fmla="*/ 1026942 w 2235200"/>
              <a:gd name="connsiteY33" fmla="*/ 9511 h 2235200"/>
              <a:gd name="connsiteX34" fmla="*/ 1208258 w 2235200"/>
              <a:gd name="connsiteY34" fmla="*/ 9511 h 2235200"/>
              <a:gd name="connsiteX35" fmla="*/ 1247665 w 2235200"/>
              <a:gd name="connsiteY35" fmla="*/ 233031 h 2235200"/>
              <a:gd name="connsiteX36" fmla="*/ 1586555 w 2235200"/>
              <a:gd name="connsiteY36" fmla="*/ 356377 h 2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35200" h="2235200">
                <a:moveTo>
                  <a:pt x="1586555" y="356377"/>
                </a:moveTo>
                <a:lnTo>
                  <a:pt x="1760418" y="210481"/>
                </a:lnTo>
                <a:lnTo>
                  <a:pt x="1899314" y="327029"/>
                </a:lnTo>
                <a:lnTo>
                  <a:pt x="1785825" y="523585"/>
                </a:lnTo>
                <a:cubicBezTo>
                  <a:pt x="1866522" y="614364"/>
                  <a:pt x="1927876" y="720632"/>
                  <a:pt x="1966144" y="835907"/>
                </a:cubicBezTo>
                <a:lnTo>
                  <a:pt x="2193112" y="835901"/>
                </a:lnTo>
                <a:lnTo>
                  <a:pt x="2224597" y="1014463"/>
                </a:lnTo>
                <a:lnTo>
                  <a:pt x="2011316" y="1092085"/>
                </a:lnTo>
                <a:cubicBezTo>
                  <a:pt x="2014782" y="1213496"/>
                  <a:pt x="1993474" y="1334341"/>
                  <a:pt x="1948692" y="1447245"/>
                </a:cubicBezTo>
                <a:lnTo>
                  <a:pt x="2122562" y="1593132"/>
                </a:lnTo>
                <a:lnTo>
                  <a:pt x="2031904" y="1750157"/>
                </a:lnTo>
                <a:lnTo>
                  <a:pt x="1818627" y="1672524"/>
                </a:lnTo>
                <a:cubicBezTo>
                  <a:pt x="1743241" y="1767759"/>
                  <a:pt x="1649240" y="1846634"/>
                  <a:pt x="1542362" y="1904338"/>
                </a:cubicBezTo>
                <a:lnTo>
                  <a:pt x="1581780" y="2127856"/>
                </a:lnTo>
                <a:lnTo>
                  <a:pt x="1411398" y="2189870"/>
                </a:lnTo>
                <a:lnTo>
                  <a:pt x="1297919" y="1993308"/>
                </a:lnTo>
                <a:cubicBezTo>
                  <a:pt x="1178954" y="2017804"/>
                  <a:pt x="1056245" y="2017804"/>
                  <a:pt x="937280" y="1993308"/>
                </a:cubicBezTo>
                <a:lnTo>
                  <a:pt x="823802" y="2189870"/>
                </a:lnTo>
                <a:lnTo>
                  <a:pt x="653420" y="2127856"/>
                </a:lnTo>
                <a:lnTo>
                  <a:pt x="692839" y="1904338"/>
                </a:lnTo>
                <a:cubicBezTo>
                  <a:pt x="585961" y="1846634"/>
                  <a:pt x="491960" y="1767758"/>
                  <a:pt x="416574" y="1672524"/>
                </a:cubicBezTo>
                <a:lnTo>
                  <a:pt x="203296" y="1750157"/>
                </a:lnTo>
                <a:lnTo>
                  <a:pt x="112638" y="1593132"/>
                </a:lnTo>
                <a:lnTo>
                  <a:pt x="286508" y="1447245"/>
                </a:lnTo>
                <a:cubicBezTo>
                  <a:pt x="241726" y="1334341"/>
                  <a:pt x="220417" y="1213496"/>
                  <a:pt x="223884" y="1092085"/>
                </a:cubicBezTo>
                <a:lnTo>
                  <a:pt x="10603" y="1014463"/>
                </a:lnTo>
                <a:lnTo>
                  <a:pt x="42088" y="835901"/>
                </a:lnTo>
                <a:lnTo>
                  <a:pt x="269055" y="835907"/>
                </a:lnTo>
                <a:cubicBezTo>
                  <a:pt x="307323" y="720632"/>
                  <a:pt x="368677" y="614363"/>
                  <a:pt x="449374" y="523585"/>
                </a:cubicBezTo>
                <a:lnTo>
                  <a:pt x="335886" y="327029"/>
                </a:lnTo>
                <a:lnTo>
                  <a:pt x="474782" y="210481"/>
                </a:lnTo>
                <a:lnTo>
                  <a:pt x="648645" y="356377"/>
                </a:lnTo>
                <a:cubicBezTo>
                  <a:pt x="752057" y="292669"/>
                  <a:pt x="867366" y="250701"/>
                  <a:pt x="987535" y="233031"/>
                </a:cubicBezTo>
                <a:lnTo>
                  <a:pt x="1026942" y="9511"/>
                </a:lnTo>
                <a:lnTo>
                  <a:pt x="1208258" y="9511"/>
                </a:lnTo>
                <a:lnTo>
                  <a:pt x="1247665" y="233031"/>
                </a:lnTo>
                <a:cubicBezTo>
                  <a:pt x="1367834" y="250700"/>
                  <a:pt x="1483142" y="292669"/>
                  <a:pt x="1586555" y="356377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68000">
                <a:sysClr val="window" lastClr="FFFFFF">
                  <a:lumMod val="95000"/>
                  <a:shade val="100000"/>
                  <a:satMod val="115000"/>
                </a:sysClr>
              </a:gs>
            </a:gsLst>
            <a:lin ang="16200000" scaled="1"/>
            <a:tileRect/>
          </a:gradFill>
          <a:ln w="127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19050"/>
          </a:sp3d>
        </p:spPr>
        <p:txBody>
          <a:bodyPr spcFirstLastPara="0" vert="horz" wrap="square" lIns="501445" tIns="575655" rIns="501445" bIns="614746" numCol="1" spcCol="1270" anchor="ctr" anchorCtr="0">
            <a:noAutofit/>
          </a:bodyPr>
          <a:lstStyle/>
          <a:p>
            <a:pPr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100" dirty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5" name="MH_Other_4"/>
          <p:cNvSpPr/>
          <p:nvPr>
            <p:custDataLst>
              <p:tags r:id="rId4"/>
            </p:custDataLst>
          </p:nvPr>
        </p:nvSpPr>
        <p:spPr>
          <a:xfrm rot="2431848">
            <a:off x="4389509" y="1457813"/>
            <a:ext cx="1353844" cy="1332876"/>
          </a:xfrm>
          <a:custGeom>
            <a:avLst/>
            <a:gdLst>
              <a:gd name="connsiteX0" fmla="*/ 1586555 w 2235200"/>
              <a:gd name="connsiteY0" fmla="*/ 356377 h 2235200"/>
              <a:gd name="connsiteX1" fmla="*/ 1760418 w 2235200"/>
              <a:gd name="connsiteY1" fmla="*/ 210481 h 2235200"/>
              <a:gd name="connsiteX2" fmla="*/ 1899314 w 2235200"/>
              <a:gd name="connsiteY2" fmla="*/ 327029 h 2235200"/>
              <a:gd name="connsiteX3" fmla="*/ 1785825 w 2235200"/>
              <a:gd name="connsiteY3" fmla="*/ 523585 h 2235200"/>
              <a:gd name="connsiteX4" fmla="*/ 1966144 w 2235200"/>
              <a:gd name="connsiteY4" fmla="*/ 835907 h 2235200"/>
              <a:gd name="connsiteX5" fmla="*/ 2193112 w 2235200"/>
              <a:gd name="connsiteY5" fmla="*/ 835901 h 2235200"/>
              <a:gd name="connsiteX6" fmla="*/ 2224597 w 2235200"/>
              <a:gd name="connsiteY6" fmla="*/ 1014463 h 2235200"/>
              <a:gd name="connsiteX7" fmla="*/ 2011316 w 2235200"/>
              <a:gd name="connsiteY7" fmla="*/ 1092085 h 2235200"/>
              <a:gd name="connsiteX8" fmla="*/ 1948692 w 2235200"/>
              <a:gd name="connsiteY8" fmla="*/ 1447245 h 2235200"/>
              <a:gd name="connsiteX9" fmla="*/ 2122562 w 2235200"/>
              <a:gd name="connsiteY9" fmla="*/ 1593132 h 2235200"/>
              <a:gd name="connsiteX10" fmla="*/ 2031904 w 2235200"/>
              <a:gd name="connsiteY10" fmla="*/ 1750157 h 2235200"/>
              <a:gd name="connsiteX11" fmla="*/ 1818627 w 2235200"/>
              <a:gd name="connsiteY11" fmla="*/ 1672524 h 2235200"/>
              <a:gd name="connsiteX12" fmla="*/ 1542362 w 2235200"/>
              <a:gd name="connsiteY12" fmla="*/ 1904338 h 2235200"/>
              <a:gd name="connsiteX13" fmla="*/ 1581780 w 2235200"/>
              <a:gd name="connsiteY13" fmla="*/ 2127856 h 2235200"/>
              <a:gd name="connsiteX14" fmla="*/ 1411398 w 2235200"/>
              <a:gd name="connsiteY14" fmla="*/ 2189870 h 2235200"/>
              <a:gd name="connsiteX15" fmla="*/ 1297919 w 2235200"/>
              <a:gd name="connsiteY15" fmla="*/ 1993308 h 2235200"/>
              <a:gd name="connsiteX16" fmla="*/ 937280 w 2235200"/>
              <a:gd name="connsiteY16" fmla="*/ 1993308 h 2235200"/>
              <a:gd name="connsiteX17" fmla="*/ 823802 w 2235200"/>
              <a:gd name="connsiteY17" fmla="*/ 2189870 h 2235200"/>
              <a:gd name="connsiteX18" fmla="*/ 653420 w 2235200"/>
              <a:gd name="connsiteY18" fmla="*/ 2127856 h 2235200"/>
              <a:gd name="connsiteX19" fmla="*/ 692839 w 2235200"/>
              <a:gd name="connsiteY19" fmla="*/ 1904338 h 2235200"/>
              <a:gd name="connsiteX20" fmla="*/ 416574 w 2235200"/>
              <a:gd name="connsiteY20" fmla="*/ 1672524 h 2235200"/>
              <a:gd name="connsiteX21" fmla="*/ 203296 w 2235200"/>
              <a:gd name="connsiteY21" fmla="*/ 1750157 h 2235200"/>
              <a:gd name="connsiteX22" fmla="*/ 112638 w 2235200"/>
              <a:gd name="connsiteY22" fmla="*/ 1593132 h 2235200"/>
              <a:gd name="connsiteX23" fmla="*/ 286508 w 2235200"/>
              <a:gd name="connsiteY23" fmla="*/ 1447245 h 2235200"/>
              <a:gd name="connsiteX24" fmla="*/ 223884 w 2235200"/>
              <a:gd name="connsiteY24" fmla="*/ 1092085 h 2235200"/>
              <a:gd name="connsiteX25" fmla="*/ 10603 w 2235200"/>
              <a:gd name="connsiteY25" fmla="*/ 1014463 h 2235200"/>
              <a:gd name="connsiteX26" fmla="*/ 42088 w 2235200"/>
              <a:gd name="connsiteY26" fmla="*/ 835901 h 2235200"/>
              <a:gd name="connsiteX27" fmla="*/ 269055 w 2235200"/>
              <a:gd name="connsiteY27" fmla="*/ 835907 h 2235200"/>
              <a:gd name="connsiteX28" fmla="*/ 449374 w 2235200"/>
              <a:gd name="connsiteY28" fmla="*/ 523585 h 2235200"/>
              <a:gd name="connsiteX29" fmla="*/ 335886 w 2235200"/>
              <a:gd name="connsiteY29" fmla="*/ 327029 h 2235200"/>
              <a:gd name="connsiteX30" fmla="*/ 474782 w 2235200"/>
              <a:gd name="connsiteY30" fmla="*/ 210481 h 2235200"/>
              <a:gd name="connsiteX31" fmla="*/ 648645 w 2235200"/>
              <a:gd name="connsiteY31" fmla="*/ 356377 h 2235200"/>
              <a:gd name="connsiteX32" fmla="*/ 987535 w 2235200"/>
              <a:gd name="connsiteY32" fmla="*/ 233031 h 2235200"/>
              <a:gd name="connsiteX33" fmla="*/ 1026942 w 2235200"/>
              <a:gd name="connsiteY33" fmla="*/ 9511 h 2235200"/>
              <a:gd name="connsiteX34" fmla="*/ 1208258 w 2235200"/>
              <a:gd name="connsiteY34" fmla="*/ 9511 h 2235200"/>
              <a:gd name="connsiteX35" fmla="*/ 1247665 w 2235200"/>
              <a:gd name="connsiteY35" fmla="*/ 233031 h 2235200"/>
              <a:gd name="connsiteX36" fmla="*/ 1586555 w 2235200"/>
              <a:gd name="connsiteY36" fmla="*/ 356377 h 2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35200" h="2235200">
                <a:moveTo>
                  <a:pt x="1586555" y="356377"/>
                </a:moveTo>
                <a:lnTo>
                  <a:pt x="1760418" y="210481"/>
                </a:lnTo>
                <a:lnTo>
                  <a:pt x="1899314" y="327029"/>
                </a:lnTo>
                <a:lnTo>
                  <a:pt x="1785825" y="523585"/>
                </a:lnTo>
                <a:cubicBezTo>
                  <a:pt x="1866522" y="614364"/>
                  <a:pt x="1927876" y="720632"/>
                  <a:pt x="1966144" y="835907"/>
                </a:cubicBezTo>
                <a:lnTo>
                  <a:pt x="2193112" y="835901"/>
                </a:lnTo>
                <a:lnTo>
                  <a:pt x="2224597" y="1014463"/>
                </a:lnTo>
                <a:lnTo>
                  <a:pt x="2011316" y="1092085"/>
                </a:lnTo>
                <a:cubicBezTo>
                  <a:pt x="2014782" y="1213496"/>
                  <a:pt x="1993474" y="1334341"/>
                  <a:pt x="1948692" y="1447245"/>
                </a:cubicBezTo>
                <a:lnTo>
                  <a:pt x="2122562" y="1593132"/>
                </a:lnTo>
                <a:lnTo>
                  <a:pt x="2031904" y="1750157"/>
                </a:lnTo>
                <a:lnTo>
                  <a:pt x="1818627" y="1672524"/>
                </a:lnTo>
                <a:cubicBezTo>
                  <a:pt x="1743241" y="1767759"/>
                  <a:pt x="1649240" y="1846634"/>
                  <a:pt x="1542362" y="1904338"/>
                </a:cubicBezTo>
                <a:lnTo>
                  <a:pt x="1581780" y="2127856"/>
                </a:lnTo>
                <a:lnTo>
                  <a:pt x="1411398" y="2189870"/>
                </a:lnTo>
                <a:lnTo>
                  <a:pt x="1297919" y="1993308"/>
                </a:lnTo>
                <a:cubicBezTo>
                  <a:pt x="1178954" y="2017804"/>
                  <a:pt x="1056245" y="2017804"/>
                  <a:pt x="937280" y="1993308"/>
                </a:cubicBezTo>
                <a:lnTo>
                  <a:pt x="823802" y="2189870"/>
                </a:lnTo>
                <a:lnTo>
                  <a:pt x="653420" y="2127856"/>
                </a:lnTo>
                <a:lnTo>
                  <a:pt x="692839" y="1904338"/>
                </a:lnTo>
                <a:cubicBezTo>
                  <a:pt x="585961" y="1846634"/>
                  <a:pt x="491960" y="1767758"/>
                  <a:pt x="416574" y="1672524"/>
                </a:cubicBezTo>
                <a:lnTo>
                  <a:pt x="203296" y="1750157"/>
                </a:lnTo>
                <a:lnTo>
                  <a:pt x="112638" y="1593132"/>
                </a:lnTo>
                <a:lnTo>
                  <a:pt x="286508" y="1447245"/>
                </a:lnTo>
                <a:cubicBezTo>
                  <a:pt x="241726" y="1334341"/>
                  <a:pt x="220417" y="1213496"/>
                  <a:pt x="223884" y="1092085"/>
                </a:cubicBezTo>
                <a:lnTo>
                  <a:pt x="10603" y="1014463"/>
                </a:lnTo>
                <a:lnTo>
                  <a:pt x="42088" y="835901"/>
                </a:lnTo>
                <a:lnTo>
                  <a:pt x="269055" y="835907"/>
                </a:lnTo>
                <a:cubicBezTo>
                  <a:pt x="307323" y="720632"/>
                  <a:pt x="368677" y="614363"/>
                  <a:pt x="449374" y="523585"/>
                </a:cubicBezTo>
                <a:lnTo>
                  <a:pt x="335886" y="327029"/>
                </a:lnTo>
                <a:lnTo>
                  <a:pt x="474782" y="210481"/>
                </a:lnTo>
                <a:lnTo>
                  <a:pt x="648645" y="356377"/>
                </a:lnTo>
                <a:cubicBezTo>
                  <a:pt x="752057" y="292669"/>
                  <a:pt x="867366" y="250701"/>
                  <a:pt x="987535" y="233031"/>
                </a:cubicBezTo>
                <a:lnTo>
                  <a:pt x="1026942" y="9511"/>
                </a:lnTo>
                <a:lnTo>
                  <a:pt x="1208258" y="9511"/>
                </a:lnTo>
                <a:lnTo>
                  <a:pt x="1247665" y="233031"/>
                </a:lnTo>
                <a:cubicBezTo>
                  <a:pt x="1367834" y="250700"/>
                  <a:pt x="1483142" y="292669"/>
                  <a:pt x="1586555" y="356377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68000">
                <a:sysClr val="window" lastClr="FFFFFF">
                  <a:lumMod val="95000"/>
                  <a:shade val="100000"/>
                  <a:satMod val="115000"/>
                </a:sysClr>
              </a:gs>
            </a:gsLst>
            <a:lin ang="16200000" scaled="1"/>
            <a:tileRect/>
          </a:gradFill>
          <a:ln w="127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19050"/>
          </a:sp3d>
        </p:spPr>
        <p:txBody>
          <a:bodyPr spcFirstLastPara="0" vert="horz" wrap="square" lIns="501445" tIns="575655" rIns="501445" bIns="614746" numCol="1" spcCol="1270" anchor="ctr" anchorCtr="0">
            <a:noAutofit/>
          </a:bodyPr>
          <a:lstStyle/>
          <a:p>
            <a:pPr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100" dirty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6" name="MH_SubTitle_3"/>
          <p:cNvSpPr/>
          <p:nvPr>
            <p:custDataLst>
              <p:tags r:id="rId5"/>
            </p:custDataLst>
          </p:nvPr>
        </p:nvSpPr>
        <p:spPr>
          <a:xfrm>
            <a:off x="5378130" y="3344692"/>
            <a:ext cx="1486158" cy="1463141"/>
          </a:xfrm>
          <a:prstGeom prst="ellipse">
            <a:avLst/>
          </a:prstGeom>
          <a:solidFill>
            <a:srgbClr val="FAFAFA"/>
          </a:solidFill>
          <a:ln w="12065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zh-CN" altLang="en-US" sz="2400" kern="0" dirty="0" smtClean="0">
                <a:ln w="1841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智慧</a:t>
            </a:r>
            <a:endParaRPr lang="en-US" altLang="zh-CN" sz="2400" kern="0" dirty="0" smtClean="0">
              <a:ln w="18415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 kern="0" dirty="0" smtClean="0">
                <a:ln w="1841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分析</a:t>
            </a:r>
            <a:endParaRPr lang="en-US" altLang="zh-CN" sz="2400" kern="0" dirty="0">
              <a:ln w="18415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MH_SubTitle_4"/>
          <p:cNvSpPr/>
          <p:nvPr>
            <p:custDataLst>
              <p:tags r:id="rId6"/>
            </p:custDataLst>
          </p:nvPr>
        </p:nvSpPr>
        <p:spPr>
          <a:xfrm>
            <a:off x="3751760" y="4357195"/>
            <a:ext cx="1127837" cy="1110369"/>
          </a:xfrm>
          <a:prstGeom prst="ellipse">
            <a:avLst/>
          </a:prstGeom>
          <a:solidFill>
            <a:srgbClr val="FAFAFA"/>
          </a:solidFill>
          <a:ln w="10160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zh-CN" altLang="en-US" kern="0" dirty="0" smtClean="0">
                <a:ln w="1841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知识</a:t>
            </a:r>
            <a:endParaRPr lang="en-US" altLang="zh-CN" kern="0" dirty="0" smtClean="0">
              <a:ln w="18415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zh-CN" altLang="en-US" kern="0" dirty="0" smtClean="0">
                <a:ln w="1841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聚合</a:t>
            </a:r>
            <a:endParaRPr lang="en-US" kern="0" dirty="0">
              <a:ln w="18415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MH_SubTitle_2"/>
          <p:cNvSpPr/>
          <p:nvPr>
            <p:custDataLst>
              <p:tags r:id="rId7"/>
            </p:custDataLst>
          </p:nvPr>
        </p:nvSpPr>
        <p:spPr>
          <a:xfrm>
            <a:off x="3666314" y="2803521"/>
            <a:ext cx="1000556" cy="985059"/>
          </a:xfrm>
          <a:prstGeom prst="ellipse">
            <a:avLst/>
          </a:prstGeom>
          <a:solidFill>
            <a:srgbClr val="FAFAFA"/>
          </a:solidFill>
          <a:ln w="10160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zh-CN" altLang="en-US" sz="1600" kern="0" dirty="0" smtClean="0">
                <a:ln w="1841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数据</a:t>
            </a:r>
            <a:endParaRPr lang="en-US" altLang="zh-CN" sz="1600" kern="0" dirty="0" smtClean="0">
              <a:ln w="18415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kern="0" dirty="0" smtClean="0">
                <a:ln w="1841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加工</a:t>
            </a:r>
            <a:endParaRPr lang="en-US" altLang="zh-CN" sz="1600" kern="0" dirty="0">
              <a:ln w="18415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MH_SubTitle_1"/>
          <p:cNvSpPr/>
          <p:nvPr>
            <p:custDataLst>
              <p:tags r:id="rId8"/>
            </p:custDataLst>
          </p:nvPr>
        </p:nvSpPr>
        <p:spPr>
          <a:xfrm>
            <a:off x="4641235" y="1781141"/>
            <a:ext cx="850392" cy="837221"/>
          </a:xfrm>
          <a:prstGeom prst="ellipse">
            <a:avLst/>
          </a:prstGeom>
          <a:solidFill>
            <a:srgbClr val="FAFAFA"/>
          </a:solidFill>
          <a:ln w="10160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zh-CN" altLang="en-US" sz="1400" kern="0" dirty="0" smtClean="0">
                <a:ln w="1841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内容</a:t>
            </a:r>
            <a:endParaRPr lang="en-US" altLang="zh-CN" sz="1400" kern="0" dirty="0" smtClean="0">
              <a:ln w="18415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zh-CN" altLang="en-US" sz="1400" kern="0" dirty="0" smtClean="0">
                <a:ln w="1841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挖掘</a:t>
            </a:r>
            <a:endParaRPr lang="en-US" altLang="zh-CN" sz="1400" kern="0" dirty="0">
              <a:ln w="18415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KSO_Shape"/>
          <p:cNvSpPr/>
          <p:nvPr/>
        </p:nvSpPr>
        <p:spPr>
          <a:xfrm>
            <a:off x="2633815" y="3489477"/>
            <a:ext cx="510949" cy="425941"/>
          </a:xfrm>
          <a:custGeom>
            <a:avLst/>
            <a:gdLst>
              <a:gd name="connsiteX0" fmla="*/ 277525 w 494328"/>
              <a:gd name="connsiteY0" fmla="*/ 292250 h 324036"/>
              <a:gd name="connsiteX1" fmla="*/ 309311 w 494328"/>
              <a:gd name="connsiteY1" fmla="*/ 292250 h 324036"/>
              <a:gd name="connsiteX2" fmla="*/ 309311 w 494328"/>
              <a:gd name="connsiteY2" fmla="*/ 324036 h 324036"/>
              <a:gd name="connsiteX3" fmla="*/ 277525 w 494328"/>
              <a:gd name="connsiteY3" fmla="*/ 324036 h 324036"/>
              <a:gd name="connsiteX4" fmla="*/ 323779 w 494328"/>
              <a:gd name="connsiteY4" fmla="*/ 243541 h 324036"/>
              <a:gd name="connsiteX5" fmla="*/ 355565 w 494328"/>
              <a:gd name="connsiteY5" fmla="*/ 243541 h 324036"/>
              <a:gd name="connsiteX6" fmla="*/ 355565 w 494328"/>
              <a:gd name="connsiteY6" fmla="*/ 275328 h 324036"/>
              <a:gd name="connsiteX7" fmla="*/ 323779 w 494328"/>
              <a:gd name="connsiteY7" fmla="*/ 275328 h 324036"/>
              <a:gd name="connsiteX8" fmla="*/ 277525 w 494328"/>
              <a:gd name="connsiteY8" fmla="*/ 243541 h 324036"/>
              <a:gd name="connsiteX9" fmla="*/ 309311 w 494328"/>
              <a:gd name="connsiteY9" fmla="*/ 243541 h 324036"/>
              <a:gd name="connsiteX10" fmla="*/ 309311 w 494328"/>
              <a:gd name="connsiteY10" fmla="*/ 275328 h 324036"/>
              <a:gd name="connsiteX11" fmla="*/ 277525 w 494328"/>
              <a:gd name="connsiteY11" fmla="*/ 275328 h 324036"/>
              <a:gd name="connsiteX12" fmla="*/ 370033 w 494328"/>
              <a:gd name="connsiteY12" fmla="*/ 194833 h 324036"/>
              <a:gd name="connsiteX13" fmla="*/ 401820 w 494328"/>
              <a:gd name="connsiteY13" fmla="*/ 194833 h 324036"/>
              <a:gd name="connsiteX14" fmla="*/ 401820 w 494328"/>
              <a:gd name="connsiteY14" fmla="*/ 226620 h 324036"/>
              <a:gd name="connsiteX15" fmla="*/ 370033 w 494328"/>
              <a:gd name="connsiteY15" fmla="*/ 226620 h 324036"/>
              <a:gd name="connsiteX16" fmla="*/ 323779 w 494328"/>
              <a:gd name="connsiteY16" fmla="*/ 194833 h 324036"/>
              <a:gd name="connsiteX17" fmla="*/ 355565 w 494328"/>
              <a:gd name="connsiteY17" fmla="*/ 194833 h 324036"/>
              <a:gd name="connsiteX18" fmla="*/ 355565 w 494328"/>
              <a:gd name="connsiteY18" fmla="*/ 226620 h 324036"/>
              <a:gd name="connsiteX19" fmla="*/ 323779 w 494328"/>
              <a:gd name="connsiteY19" fmla="*/ 226620 h 324036"/>
              <a:gd name="connsiteX20" fmla="*/ 277525 w 494328"/>
              <a:gd name="connsiteY20" fmla="*/ 194833 h 324036"/>
              <a:gd name="connsiteX21" fmla="*/ 309311 w 494328"/>
              <a:gd name="connsiteY21" fmla="*/ 194833 h 324036"/>
              <a:gd name="connsiteX22" fmla="*/ 309311 w 494328"/>
              <a:gd name="connsiteY22" fmla="*/ 226620 h 324036"/>
              <a:gd name="connsiteX23" fmla="*/ 277525 w 494328"/>
              <a:gd name="connsiteY23" fmla="*/ 226620 h 324036"/>
              <a:gd name="connsiteX24" fmla="*/ 231271 w 494328"/>
              <a:gd name="connsiteY24" fmla="*/ 194833 h 324036"/>
              <a:gd name="connsiteX25" fmla="*/ 263057 w 494328"/>
              <a:gd name="connsiteY25" fmla="*/ 194833 h 324036"/>
              <a:gd name="connsiteX26" fmla="*/ 263057 w 494328"/>
              <a:gd name="connsiteY26" fmla="*/ 226620 h 324036"/>
              <a:gd name="connsiteX27" fmla="*/ 231271 w 494328"/>
              <a:gd name="connsiteY27" fmla="*/ 226620 h 324036"/>
              <a:gd name="connsiteX28" fmla="*/ 185016 w 494328"/>
              <a:gd name="connsiteY28" fmla="*/ 194833 h 324036"/>
              <a:gd name="connsiteX29" fmla="*/ 216803 w 494328"/>
              <a:gd name="connsiteY29" fmla="*/ 194833 h 324036"/>
              <a:gd name="connsiteX30" fmla="*/ 216803 w 494328"/>
              <a:gd name="connsiteY30" fmla="*/ 226620 h 324036"/>
              <a:gd name="connsiteX31" fmla="*/ 185016 w 494328"/>
              <a:gd name="connsiteY31" fmla="*/ 226620 h 324036"/>
              <a:gd name="connsiteX32" fmla="*/ 138762 w 494328"/>
              <a:gd name="connsiteY32" fmla="*/ 194833 h 324036"/>
              <a:gd name="connsiteX33" fmla="*/ 170549 w 494328"/>
              <a:gd name="connsiteY33" fmla="*/ 194833 h 324036"/>
              <a:gd name="connsiteX34" fmla="*/ 170549 w 494328"/>
              <a:gd name="connsiteY34" fmla="*/ 226620 h 324036"/>
              <a:gd name="connsiteX35" fmla="*/ 138762 w 494328"/>
              <a:gd name="connsiteY35" fmla="*/ 226620 h 324036"/>
              <a:gd name="connsiteX36" fmla="*/ 92508 w 494328"/>
              <a:gd name="connsiteY36" fmla="*/ 194833 h 324036"/>
              <a:gd name="connsiteX37" fmla="*/ 124294 w 494328"/>
              <a:gd name="connsiteY37" fmla="*/ 194833 h 324036"/>
              <a:gd name="connsiteX38" fmla="*/ 124294 w 494328"/>
              <a:gd name="connsiteY38" fmla="*/ 226620 h 324036"/>
              <a:gd name="connsiteX39" fmla="*/ 92508 w 494328"/>
              <a:gd name="connsiteY39" fmla="*/ 226620 h 324036"/>
              <a:gd name="connsiteX40" fmla="*/ 46254 w 494328"/>
              <a:gd name="connsiteY40" fmla="*/ 194833 h 324036"/>
              <a:gd name="connsiteX41" fmla="*/ 78040 w 494328"/>
              <a:gd name="connsiteY41" fmla="*/ 194833 h 324036"/>
              <a:gd name="connsiteX42" fmla="*/ 78040 w 494328"/>
              <a:gd name="connsiteY42" fmla="*/ 226620 h 324036"/>
              <a:gd name="connsiteX43" fmla="*/ 46254 w 494328"/>
              <a:gd name="connsiteY43" fmla="*/ 226620 h 324036"/>
              <a:gd name="connsiteX44" fmla="*/ 0 w 494328"/>
              <a:gd name="connsiteY44" fmla="*/ 194833 h 324036"/>
              <a:gd name="connsiteX45" fmla="*/ 31787 w 494328"/>
              <a:gd name="connsiteY45" fmla="*/ 194833 h 324036"/>
              <a:gd name="connsiteX46" fmla="*/ 31787 w 494328"/>
              <a:gd name="connsiteY46" fmla="*/ 226620 h 324036"/>
              <a:gd name="connsiteX47" fmla="*/ 0 w 494328"/>
              <a:gd name="connsiteY47" fmla="*/ 226620 h 324036"/>
              <a:gd name="connsiteX48" fmla="*/ 416287 w 494328"/>
              <a:gd name="connsiteY48" fmla="*/ 170479 h 324036"/>
              <a:gd name="connsiteX49" fmla="*/ 448074 w 494328"/>
              <a:gd name="connsiteY49" fmla="*/ 170479 h 324036"/>
              <a:gd name="connsiteX50" fmla="*/ 448074 w 494328"/>
              <a:gd name="connsiteY50" fmla="*/ 202266 h 324036"/>
              <a:gd name="connsiteX51" fmla="*/ 416287 w 494328"/>
              <a:gd name="connsiteY51" fmla="*/ 202266 h 324036"/>
              <a:gd name="connsiteX52" fmla="*/ 462542 w 494328"/>
              <a:gd name="connsiteY52" fmla="*/ 146125 h 324036"/>
              <a:gd name="connsiteX53" fmla="*/ 494328 w 494328"/>
              <a:gd name="connsiteY53" fmla="*/ 146125 h 324036"/>
              <a:gd name="connsiteX54" fmla="*/ 494328 w 494328"/>
              <a:gd name="connsiteY54" fmla="*/ 177911 h 324036"/>
              <a:gd name="connsiteX55" fmla="*/ 462542 w 494328"/>
              <a:gd name="connsiteY55" fmla="*/ 177911 h 324036"/>
              <a:gd name="connsiteX56" fmla="*/ 370033 w 494328"/>
              <a:gd name="connsiteY56" fmla="*/ 146125 h 324036"/>
              <a:gd name="connsiteX57" fmla="*/ 401820 w 494328"/>
              <a:gd name="connsiteY57" fmla="*/ 146125 h 324036"/>
              <a:gd name="connsiteX58" fmla="*/ 401820 w 494328"/>
              <a:gd name="connsiteY58" fmla="*/ 177911 h 324036"/>
              <a:gd name="connsiteX59" fmla="*/ 370033 w 494328"/>
              <a:gd name="connsiteY59" fmla="*/ 177911 h 324036"/>
              <a:gd name="connsiteX60" fmla="*/ 323779 w 494328"/>
              <a:gd name="connsiteY60" fmla="*/ 146125 h 324036"/>
              <a:gd name="connsiteX61" fmla="*/ 355565 w 494328"/>
              <a:gd name="connsiteY61" fmla="*/ 146125 h 324036"/>
              <a:gd name="connsiteX62" fmla="*/ 355565 w 494328"/>
              <a:gd name="connsiteY62" fmla="*/ 177911 h 324036"/>
              <a:gd name="connsiteX63" fmla="*/ 323779 w 494328"/>
              <a:gd name="connsiteY63" fmla="*/ 177911 h 324036"/>
              <a:gd name="connsiteX64" fmla="*/ 277525 w 494328"/>
              <a:gd name="connsiteY64" fmla="*/ 146125 h 324036"/>
              <a:gd name="connsiteX65" fmla="*/ 309311 w 494328"/>
              <a:gd name="connsiteY65" fmla="*/ 146125 h 324036"/>
              <a:gd name="connsiteX66" fmla="*/ 309311 w 494328"/>
              <a:gd name="connsiteY66" fmla="*/ 177911 h 324036"/>
              <a:gd name="connsiteX67" fmla="*/ 277525 w 494328"/>
              <a:gd name="connsiteY67" fmla="*/ 177911 h 324036"/>
              <a:gd name="connsiteX68" fmla="*/ 231271 w 494328"/>
              <a:gd name="connsiteY68" fmla="*/ 146125 h 324036"/>
              <a:gd name="connsiteX69" fmla="*/ 263057 w 494328"/>
              <a:gd name="connsiteY69" fmla="*/ 146125 h 324036"/>
              <a:gd name="connsiteX70" fmla="*/ 263057 w 494328"/>
              <a:gd name="connsiteY70" fmla="*/ 177911 h 324036"/>
              <a:gd name="connsiteX71" fmla="*/ 231271 w 494328"/>
              <a:gd name="connsiteY71" fmla="*/ 177911 h 324036"/>
              <a:gd name="connsiteX72" fmla="*/ 185016 w 494328"/>
              <a:gd name="connsiteY72" fmla="*/ 146125 h 324036"/>
              <a:gd name="connsiteX73" fmla="*/ 216803 w 494328"/>
              <a:gd name="connsiteY73" fmla="*/ 146125 h 324036"/>
              <a:gd name="connsiteX74" fmla="*/ 216803 w 494328"/>
              <a:gd name="connsiteY74" fmla="*/ 177911 h 324036"/>
              <a:gd name="connsiteX75" fmla="*/ 185016 w 494328"/>
              <a:gd name="connsiteY75" fmla="*/ 177911 h 324036"/>
              <a:gd name="connsiteX76" fmla="*/ 138762 w 494328"/>
              <a:gd name="connsiteY76" fmla="*/ 146125 h 324036"/>
              <a:gd name="connsiteX77" fmla="*/ 170549 w 494328"/>
              <a:gd name="connsiteY77" fmla="*/ 146125 h 324036"/>
              <a:gd name="connsiteX78" fmla="*/ 170549 w 494328"/>
              <a:gd name="connsiteY78" fmla="*/ 177911 h 324036"/>
              <a:gd name="connsiteX79" fmla="*/ 138762 w 494328"/>
              <a:gd name="connsiteY79" fmla="*/ 177911 h 324036"/>
              <a:gd name="connsiteX80" fmla="*/ 92508 w 494328"/>
              <a:gd name="connsiteY80" fmla="*/ 146125 h 324036"/>
              <a:gd name="connsiteX81" fmla="*/ 124294 w 494328"/>
              <a:gd name="connsiteY81" fmla="*/ 146125 h 324036"/>
              <a:gd name="connsiteX82" fmla="*/ 124294 w 494328"/>
              <a:gd name="connsiteY82" fmla="*/ 177911 h 324036"/>
              <a:gd name="connsiteX83" fmla="*/ 92508 w 494328"/>
              <a:gd name="connsiteY83" fmla="*/ 177911 h 324036"/>
              <a:gd name="connsiteX84" fmla="*/ 46254 w 494328"/>
              <a:gd name="connsiteY84" fmla="*/ 146125 h 324036"/>
              <a:gd name="connsiteX85" fmla="*/ 78040 w 494328"/>
              <a:gd name="connsiteY85" fmla="*/ 146125 h 324036"/>
              <a:gd name="connsiteX86" fmla="*/ 78040 w 494328"/>
              <a:gd name="connsiteY86" fmla="*/ 177911 h 324036"/>
              <a:gd name="connsiteX87" fmla="*/ 46254 w 494328"/>
              <a:gd name="connsiteY87" fmla="*/ 177911 h 324036"/>
              <a:gd name="connsiteX88" fmla="*/ 0 w 494328"/>
              <a:gd name="connsiteY88" fmla="*/ 146125 h 324036"/>
              <a:gd name="connsiteX89" fmla="*/ 31787 w 494328"/>
              <a:gd name="connsiteY89" fmla="*/ 146125 h 324036"/>
              <a:gd name="connsiteX90" fmla="*/ 31787 w 494328"/>
              <a:gd name="connsiteY90" fmla="*/ 177911 h 324036"/>
              <a:gd name="connsiteX91" fmla="*/ 0 w 494328"/>
              <a:gd name="connsiteY91" fmla="*/ 177911 h 324036"/>
              <a:gd name="connsiteX92" fmla="*/ 416287 w 494328"/>
              <a:gd name="connsiteY92" fmla="*/ 121771 h 324036"/>
              <a:gd name="connsiteX93" fmla="*/ 448074 w 494328"/>
              <a:gd name="connsiteY93" fmla="*/ 121771 h 324036"/>
              <a:gd name="connsiteX94" fmla="*/ 448074 w 494328"/>
              <a:gd name="connsiteY94" fmla="*/ 153557 h 324036"/>
              <a:gd name="connsiteX95" fmla="*/ 416287 w 494328"/>
              <a:gd name="connsiteY95" fmla="*/ 153557 h 324036"/>
              <a:gd name="connsiteX96" fmla="*/ 370033 w 494328"/>
              <a:gd name="connsiteY96" fmla="*/ 97417 h 324036"/>
              <a:gd name="connsiteX97" fmla="*/ 401820 w 494328"/>
              <a:gd name="connsiteY97" fmla="*/ 97417 h 324036"/>
              <a:gd name="connsiteX98" fmla="*/ 401820 w 494328"/>
              <a:gd name="connsiteY98" fmla="*/ 129203 h 324036"/>
              <a:gd name="connsiteX99" fmla="*/ 370033 w 494328"/>
              <a:gd name="connsiteY99" fmla="*/ 129203 h 324036"/>
              <a:gd name="connsiteX100" fmla="*/ 323779 w 494328"/>
              <a:gd name="connsiteY100" fmla="*/ 97417 h 324036"/>
              <a:gd name="connsiteX101" fmla="*/ 355565 w 494328"/>
              <a:gd name="connsiteY101" fmla="*/ 97417 h 324036"/>
              <a:gd name="connsiteX102" fmla="*/ 355565 w 494328"/>
              <a:gd name="connsiteY102" fmla="*/ 129203 h 324036"/>
              <a:gd name="connsiteX103" fmla="*/ 323779 w 494328"/>
              <a:gd name="connsiteY103" fmla="*/ 129203 h 324036"/>
              <a:gd name="connsiteX104" fmla="*/ 277525 w 494328"/>
              <a:gd name="connsiteY104" fmla="*/ 97417 h 324036"/>
              <a:gd name="connsiteX105" fmla="*/ 309311 w 494328"/>
              <a:gd name="connsiteY105" fmla="*/ 97417 h 324036"/>
              <a:gd name="connsiteX106" fmla="*/ 309311 w 494328"/>
              <a:gd name="connsiteY106" fmla="*/ 129203 h 324036"/>
              <a:gd name="connsiteX107" fmla="*/ 277525 w 494328"/>
              <a:gd name="connsiteY107" fmla="*/ 129203 h 324036"/>
              <a:gd name="connsiteX108" fmla="*/ 231271 w 494328"/>
              <a:gd name="connsiteY108" fmla="*/ 97417 h 324036"/>
              <a:gd name="connsiteX109" fmla="*/ 263057 w 494328"/>
              <a:gd name="connsiteY109" fmla="*/ 97417 h 324036"/>
              <a:gd name="connsiteX110" fmla="*/ 263057 w 494328"/>
              <a:gd name="connsiteY110" fmla="*/ 129203 h 324036"/>
              <a:gd name="connsiteX111" fmla="*/ 231271 w 494328"/>
              <a:gd name="connsiteY111" fmla="*/ 129203 h 324036"/>
              <a:gd name="connsiteX112" fmla="*/ 185016 w 494328"/>
              <a:gd name="connsiteY112" fmla="*/ 97417 h 324036"/>
              <a:gd name="connsiteX113" fmla="*/ 216803 w 494328"/>
              <a:gd name="connsiteY113" fmla="*/ 97417 h 324036"/>
              <a:gd name="connsiteX114" fmla="*/ 216803 w 494328"/>
              <a:gd name="connsiteY114" fmla="*/ 129203 h 324036"/>
              <a:gd name="connsiteX115" fmla="*/ 185016 w 494328"/>
              <a:gd name="connsiteY115" fmla="*/ 129203 h 324036"/>
              <a:gd name="connsiteX116" fmla="*/ 138762 w 494328"/>
              <a:gd name="connsiteY116" fmla="*/ 97417 h 324036"/>
              <a:gd name="connsiteX117" fmla="*/ 170549 w 494328"/>
              <a:gd name="connsiteY117" fmla="*/ 97417 h 324036"/>
              <a:gd name="connsiteX118" fmla="*/ 170549 w 494328"/>
              <a:gd name="connsiteY118" fmla="*/ 129203 h 324036"/>
              <a:gd name="connsiteX119" fmla="*/ 138762 w 494328"/>
              <a:gd name="connsiteY119" fmla="*/ 129203 h 324036"/>
              <a:gd name="connsiteX120" fmla="*/ 92508 w 494328"/>
              <a:gd name="connsiteY120" fmla="*/ 97417 h 324036"/>
              <a:gd name="connsiteX121" fmla="*/ 124294 w 494328"/>
              <a:gd name="connsiteY121" fmla="*/ 97417 h 324036"/>
              <a:gd name="connsiteX122" fmla="*/ 124294 w 494328"/>
              <a:gd name="connsiteY122" fmla="*/ 129203 h 324036"/>
              <a:gd name="connsiteX123" fmla="*/ 92508 w 494328"/>
              <a:gd name="connsiteY123" fmla="*/ 129203 h 324036"/>
              <a:gd name="connsiteX124" fmla="*/ 46254 w 494328"/>
              <a:gd name="connsiteY124" fmla="*/ 97417 h 324036"/>
              <a:gd name="connsiteX125" fmla="*/ 78040 w 494328"/>
              <a:gd name="connsiteY125" fmla="*/ 97417 h 324036"/>
              <a:gd name="connsiteX126" fmla="*/ 78040 w 494328"/>
              <a:gd name="connsiteY126" fmla="*/ 129203 h 324036"/>
              <a:gd name="connsiteX127" fmla="*/ 46254 w 494328"/>
              <a:gd name="connsiteY127" fmla="*/ 129203 h 324036"/>
              <a:gd name="connsiteX128" fmla="*/ 0 w 494328"/>
              <a:gd name="connsiteY128" fmla="*/ 97417 h 324036"/>
              <a:gd name="connsiteX129" fmla="*/ 31787 w 494328"/>
              <a:gd name="connsiteY129" fmla="*/ 97417 h 324036"/>
              <a:gd name="connsiteX130" fmla="*/ 31787 w 494328"/>
              <a:gd name="connsiteY130" fmla="*/ 129203 h 324036"/>
              <a:gd name="connsiteX131" fmla="*/ 0 w 494328"/>
              <a:gd name="connsiteY131" fmla="*/ 129203 h 324036"/>
              <a:gd name="connsiteX132" fmla="*/ 323779 w 494328"/>
              <a:gd name="connsiteY132" fmla="*/ 48708 h 324036"/>
              <a:gd name="connsiteX133" fmla="*/ 355565 w 494328"/>
              <a:gd name="connsiteY133" fmla="*/ 48708 h 324036"/>
              <a:gd name="connsiteX134" fmla="*/ 355565 w 494328"/>
              <a:gd name="connsiteY134" fmla="*/ 80495 h 324036"/>
              <a:gd name="connsiteX135" fmla="*/ 323779 w 494328"/>
              <a:gd name="connsiteY135" fmla="*/ 80495 h 324036"/>
              <a:gd name="connsiteX136" fmla="*/ 277525 w 494328"/>
              <a:gd name="connsiteY136" fmla="*/ 48708 h 324036"/>
              <a:gd name="connsiteX137" fmla="*/ 309311 w 494328"/>
              <a:gd name="connsiteY137" fmla="*/ 48708 h 324036"/>
              <a:gd name="connsiteX138" fmla="*/ 309311 w 494328"/>
              <a:gd name="connsiteY138" fmla="*/ 80495 h 324036"/>
              <a:gd name="connsiteX139" fmla="*/ 277525 w 494328"/>
              <a:gd name="connsiteY139" fmla="*/ 80495 h 324036"/>
              <a:gd name="connsiteX140" fmla="*/ 277525 w 494328"/>
              <a:gd name="connsiteY140" fmla="*/ 0 h 324036"/>
              <a:gd name="connsiteX141" fmla="*/ 309311 w 494328"/>
              <a:gd name="connsiteY141" fmla="*/ 0 h 324036"/>
              <a:gd name="connsiteX142" fmla="*/ 309311 w 494328"/>
              <a:gd name="connsiteY142" fmla="*/ 31787 h 324036"/>
              <a:gd name="connsiteX143" fmla="*/ 277525 w 494328"/>
              <a:gd name="connsiteY143" fmla="*/ 31787 h 32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94328" h="324036">
                <a:moveTo>
                  <a:pt x="277525" y="292250"/>
                </a:moveTo>
                <a:lnTo>
                  <a:pt x="309311" y="292250"/>
                </a:lnTo>
                <a:lnTo>
                  <a:pt x="309311" y="324036"/>
                </a:lnTo>
                <a:lnTo>
                  <a:pt x="277525" y="324036"/>
                </a:lnTo>
                <a:close/>
                <a:moveTo>
                  <a:pt x="323779" y="243541"/>
                </a:moveTo>
                <a:lnTo>
                  <a:pt x="355565" y="243541"/>
                </a:lnTo>
                <a:lnTo>
                  <a:pt x="355565" y="275328"/>
                </a:lnTo>
                <a:lnTo>
                  <a:pt x="323779" y="275328"/>
                </a:lnTo>
                <a:close/>
                <a:moveTo>
                  <a:pt x="277525" y="243541"/>
                </a:moveTo>
                <a:lnTo>
                  <a:pt x="309311" y="243541"/>
                </a:lnTo>
                <a:lnTo>
                  <a:pt x="309311" y="275328"/>
                </a:lnTo>
                <a:lnTo>
                  <a:pt x="277525" y="275328"/>
                </a:lnTo>
                <a:close/>
                <a:moveTo>
                  <a:pt x="370033" y="194833"/>
                </a:moveTo>
                <a:lnTo>
                  <a:pt x="401820" y="194833"/>
                </a:lnTo>
                <a:lnTo>
                  <a:pt x="401820" y="226620"/>
                </a:lnTo>
                <a:lnTo>
                  <a:pt x="370033" y="226620"/>
                </a:lnTo>
                <a:close/>
                <a:moveTo>
                  <a:pt x="323779" y="194833"/>
                </a:moveTo>
                <a:lnTo>
                  <a:pt x="355565" y="194833"/>
                </a:lnTo>
                <a:lnTo>
                  <a:pt x="355565" y="226620"/>
                </a:lnTo>
                <a:lnTo>
                  <a:pt x="323779" y="226620"/>
                </a:lnTo>
                <a:close/>
                <a:moveTo>
                  <a:pt x="277525" y="194833"/>
                </a:moveTo>
                <a:lnTo>
                  <a:pt x="309311" y="194833"/>
                </a:lnTo>
                <a:lnTo>
                  <a:pt x="309311" y="226620"/>
                </a:lnTo>
                <a:lnTo>
                  <a:pt x="277525" y="226620"/>
                </a:lnTo>
                <a:close/>
                <a:moveTo>
                  <a:pt x="231271" y="194833"/>
                </a:moveTo>
                <a:lnTo>
                  <a:pt x="263057" y="194833"/>
                </a:lnTo>
                <a:lnTo>
                  <a:pt x="263057" y="226620"/>
                </a:lnTo>
                <a:lnTo>
                  <a:pt x="231271" y="226620"/>
                </a:lnTo>
                <a:close/>
                <a:moveTo>
                  <a:pt x="185016" y="194833"/>
                </a:moveTo>
                <a:lnTo>
                  <a:pt x="216803" y="194833"/>
                </a:lnTo>
                <a:lnTo>
                  <a:pt x="216803" y="226620"/>
                </a:lnTo>
                <a:lnTo>
                  <a:pt x="185016" y="226620"/>
                </a:lnTo>
                <a:close/>
                <a:moveTo>
                  <a:pt x="138762" y="194833"/>
                </a:moveTo>
                <a:lnTo>
                  <a:pt x="170549" y="194833"/>
                </a:lnTo>
                <a:lnTo>
                  <a:pt x="170549" y="226620"/>
                </a:lnTo>
                <a:lnTo>
                  <a:pt x="138762" y="226620"/>
                </a:lnTo>
                <a:close/>
                <a:moveTo>
                  <a:pt x="92508" y="194833"/>
                </a:moveTo>
                <a:lnTo>
                  <a:pt x="124294" y="194833"/>
                </a:lnTo>
                <a:lnTo>
                  <a:pt x="124294" y="226620"/>
                </a:lnTo>
                <a:lnTo>
                  <a:pt x="92508" y="226620"/>
                </a:lnTo>
                <a:close/>
                <a:moveTo>
                  <a:pt x="46254" y="194833"/>
                </a:moveTo>
                <a:lnTo>
                  <a:pt x="78040" y="194833"/>
                </a:lnTo>
                <a:lnTo>
                  <a:pt x="78040" y="226620"/>
                </a:lnTo>
                <a:lnTo>
                  <a:pt x="46254" y="226620"/>
                </a:lnTo>
                <a:close/>
                <a:moveTo>
                  <a:pt x="0" y="194833"/>
                </a:moveTo>
                <a:lnTo>
                  <a:pt x="31787" y="194833"/>
                </a:lnTo>
                <a:lnTo>
                  <a:pt x="31787" y="226620"/>
                </a:lnTo>
                <a:lnTo>
                  <a:pt x="0" y="226620"/>
                </a:lnTo>
                <a:close/>
                <a:moveTo>
                  <a:pt x="416287" y="170479"/>
                </a:moveTo>
                <a:lnTo>
                  <a:pt x="448074" y="170479"/>
                </a:lnTo>
                <a:lnTo>
                  <a:pt x="448074" y="202266"/>
                </a:lnTo>
                <a:lnTo>
                  <a:pt x="416287" y="202266"/>
                </a:lnTo>
                <a:close/>
                <a:moveTo>
                  <a:pt x="462542" y="146125"/>
                </a:moveTo>
                <a:lnTo>
                  <a:pt x="494328" y="146125"/>
                </a:lnTo>
                <a:lnTo>
                  <a:pt x="494328" y="177911"/>
                </a:lnTo>
                <a:lnTo>
                  <a:pt x="462542" y="177911"/>
                </a:lnTo>
                <a:close/>
                <a:moveTo>
                  <a:pt x="370033" y="146125"/>
                </a:moveTo>
                <a:lnTo>
                  <a:pt x="401820" y="146125"/>
                </a:lnTo>
                <a:lnTo>
                  <a:pt x="401820" y="177911"/>
                </a:lnTo>
                <a:lnTo>
                  <a:pt x="370033" y="177911"/>
                </a:lnTo>
                <a:close/>
                <a:moveTo>
                  <a:pt x="323779" y="146125"/>
                </a:moveTo>
                <a:lnTo>
                  <a:pt x="355565" y="146125"/>
                </a:lnTo>
                <a:lnTo>
                  <a:pt x="355565" y="177911"/>
                </a:lnTo>
                <a:lnTo>
                  <a:pt x="323779" y="177911"/>
                </a:lnTo>
                <a:close/>
                <a:moveTo>
                  <a:pt x="277525" y="146125"/>
                </a:moveTo>
                <a:lnTo>
                  <a:pt x="309311" y="146125"/>
                </a:lnTo>
                <a:lnTo>
                  <a:pt x="309311" y="177911"/>
                </a:lnTo>
                <a:lnTo>
                  <a:pt x="277525" y="177911"/>
                </a:lnTo>
                <a:close/>
                <a:moveTo>
                  <a:pt x="231271" y="146125"/>
                </a:moveTo>
                <a:lnTo>
                  <a:pt x="263057" y="146125"/>
                </a:lnTo>
                <a:lnTo>
                  <a:pt x="263057" y="177911"/>
                </a:lnTo>
                <a:lnTo>
                  <a:pt x="231271" y="177911"/>
                </a:lnTo>
                <a:close/>
                <a:moveTo>
                  <a:pt x="185016" y="146125"/>
                </a:moveTo>
                <a:lnTo>
                  <a:pt x="216803" y="146125"/>
                </a:lnTo>
                <a:lnTo>
                  <a:pt x="216803" y="177911"/>
                </a:lnTo>
                <a:lnTo>
                  <a:pt x="185016" y="177911"/>
                </a:lnTo>
                <a:close/>
                <a:moveTo>
                  <a:pt x="138762" y="146125"/>
                </a:moveTo>
                <a:lnTo>
                  <a:pt x="170549" y="146125"/>
                </a:lnTo>
                <a:lnTo>
                  <a:pt x="170549" y="177911"/>
                </a:lnTo>
                <a:lnTo>
                  <a:pt x="138762" y="177911"/>
                </a:lnTo>
                <a:close/>
                <a:moveTo>
                  <a:pt x="92508" y="146125"/>
                </a:moveTo>
                <a:lnTo>
                  <a:pt x="124294" y="146125"/>
                </a:lnTo>
                <a:lnTo>
                  <a:pt x="124294" y="177911"/>
                </a:lnTo>
                <a:lnTo>
                  <a:pt x="92508" y="177911"/>
                </a:lnTo>
                <a:close/>
                <a:moveTo>
                  <a:pt x="46254" y="146125"/>
                </a:moveTo>
                <a:lnTo>
                  <a:pt x="78040" y="146125"/>
                </a:lnTo>
                <a:lnTo>
                  <a:pt x="78040" y="177911"/>
                </a:lnTo>
                <a:lnTo>
                  <a:pt x="46254" y="177911"/>
                </a:lnTo>
                <a:close/>
                <a:moveTo>
                  <a:pt x="0" y="146125"/>
                </a:moveTo>
                <a:lnTo>
                  <a:pt x="31787" y="146125"/>
                </a:lnTo>
                <a:lnTo>
                  <a:pt x="31787" y="177911"/>
                </a:lnTo>
                <a:lnTo>
                  <a:pt x="0" y="177911"/>
                </a:lnTo>
                <a:close/>
                <a:moveTo>
                  <a:pt x="416287" y="121771"/>
                </a:moveTo>
                <a:lnTo>
                  <a:pt x="448074" y="121771"/>
                </a:lnTo>
                <a:lnTo>
                  <a:pt x="448074" y="153557"/>
                </a:lnTo>
                <a:lnTo>
                  <a:pt x="416287" y="153557"/>
                </a:lnTo>
                <a:close/>
                <a:moveTo>
                  <a:pt x="370033" y="97417"/>
                </a:moveTo>
                <a:lnTo>
                  <a:pt x="401820" y="97417"/>
                </a:lnTo>
                <a:lnTo>
                  <a:pt x="401820" y="129203"/>
                </a:lnTo>
                <a:lnTo>
                  <a:pt x="370033" y="129203"/>
                </a:lnTo>
                <a:close/>
                <a:moveTo>
                  <a:pt x="323779" y="97417"/>
                </a:moveTo>
                <a:lnTo>
                  <a:pt x="355565" y="97417"/>
                </a:lnTo>
                <a:lnTo>
                  <a:pt x="355565" y="129203"/>
                </a:lnTo>
                <a:lnTo>
                  <a:pt x="323779" y="129203"/>
                </a:lnTo>
                <a:close/>
                <a:moveTo>
                  <a:pt x="277525" y="97417"/>
                </a:moveTo>
                <a:lnTo>
                  <a:pt x="309311" y="97417"/>
                </a:lnTo>
                <a:lnTo>
                  <a:pt x="309311" y="129203"/>
                </a:lnTo>
                <a:lnTo>
                  <a:pt x="277525" y="129203"/>
                </a:lnTo>
                <a:close/>
                <a:moveTo>
                  <a:pt x="231271" y="97417"/>
                </a:moveTo>
                <a:lnTo>
                  <a:pt x="263057" y="97417"/>
                </a:lnTo>
                <a:lnTo>
                  <a:pt x="263057" y="129203"/>
                </a:lnTo>
                <a:lnTo>
                  <a:pt x="231271" y="129203"/>
                </a:lnTo>
                <a:close/>
                <a:moveTo>
                  <a:pt x="185016" y="97417"/>
                </a:moveTo>
                <a:lnTo>
                  <a:pt x="216803" y="97417"/>
                </a:lnTo>
                <a:lnTo>
                  <a:pt x="216803" y="129203"/>
                </a:lnTo>
                <a:lnTo>
                  <a:pt x="185016" y="129203"/>
                </a:lnTo>
                <a:close/>
                <a:moveTo>
                  <a:pt x="138762" y="97417"/>
                </a:moveTo>
                <a:lnTo>
                  <a:pt x="170549" y="97417"/>
                </a:lnTo>
                <a:lnTo>
                  <a:pt x="170549" y="129203"/>
                </a:lnTo>
                <a:lnTo>
                  <a:pt x="138762" y="129203"/>
                </a:lnTo>
                <a:close/>
                <a:moveTo>
                  <a:pt x="92508" y="97417"/>
                </a:moveTo>
                <a:lnTo>
                  <a:pt x="124294" y="97417"/>
                </a:lnTo>
                <a:lnTo>
                  <a:pt x="124294" y="129203"/>
                </a:lnTo>
                <a:lnTo>
                  <a:pt x="92508" y="129203"/>
                </a:lnTo>
                <a:close/>
                <a:moveTo>
                  <a:pt x="46254" y="97417"/>
                </a:moveTo>
                <a:lnTo>
                  <a:pt x="78040" y="97417"/>
                </a:lnTo>
                <a:lnTo>
                  <a:pt x="78040" y="129203"/>
                </a:lnTo>
                <a:lnTo>
                  <a:pt x="46254" y="129203"/>
                </a:lnTo>
                <a:close/>
                <a:moveTo>
                  <a:pt x="0" y="97417"/>
                </a:moveTo>
                <a:lnTo>
                  <a:pt x="31787" y="97417"/>
                </a:lnTo>
                <a:lnTo>
                  <a:pt x="31787" y="129203"/>
                </a:lnTo>
                <a:lnTo>
                  <a:pt x="0" y="129203"/>
                </a:lnTo>
                <a:close/>
                <a:moveTo>
                  <a:pt x="323779" y="48708"/>
                </a:moveTo>
                <a:lnTo>
                  <a:pt x="355565" y="48708"/>
                </a:lnTo>
                <a:lnTo>
                  <a:pt x="355565" y="80495"/>
                </a:lnTo>
                <a:lnTo>
                  <a:pt x="323779" y="80495"/>
                </a:lnTo>
                <a:close/>
                <a:moveTo>
                  <a:pt x="277525" y="48708"/>
                </a:moveTo>
                <a:lnTo>
                  <a:pt x="309311" y="48708"/>
                </a:lnTo>
                <a:lnTo>
                  <a:pt x="309311" y="80495"/>
                </a:lnTo>
                <a:lnTo>
                  <a:pt x="277525" y="80495"/>
                </a:lnTo>
                <a:close/>
                <a:moveTo>
                  <a:pt x="277525" y="0"/>
                </a:moveTo>
                <a:lnTo>
                  <a:pt x="309311" y="0"/>
                </a:lnTo>
                <a:lnTo>
                  <a:pt x="309311" y="31787"/>
                </a:lnTo>
                <a:lnTo>
                  <a:pt x="277525" y="3178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KSO_Shape"/>
          <p:cNvSpPr/>
          <p:nvPr/>
        </p:nvSpPr>
        <p:spPr>
          <a:xfrm>
            <a:off x="7575548" y="3413976"/>
            <a:ext cx="510949" cy="425941"/>
          </a:xfrm>
          <a:custGeom>
            <a:avLst/>
            <a:gdLst>
              <a:gd name="connsiteX0" fmla="*/ 277525 w 494328"/>
              <a:gd name="connsiteY0" fmla="*/ 292250 h 324036"/>
              <a:gd name="connsiteX1" fmla="*/ 309311 w 494328"/>
              <a:gd name="connsiteY1" fmla="*/ 292250 h 324036"/>
              <a:gd name="connsiteX2" fmla="*/ 309311 w 494328"/>
              <a:gd name="connsiteY2" fmla="*/ 324036 h 324036"/>
              <a:gd name="connsiteX3" fmla="*/ 277525 w 494328"/>
              <a:gd name="connsiteY3" fmla="*/ 324036 h 324036"/>
              <a:gd name="connsiteX4" fmla="*/ 323779 w 494328"/>
              <a:gd name="connsiteY4" fmla="*/ 243541 h 324036"/>
              <a:gd name="connsiteX5" fmla="*/ 355565 w 494328"/>
              <a:gd name="connsiteY5" fmla="*/ 243541 h 324036"/>
              <a:gd name="connsiteX6" fmla="*/ 355565 w 494328"/>
              <a:gd name="connsiteY6" fmla="*/ 275328 h 324036"/>
              <a:gd name="connsiteX7" fmla="*/ 323779 w 494328"/>
              <a:gd name="connsiteY7" fmla="*/ 275328 h 324036"/>
              <a:gd name="connsiteX8" fmla="*/ 277525 w 494328"/>
              <a:gd name="connsiteY8" fmla="*/ 243541 h 324036"/>
              <a:gd name="connsiteX9" fmla="*/ 309311 w 494328"/>
              <a:gd name="connsiteY9" fmla="*/ 243541 h 324036"/>
              <a:gd name="connsiteX10" fmla="*/ 309311 w 494328"/>
              <a:gd name="connsiteY10" fmla="*/ 275328 h 324036"/>
              <a:gd name="connsiteX11" fmla="*/ 277525 w 494328"/>
              <a:gd name="connsiteY11" fmla="*/ 275328 h 324036"/>
              <a:gd name="connsiteX12" fmla="*/ 370033 w 494328"/>
              <a:gd name="connsiteY12" fmla="*/ 194833 h 324036"/>
              <a:gd name="connsiteX13" fmla="*/ 401820 w 494328"/>
              <a:gd name="connsiteY13" fmla="*/ 194833 h 324036"/>
              <a:gd name="connsiteX14" fmla="*/ 401820 w 494328"/>
              <a:gd name="connsiteY14" fmla="*/ 226620 h 324036"/>
              <a:gd name="connsiteX15" fmla="*/ 370033 w 494328"/>
              <a:gd name="connsiteY15" fmla="*/ 226620 h 324036"/>
              <a:gd name="connsiteX16" fmla="*/ 323779 w 494328"/>
              <a:gd name="connsiteY16" fmla="*/ 194833 h 324036"/>
              <a:gd name="connsiteX17" fmla="*/ 355565 w 494328"/>
              <a:gd name="connsiteY17" fmla="*/ 194833 h 324036"/>
              <a:gd name="connsiteX18" fmla="*/ 355565 w 494328"/>
              <a:gd name="connsiteY18" fmla="*/ 226620 h 324036"/>
              <a:gd name="connsiteX19" fmla="*/ 323779 w 494328"/>
              <a:gd name="connsiteY19" fmla="*/ 226620 h 324036"/>
              <a:gd name="connsiteX20" fmla="*/ 277525 w 494328"/>
              <a:gd name="connsiteY20" fmla="*/ 194833 h 324036"/>
              <a:gd name="connsiteX21" fmla="*/ 309311 w 494328"/>
              <a:gd name="connsiteY21" fmla="*/ 194833 h 324036"/>
              <a:gd name="connsiteX22" fmla="*/ 309311 w 494328"/>
              <a:gd name="connsiteY22" fmla="*/ 226620 h 324036"/>
              <a:gd name="connsiteX23" fmla="*/ 277525 w 494328"/>
              <a:gd name="connsiteY23" fmla="*/ 226620 h 324036"/>
              <a:gd name="connsiteX24" fmla="*/ 231271 w 494328"/>
              <a:gd name="connsiteY24" fmla="*/ 194833 h 324036"/>
              <a:gd name="connsiteX25" fmla="*/ 263057 w 494328"/>
              <a:gd name="connsiteY25" fmla="*/ 194833 h 324036"/>
              <a:gd name="connsiteX26" fmla="*/ 263057 w 494328"/>
              <a:gd name="connsiteY26" fmla="*/ 226620 h 324036"/>
              <a:gd name="connsiteX27" fmla="*/ 231271 w 494328"/>
              <a:gd name="connsiteY27" fmla="*/ 226620 h 324036"/>
              <a:gd name="connsiteX28" fmla="*/ 185016 w 494328"/>
              <a:gd name="connsiteY28" fmla="*/ 194833 h 324036"/>
              <a:gd name="connsiteX29" fmla="*/ 216803 w 494328"/>
              <a:gd name="connsiteY29" fmla="*/ 194833 h 324036"/>
              <a:gd name="connsiteX30" fmla="*/ 216803 w 494328"/>
              <a:gd name="connsiteY30" fmla="*/ 226620 h 324036"/>
              <a:gd name="connsiteX31" fmla="*/ 185016 w 494328"/>
              <a:gd name="connsiteY31" fmla="*/ 226620 h 324036"/>
              <a:gd name="connsiteX32" fmla="*/ 138762 w 494328"/>
              <a:gd name="connsiteY32" fmla="*/ 194833 h 324036"/>
              <a:gd name="connsiteX33" fmla="*/ 170549 w 494328"/>
              <a:gd name="connsiteY33" fmla="*/ 194833 h 324036"/>
              <a:gd name="connsiteX34" fmla="*/ 170549 w 494328"/>
              <a:gd name="connsiteY34" fmla="*/ 226620 h 324036"/>
              <a:gd name="connsiteX35" fmla="*/ 138762 w 494328"/>
              <a:gd name="connsiteY35" fmla="*/ 226620 h 324036"/>
              <a:gd name="connsiteX36" fmla="*/ 92508 w 494328"/>
              <a:gd name="connsiteY36" fmla="*/ 194833 h 324036"/>
              <a:gd name="connsiteX37" fmla="*/ 124294 w 494328"/>
              <a:gd name="connsiteY37" fmla="*/ 194833 h 324036"/>
              <a:gd name="connsiteX38" fmla="*/ 124294 w 494328"/>
              <a:gd name="connsiteY38" fmla="*/ 226620 h 324036"/>
              <a:gd name="connsiteX39" fmla="*/ 92508 w 494328"/>
              <a:gd name="connsiteY39" fmla="*/ 226620 h 324036"/>
              <a:gd name="connsiteX40" fmla="*/ 46254 w 494328"/>
              <a:gd name="connsiteY40" fmla="*/ 194833 h 324036"/>
              <a:gd name="connsiteX41" fmla="*/ 78040 w 494328"/>
              <a:gd name="connsiteY41" fmla="*/ 194833 h 324036"/>
              <a:gd name="connsiteX42" fmla="*/ 78040 w 494328"/>
              <a:gd name="connsiteY42" fmla="*/ 226620 h 324036"/>
              <a:gd name="connsiteX43" fmla="*/ 46254 w 494328"/>
              <a:gd name="connsiteY43" fmla="*/ 226620 h 324036"/>
              <a:gd name="connsiteX44" fmla="*/ 0 w 494328"/>
              <a:gd name="connsiteY44" fmla="*/ 194833 h 324036"/>
              <a:gd name="connsiteX45" fmla="*/ 31787 w 494328"/>
              <a:gd name="connsiteY45" fmla="*/ 194833 h 324036"/>
              <a:gd name="connsiteX46" fmla="*/ 31787 w 494328"/>
              <a:gd name="connsiteY46" fmla="*/ 226620 h 324036"/>
              <a:gd name="connsiteX47" fmla="*/ 0 w 494328"/>
              <a:gd name="connsiteY47" fmla="*/ 226620 h 324036"/>
              <a:gd name="connsiteX48" fmla="*/ 416287 w 494328"/>
              <a:gd name="connsiteY48" fmla="*/ 170479 h 324036"/>
              <a:gd name="connsiteX49" fmla="*/ 448074 w 494328"/>
              <a:gd name="connsiteY49" fmla="*/ 170479 h 324036"/>
              <a:gd name="connsiteX50" fmla="*/ 448074 w 494328"/>
              <a:gd name="connsiteY50" fmla="*/ 202266 h 324036"/>
              <a:gd name="connsiteX51" fmla="*/ 416287 w 494328"/>
              <a:gd name="connsiteY51" fmla="*/ 202266 h 324036"/>
              <a:gd name="connsiteX52" fmla="*/ 462542 w 494328"/>
              <a:gd name="connsiteY52" fmla="*/ 146125 h 324036"/>
              <a:gd name="connsiteX53" fmla="*/ 494328 w 494328"/>
              <a:gd name="connsiteY53" fmla="*/ 146125 h 324036"/>
              <a:gd name="connsiteX54" fmla="*/ 494328 w 494328"/>
              <a:gd name="connsiteY54" fmla="*/ 177911 h 324036"/>
              <a:gd name="connsiteX55" fmla="*/ 462542 w 494328"/>
              <a:gd name="connsiteY55" fmla="*/ 177911 h 324036"/>
              <a:gd name="connsiteX56" fmla="*/ 370033 w 494328"/>
              <a:gd name="connsiteY56" fmla="*/ 146125 h 324036"/>
              <a:gd name="connsiteX57" fmla="*/ 401820 w 494328"/>
              <a:gd name="connsiteY57" fmla="*/ 146125 h 324036"/>
              <a:gd name="connsiteX58" fmla="*/ 401820 w 494328"/>
              <a:gd name="connsiteY58" fmla="*/ 177911 h 324036"/>
              <a:gd name="connsiteX59" fmla="*/ 370033 w 494328"/>
              <a:gd name="connsiteY59" fmla="*/ 177911 h 324036"/>
              <a:gd name="connsiteX60" fmla="*/ 323779 w 494328"/>
              <a:gd name="connsiteY60" fmla="*/ 146125 h 324036"/>
              <a:gd name="connsiteX61" fmla="*/ 355565 w 494328"/>
              <a:gd name="connsiteY61" fmla="*/ 146125 h 324036"/>
              <a:gd name="connsiteX62" fmla="*/ 355565 w 494328"/>
              <a:gd name="connsiteY62" fmla="*/ 177911 h 324036"/>
              <a:gd name="connsiteX63" fmla="*/ 323779 w 494328"/>
              <a:gd name="connsiteY63" fmla="*/ 177911 h 324036"/>
              <a:gd name="connsiteX64" fmla="*/ 277525 w 494328"/>
              <a:gd name="connsiteY64" fmla="*/ 146125 h 324036"/>
              <a:gd name="connsiteX65" fmla="*/ 309311 w 494328"/>
              <a:gd name="connsiteY65" fmla="*/ 146125 h 324036"/>
              <a:gd name="connsiteX66" fmla="*/ 309311 w 494328"/>
              <a:gd name="connsiteY66" fmla="*/ 177911 h 324036"/>
              <a:gd name="connsiteX67" fmla="*/ 277525 w 494328"/>
              <a:gd name="connsiteY67" fmla="*/ 177911 h 324036"/>
              <a:gd name="connsiteX68" fmla="*/ 231271 w 494328"/>
              <a:gd name="connsiteY68" fmla="*/ 146125 h 324036"/>
              <a:gd name="connsiteX69" fmla="*/ 263057 w 494328"/>
              <a:gd name="connsiteY69" fmla="*/ 146125 h 324036"/>
              <a:gd name="connsiteX70" fmla="*/ 263057 w 494328"/>
              <a:gd name="connsiteY70" fmla="*/ 177911 h 324036"/>
              <a:gd name="connsiteX71" fmla="*/ 231271 w 494328"/>
              <a:gd name="connsiteY71" fmla="*/ 177911 h 324036"/>
              <a:gd name="connsiteX72" fmla="*/ 185016 w 494328"/>
              <a:gd name="connsiteY72" fmla="*/ 146125 h 324036"/>
              <a:gd name="connsiteX73" fmla="*/ 216803 w 494328"/>
              <a:gd name="connsiteY73" fmla="*/ 146125 h 324036"/>
              <a:gd name="connsiteX74" fmla="*/ 216803 w 494328"/>
              <a:gd name="connsiteY74" fmla="*/ 177911 h 324036"/>
              <a:gd name="connsiteX75" fmla="*/ 185016 w 494328"/>
              <a:gd name="connsiteY75" fmla="*/ 177911 h 324036"/>
              <a:gd name="connsiteX76" fmla="*/ 138762 w 494328"/>
              <a:gd name="connsiteY76" fmla="*/ 146125 h 324036"/>
              <a:gd name="connsiteX77" fmla="*/ 170549 w 494328"/>
              <a:gd name="connsiteY77" fmla="*/ 146125 h 324036"/>
              <a:gd name="connsiteX78" fmla="*/ 170549 w 494328"/>
              <a:gd name="connsiteY78" fmla="*/ 177911 h 324036"/>
              <a:gd name="connsiteX79" fmla="*/ 138762 w 494328"/>
              <a:gd name="connsiteY79" fmla="*/ 177911 h 324036"/>
              <a:gd name="connsiteX80" fmla="*/ 92508 w 494328"/>
              <a:gd name="connsiteY80" fmla="*/ 146125 h 324036"/>
              <a:gd name="connsiteX81" fmla="*/ 124294 w 494328"/>
              <a:gd name="connsiteY81" fmla="*/ 146125 h 324036"/>
              <a:gd name="connsiteX82" fmla="*/ 124294 w 494328"/>
              <a:gd name="connsiteY82" fmla="*/ 177911 h 324036"/>
              <a:gd name="connsiteX83" fmla="*/ 92508 w 494328"/>
              <a:gd name="connsiteY83" fmla="*/ 177911 h 324036"/>
              <a:gd name="connsiteX84" fmla="*/ 46254 w 494328"/>
              <a:gd name="connsiteY84" fmla="*/ 146125 h 324036"/>
              <a:gd name="connsiteX85" fmla="*/ 78040 w 494328"/>
              <a:gd name="connsiteY85" fmla="*/ 146125 h 324036"/>
              <a:gd name="connsiteX86" fmla="*/ 78040 w 494328"/>
              <a:gd name="connsiteY86" fmla="*/ 177911 h 324036"/>
              <a:gd name="connsiteX87" fmla="*/ 46254 w 494328"/>
              <a:gd name="connsiteY87" fmla="*/ 177911 h 324036"/>
              <a:gd name="connsiteX88" fmla="*/ 0 w 494328"/>
              <a:gd name="connsiteY88" fmla="*/ 146125 h 324036"/>
              <a:gd name="connsiteX89" fmla="*/ 31787 w 494328"/>
              <a:gd name="connsiteY89" fmla="*/ 146125 h 324036"/>
              <a:gd name="connsiteX90" fmla="*/ 31787 w 494328"/>
              <a:gd name="connsiteY90" fmla="*/ 177911 h 324036"/>
              <a:gd name="connsiteX91" fmla="*/ 0 w 494328"/>
              <a:gd name="connsiteY91" fmla="*/ 177911 h 324036"/>
              <a:gd name="connsiteX92" fmla="*/ 416287 w 494328"/>
              <a:gd name="connsiteY92" fmla="*/ 121771 h 324036"/>
              <a:gd name="connsiteX93" fmla="*/ 448074 w 494328"/>
              <a:gd name="connsiteY93" fmla="*/ 121771 h 324036"/>
              <a:gd name="connsiteX94" fmla="*/ 448074 w 494328"/>
              <a:gd name="connsiteY94" fmla="*/ 153557 h 324036"/>
              <a:gd name="connsiteX95" fmla="*/ 416287 w 494328"/>
              <a:gd name="connsiteY95" fmla="*/ 153557 h 324036"/>
              <a:gd name="connsiteX96" fmla="*/ 370033 w 494328"/>
              <a:gd name="connsiteY96" fmla="*/ 97417 h 324036"/>
              <a:gd name="connsiteX97" fmla="*/ 401820 w 494328"/>
              <a:gd name="connsiteY97" fmla="*/ 97417 h 324036"/>
              <a:gd name="connsiteX98" fmla="*/ 401820 w 494328"/>
              <a:gd name="connsiteY98" fmla="*/ 129203 h 324036"/>
              <a:gd name="connsiteX99" fmla="*/ 370033 w 494328"/>
              <a:gd name="connsiteY99" fmla="*/ 129203 h 324036"/>
              <a:gd name="connsiteX100" fmla="*/ 323779 w 494328"/>
              <a:gd name="connsiteY100" fmla="*/ 97417 h 324036"/>
              <a:gd name="connsiteX101" fmla="*/ 355565 w 494328"/>
              <a:gd name="connsiteY101" fmla="*/ 97417 h 324036"/>
              <a:gd name="connsiteX102" fmla="*/ 355565 w 494328"/>
              <a:gd name="connsiteY102" fmla="*/ 129203 h 324036"/>
              <a:gd name="connsiteX103" fmla="*/ 323779 w 494328"/>
              <a:gd name="connsiteY103" fmla="*/ 129203 h 324036"/>
              <a:gd name="connsiteX104" fmla="*/ 277525 w 494328"/>
              <a:gd name="connsiteY104" fmla="*/ 97417 h 324036"/>
              <a:gd name="connsiteX105" fmla="*/ 309311 w 494328"/>
              <a:gd name="connsiteY105" fmla="*/ 97417 h 324036"/>
              <a:gd name="connsiteX106" fmla="*/ 309311 w 494328"/>
              <a:gd name="connsiteY106" fmla="*/ 129203 h 324036"/>
              <a:gd name="connsiteX107" fmla="*/ 277525 w 494328"/>
              <a:gd name="connsiteY107" fmla="*/ 129203 h 324036"/>
              <a:gd name="connsiteX108" fmla="*/ 231271 w 494328"/>
              <a:gd name="connsiteY108" fmla="*/ 97417 h 324036"/>
              <a:gd name="connsiteX109" fmla="*/ 263057 w 494328"/>
              <a:gd name="connsiteY109" fmla="*/ 97417 h 324036"/>
              <a:gd name="connsiteX110" fmla="*/ 263057 w 494328"/>
              <a:gd name="connsiteY110" fmla="*/ 129203 h 324036"/>
              <a:gd name="connsiteX111" fmla="*/ 231271 w 494328"/>
              <a:gd name="connsiteY111" fmla="*/ 129203 h 324036"/>
              <a:gd name="connsiteX112" fmla="*/ 185016 w 494328"/>
              <a:gd name="connsiteY112" fmla="*/ 97417 h 324036"/>
              <a:gd name="connsiteX113" fmla="*/ 216803 w 494328"/>
              <a:gd name="connsiteY113" fmla="*/ 97417 h 324036"/>
              <a:gd name="connsiteX114" fmla="*/ 216803 w 494328"/>
              <a:gd name="connsiteY114" fmla="*/ 129203 h 324036"/>
              <a:gd name="connsiteX115" fmla="*/ 185016 w 494328"/>
              <a:gd name="connsiteY115" fmla="*/ 129203 h 324036"/>
              <a:gd name="connsiteX116" fmla="*/ 138762 w 494328"/>
              <a:gd name="connsiteY116" fmla="*/ 97417 h 324036"/>
              <a:gd name="connsiteX117" fmla="*/ 170549 w 494328"/>
              <a:gd name="connsiteY117" fmla="*/ 97417 h 324036"/>
              <a:gd name="connsiteX118" fmla="*/ 170549 w 494328"/>
              <a:gd name="connsiteY118" fmla="*/ 129203 h 324036"/>
              <a:gd name="connsiteX119" fmla="*/ 138762 w 494328"/>
              <a:gd name="connsiteY119" fmla="*/ 129203 h 324036"/>
              <a:gd name="connsiteX120" fmla="*/ 92508 w 494328"/>
              <a:gd name="connsiteY120" fmla="*/ 97417 h 324036"/>
              <a:gd name="connsiteX121" fmla="*/ 124294 w 494328"/>
              <a:gd name="connsiteY121" fmla="*/ 97417 h 324036"/>
              <a:gd name="connsiteX122" fmla="*/ 124294 w 494328"/>
              <a:gd name="connsiteY122" fmla="*/ 129203 h 324036"/>
              <a:gd name="connsiteX123" fmla="*/ 92508 w 494328"/>
              <a:gd name="connsiteY123" fmla="*/ 129203 h 324036"/>
              <a:gd name="connsiteX124" fmla="*/ 46254 w 494328"/>
              <a:gd name="connsiteY124" fmla="*/ 97417 h 324036"/>
              <a:gd name="connsiteX125" fmla="*/ 78040 w 494328"/>
              <a:gd name="connsiteY125" fmla="*/ 97417 h 324036"/>
              <a:gd name="connsiteX126" fmla="*/ 78040 w 494328"/>
              <a:gd name="connsiteY126" fmla="*/ 129203 h 324036"/>
              <a:gd name="connsiteX127" fmla="*/ 46254 w 494328"/>
              <a:gd name="connsiteY127" fmla="*/ 129203 h 324036"/>
              <a:gd name="connsiteX128" fmla="*/ 0 w 494328"/>
              <a:gd name="connsiteY128" fmla="*/ 97417 h 324036"/>
              <a:gd name="connsiteX129" fmla="*/ 31787 w 494328"/>
              <a:gd name="connsiteY129" fmla="*/ 97417 h 324036"/>
              <a:gd name="connsiteX130" fmla="*/ 31787 w 494328"/>
              <a:gd name="connsiteY130" fmla="*/ 129203 h 324036"/>
              <a:gd name="connsiteX131" fmla="*/ 0 w 494328"/>
              <a:gd name="connsiteY131" fmla="*/ 129203 h 324036"/>
              <a:gd name="connsiteX132" fmla="*/ 323779 w 494328"/>
              <a:gd name="connsiteY132" fmla="*/ 48708 h 324036"/>
              <a:gd name="connsiteX133" fmla="*/ 355565 w 494328"/>
              <a:gd name="connsiteY133" fmla="*/ 48708 h 324036"/>
              <a:gd name="connsiteX134" fmla="*/ 355565 w 494328"/>
              <a:gd name="connsiteY134" fmla="*/ 80495 h 324036"/>
              <a:gd name="connsiteX135" fmla="*/ 323779 w 494328"/>
              <a:gd name="connsiteY135" fmla="*/ 80495 h 324036"/>
              <a:gd name="connsiteX136" fmla="*/ 277525 w 494328"/>
              <a:gd name="connsiteY136" fmla="*/ 48708 h 324036"/>
              <a:gd name="connsiteX137" fmla="*/ 309311 w 494328"/>
              <a:gd name="connsiteY137" fmla="*/ 48708 h 324036"/>
              <a:gd name="connsiteX138" fmla="*/ 309311 w 494328"/>
              <a:gd name="connsiteY138" fmla="*/ 80495 h 324036"/>
              <a:gd name="connsiteX139" fmla="*/ 277525 w 494328"/>
              <a:gd name="connsiteY139" fmla="*/ 80495 h 324036"/>
              <a:gd name="connsiteX140" fmla="*/ 277525 w 494328"/>
              <a:gd name="connsiteY140" fmla="*/ 0 h 324036"/>
              <a:gd name="connsiteX141" fmla="*/ 309311 w 494328"/>
              <a:gd name="connsiteY141" fmla="*/ 0 h 324036"/>
              <a:gd name="connsiteX142" fmla="*/ 309311 w 494328"/>
              <a:gd name="connsiteY142" fmla="*/ 31787 h 324036"/>
              <a:gd name="connsiteX143" fmla="*/ 277525 w 494328"/>
              <a:gd name="connsiteY143" fmla="*/ 31787 h 32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94328" h="324036">
                <a:moveTo>
                  <a:pt x="277525" y="292250"/>
                </a:moveTo>
                <a:lnTo>
                  <a:pt x="309311" y="292250"/>
                </a:lnTo>
                <a:lnTo>
                  <a:pt x="309311" y="324036"/>
                </a:lnTo>
                <a:lnTo>
                  <a:pt x="277525" y="324036"/>
                </a:lnTo>
                <a:close/>
                <a:moveTo>
                  <a:pt x="323779" y="243541"/>
                </a:moveTo>
                <a:lnTo>
                  <a:pt x="355565" y="243541"/>
                </a:lnTo>
                <a:lnTo>
                  <a:pt x="355565" y="275328"/>
                </a:lnTo>
                <a:lnTo>
                  <a:pt x="323779" y="275328"/>
                </a:lnTo>
                <a:close/>
                <a:moveTo>
                  <a:pt x="277525" y="243541"/>
                </a:moveTo>
                <a:lnTo>
                  <a:pt x="309311" y="243541"/>
                </a:lnTo>
                <a:lnTo>
                  <a:pt x="309311" y="275328"/>
                </a:lnTo>
                <a:lnTo>
                  <a:pt x="277525" y="275328"/>
                </a:lnTo>
                <a:close/>
                <a:moveTo>
                  <a:pt x="370033" y="194833"/>
                </a:moveTo>
                <a:lnTo>
                  <a:pt x="401820" y="194833"/>
                </a:lnTo>
                <a:lnTo>
                  <a:pt x="401820" y="226620"/>
                </a:lnTo>
                <a:lnTo>
                  <a:pt x="370033" y="226620"/>
                </a:lnTo>
                <a:close/>
                <a:moveTo>
                  <a:pt x="323779" y="194833"/>
                </a:moveTo>
                <a:lnTo>
                  <a:pt x="355565" y="194833"/>
                </a:lnTo>
                <a:lnTo>
                  <a:pt x="355565" y="226620"/>
                </a:lnTo>
                <a:lnTo>
                  <a:pt x="323779" y="226620"/>
                </a:lnTo>
                <a:close/>
                <a:moveTo>
                  <a:pt x="277525" y="194833"/>
                </a:moveTo>
                <a:lnTo>
                  <a:pt x="309311" y="194833"/>
                </a:lnTo>
                <a:lnTo>
                  <a:pt x="309311" y="226620"/>
                </a:lnTo>
                <a:lnTo>
                  <a:pt x="277525" y="226620"/>
                </a:lnTo>
                <a:close/>
                <a:moveTo>
                  <a:pt x="231271" y="194833"/>
                </a:moveTo>
                <a:lnTo>
                  <a:pt x="263057" y="194833"/>
                </a:lnTo>
                <a:lnTo>
                  <a:pt x="263057" y="226620"/>
                </a:lnTo>
                <a:lnTo>
                  <a:pt x="231271" y="226620"/>
                </a:lnTo>
                <a:close/>
                <a:moveTo>
                  <a:pt x="185016" y="194833"/>
                </a:moveTo>
                <a:lnTo>
                  <a:pt x="216803" y="194833"/>
                </a:lnTo>
                <a:lnTo>
                  <a:pt x="216803" y="226620"/>
                </a:lnTo>
                <a:lnTo>
                  <a:pt x="185016" y="226620"/>
                </a:lnTo>
                <a:close/>
                <a:moveTo>
                  <a:pt x="138762" y="194833"/>
                </a:moveTo>
                <a:lnTo>
                  <a:pt x="170549" y="194833"/>
                </a:lnTo>
                <a:lnTo>
                  <a:pt x="170549" y="226620"/>
                </a:lnTo>
                <a:lnTo>
                  <a:pt x="138762" y="226620"/>
                </a:lnTo>
                <a:close/>
                <a:moveTo>
                  <a:pt x="92508" y="194833"/>
                </a:moveTo>
                <a:lnTo>
                  <a:pt x="124294" y="194833"/>
                </a:lnTo>
                <a:lnTo>
                  <a:pt x="124294" y="226620"/>
                </a:lnTo>
                <a:lnTo>
                  <a:pt x="92508" y="226620"/>
                </a:lnTo>
                <a:close/>
                <a:moveTo>
                  <a:pt x="46254" y="194833"/>
                </a:moveTo>
                <a:lnTo>
                  <a:pt x="78040" y="194833"/>
                </a:lnTo>
                <a:lnTo>
                  <a:pt x="78040" y="226620"/>
                </a:lnTo>
                <a:lnTo>
                  <a:pt x="46254" y="226620"/>
                </a:lnTo>
                <a:close/>
                <a:moveTo>
                  <a:pt x="0" y="194833"/>
                </a:moveTo>
                <a:lnTo>
                  <a:pt x="31787" y="194833"/>
                </a:lnTo>
                <a:lnTo>
                  <a:pt x="31787" y="226620"/>
                </a:lnTo>
                <a:lnTo>
                  <a:pt x="0" y="226620"/>
                </a:lnTo>
                <a:close/>
                <a:moveTo>
                  <a:pt x="416287" y="170479"/>
                </a:moveTo>
                <a:lnTo>
                  <a:pt x="448074" y="170479"/>
                </a:lnTo>
                <a:lnTo>
                  <a:pt x="448074" y="202266"/>
                </a:lnTo>
                <a:lnTo>
                  <a:pt x="416287" y="202266"/>
                </a:lnTo>
                <a:close/>
                <a:moveTo>
                  <a:pt x="462542" y="146125"/>
                </a:moveTo>
                <a:lnTo>
                  <a:pt x="494328" y="146125"/>
                </a:lnTo>
                <a:lnTo>
                  <a:pt x="494328" y="177911"/>
                </a:lnTo>
                <a:lnTo>
                  <a:pt x="462542" y="177911"/>
                </a:lnTo>
                <a:close/>
                <a:moveTo>
                  <a:pt x="370033" y="146125"/>
                </a:moveTo>
                <a:lnTo>
                  <a:pt x="401820" y="146125"/>
                </a:lnTo>
                <a:lnTo>
                  <a:pt x="401820" y="177911"/>
                </a:lnTo>
                <a:lnTo>
                  <a:pt x="370033" y="177911"/>
                </a:lnTo>
                <a:close/>
                <a:moveTo>
                  <a:pt x="323779" y="146125"/>
                </a:moveTo>
                <a:lnTo>
                  <a:pt x="355565" y="146125"/>
                </a:lnTo>
                <a:lnTo>
                  <a:pt x="355565" y="177911"/>
                </a:lnTo>
                <a:lnTo>
                  <a:pt x="323779" y="177911"/>
                </a:lnTo>
                <a:close/>
                <a:moveTo>
                  <a:pt x="277525" y="146125"/>
                </a:moveTo>
                <a:lnTo>
                  <a:pt x="309311" y="146125"/>
                </a:lnTo>
                <a:lnTo>
                  <a:pt x="309311" y="177911"/>
                </a:lnTo>
                <a:lnTo>
                  <a:pt x="277525" y="177911"/>
                </a:lnTo>
                <a:close/>
                <a:moveTo>
                  <a:pt x="231271" y="146125"/>
                </a:moveTo>
                <a:lnTo>
                  <a:pt x="263057" y="146125"/>
                </a:lnTo>
                <a:lnTo>
                  <a:pt x="263057" y="177911"/>
                </a:lnTo>
                <a:lnTo>
                  <a:pt x="231271" y="177911"/>
                </a:lnTo>
                <a:close/>
                <a:moveTo>
                  <a:pt x="185016" y="146125"/>
                </a:moveTo>
                <a:lnTo>
                  <a:pt x="216803" y="146125"/>
                </a:lnTo>
                <a:lnTo>
                  <a:pt x="216803" y="177911"/>
                </a:lnTo>
                <a:lnTo>
                  <a:pt x="185016" y="177911"/>
                </a:lnTo>
                <a:close/>
                <a:moveTo>
                  <a:pt x="138762" y="146125"/>
                </a:moveTo>
                <a:lnTo>
                  <a:pt x="170549" y="146125"/>
                </a:lnTo>
                <a:lnTo>
                  <a:pt x="170549" y="177911"/>
                </a:lnTo>
                <a:lnTo>
                  <a:pt x="138762" y="177911"/>
                </a:lnTo>
                <a:close/>
                <a:moveTo>
                  <a:pt x="92508" y="146125"/>
                </a:moveTo>
                <a:lnTo>
                  <a:pt x="124294" y="146125"/>
                </a:lnTo>
                <a:lnTo>
                  <a:pt x="124294" y="177911"/>
                </a:lnTo>
                <a:lnTo>
                  <a:pt x="92508" y="177911"/>
                </a:lnTo>
                <a:close/>
                <a:moveTo>
                  <a:pt x="46254" y="146125"/>
                </a:moveTo>
                <a:lnTo>
                  <a:pt x="78040" y="146125"/>
                </a:lnTo>
                <a:lnTo>
                  <a:pt x="78040" y="177911"/>
                </a:lnTo>
                <a:lnTo>
                  <a:pt x="46254" y="177911"/>
                </a:lnTo>
                <a:close/>
                <a:moveTo>
                  <a:pt x="0" y="146125"/>
                </a:moveTo>
                <a:lnTo>
                  <a:pt x="31787" y="146125"/>
                </a:lnTo>
                <a:lnTo>
                  <a:pt x="31787" y="177911"/>
                </a:lnTo>
                <a:lnTo>
                  <a:pt x="0" y="177911"/>
                </a:lnTo>
                <a:close/>
                <a:moveTo>
                  <a:pt x="416287" y="121771"/>
                </a:moveTo>
                <a:lnTo>
                  <a:pt x="448074" y="121771"/>
                </a:lnTo>
                <a:lnTo>
                  <a:pt x="448074" y="153557"/>
                </a:lnTo>
                <a:lnTo>
                  <a:pt x="416287" y="153557"/>
                </a:lnTo>
                <a:close/>
                <a:moveTo>
                  <a:pt x="370033" y="97417"/>
                </a:moveTo>
                <a:lnTo>
                  <a:pt x="401820" y="97417"/>
                </a:lnTo>
                <a:lnTo>
                  <a:pt x="401820" y="129203"/>
                </a:lnTo>
                <a:lnTo>
                  <a:pt x="370033" y="129203"/>
                </a:lnTo>
                <a:close/>
                <a:moveTo>
                  <a:pt x="323779" y="97417"/>
                </a:moveTo>
                <a:lnTo>
                  <a:pt x="355565" y="97417"/>
                </a:lnTo>
                <a:lnTo>
                  <a:pt x="355565" y="129203"/>
                </a:lnTo>
                <a:lnTo>
                  <a:pt x="323779" y="129203"/>
                </a:lnTo>
                <a:close/>
                <a:moveTo>
                  <a:pt x="277525" y="97417"/>
                </a:moveTo>
                <a:lnTo>
                  <a:pt x="309311" y="97417"/>
                </a:lnTo>
                <a:lnTo>
                  <a:pt x="309311" y="129203"/>
                </a:lnTo>
                <a:lnTo>
                  <a:pt x="277525" y="129203"/>
                </a:lnTo>
                <a:close/>
                <a:moveTo>
                  <a:pt x="231271" y="97417"/>
                </a:moveTo>
                <a:lnTo>
                  <a:pt x="263057" y="97417"/>
                </a:lnTo>
                <a:lnTo>
                  <a:pt x="263057" y="129203"/>
                </a:lnTo>
                <a:lnTo>
                  <a:pt x="231271" y="129203"/>
                </a:lnTo>
                <a:close/>
                <a:moveTo>
                  <a:pt x="185016" y="97417"/>
                </a:moveTo>
                <a:lnTo>
                  <a:pt x="216803" y="97417"/>
                </a:lnTo>
                <a:lnTo>
                  <a:pt x="216803" y="129203"/>
                </a:lnTo>
                <a:lnTo>
                  <a:pt x="185016" y="129203"/>
                </a:lnTo>
                <a:close/>
                <a:moveTo>
                  <a:pt x="138762" y="97417"/>
                </a:moveTo>
                <a:lnTo>
                  <a:pt x="170549" y="97417"/>
                </a:lnTo>
                <a:lnTo>
                  <a:pt x="170549" y="129203"/>
                </a:lnTo>
                <a:lnTo>
                  <a:pt x="138762" y="129203"/>
                </a:lnTo>
                <a:close/>
                <a:moveTo>
                  <a:pt x="92508" y="97417"/>
                </a:moveTo>
                <a:lnTo>
                  <a:pt x="124294" y="97417"/>
                </a:lnTo>
                <a:lnTo>
                  <a:pt x="124294" y="129203"/>
                </a:lnTo>
                <a:lnTo>
                  <a:pt x="92508" y="129203"/>
                </a:lnTo>
                <a:close/>
                <a:moveTo>
                  <a:pt x="46254" y="97417"/>
                </a:moveTo>
                <a:lnTo>
                  <a:pt x="78040" y="97417"/>
                </a:lnTo>
                <a:lnTo>
                  <a:pt x="78040" y="129203"/>
                </a:lnTo>
                <a:lnTo>
                  <a:pt x="46254" y="129203"/>
                </a:lnTo>
                <a:close/>
                <a:moveTo>
                  <a:pt x="0" y="97417"/>
                </a:moveTo>
                <a:lnTo>
                  <a:pt x="31787" y="97417"/>
                </a:lnTo>
                <a:lnTo>
                  <a:pt x="31787" y="129203"/>
                </a:lnTo>
                <a:lnTo>
                  <a:pt x="0" y="129203"/>
                </a:lnTo>
                <a:close/>
                <a:moveTo>
                  <a:pt x="323779" y="48708"/>
                </a:moveTo>
                <a:lnTo>
                  <a:pt x="355565" y="48708"/>
                </a:lnTo>
                <a:lnTo>
                  <a:pt x="355565" y="80495"/>
                </a:lnTo>
                <a:lnTo>
                  <a:pt x="323779" y="80495"/>
                </a:lnTo>
                <a:close/>
                <a:moveTo>
                  <a:pt x="277525" y="48708"/>
                </a:moveTo>
                <a:lnTo>
                  <a:pt x="309311" y="48708"/>
                </a:lnTo>
                <a:lnTo>
                  <a:pt x="309311" y="80495"/>
                </a:lnTo>
                <a:lnTo>
                  <a:pt x="277525" y="80495"/>
                </a:lnTo>
                <a:close/>
                <a:moveTo>
                  <a:pt x="277525" y="0"/>
                </a:moveTo>
                <a:lnTo>
                  <a:pt x="309311" y="0"/>
                </a:lnTo>
                <a:lnTo>
                  <a:pt x="309311" y="31787"/>
                </a:lnTo>
                <a:lnTo>
                  <a:pt x="277525" y="3178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15290" y="2814458"/>
            <a:ext cx="2137397" cy="2085611"/>
            <a:chOff x="315290" y="2738957"/>
            <a:chExt cx="2137397" cy="2085611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5290" y="2738957"/>
              <a:ext cx="2137397" cy="1824295"/>
            </a:xfrm>
            <a:prstGeom prst="rect">
              <a:avLst/>
            </a:prstGeom>
          </p:spPr>
        </p:pic>
        <p:sp>
          <p:nvSpPr>
            <p:cNvPr id="14" name="文本框 15"/>
            <p:cNvSpPr txBox="1"/>
            <p:nvPr/>
          </p:nvSpPr>
          <p:spPr>
            <a:xfrm>
              <a:off x="627544" y="4371623"/>
              <a:ext cx="1512887" cy="452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 smtClean="0">
                  <a:solidFill>
                    <a:srgbClr val="2F99C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档案大数据</a:t>
              </a:r>
              <a:endParaRPr lang="zh-CN" altLang="en-US" sz="2000" b="1" dirty="0" smtClean="0">
                <a:solidFill>
                  <a:srgbClr val="2F99C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11294" y="1521228"/>
            <a:ext cx="3571875" cy="4211437"/>
            <a:chOff x="8311294" y="1521228"/>
            <a:chExt cx="3571875" cy="4211437"/>
          </a:xfrm>
        </p:grpSpPr>
        <p:sp>
          <p:nvSpPr>
            <p:cNvPr id="16" name="MH_Other_1"/>
            <p:cNvSpPr/>
            <p:nvPr>
              <p:custDataLst>
                <p:tags r:id="rId10"/>
              </p:custDataLst>
            </p:nvPr>
          </p:nvSpPr>
          <p:spPr bwMode="auto">
            <a:xfrm>
              <a:off x="8311294" y="1521229"/>
              <a:ext cx="3571875" cy="4211436"/>
            </a:xfrm>
            <a:custGeom>
              <a:avLst/>
              <a:gdLst>
                <a:gd name="T0" fmla="*/ 1412 w 1646"/>
                <a:gd name="T1" fmla="*/ 1674 h 2015"/>
                <a:gd name="T2" fmla="*/ 1372 w 1646"/>
                <a:gd name="T3" fmla="*/ 1163 h 2015"/>
                <a:gd name="T4" fmla="*/ 1439 w 1646"/>
                <a:gd name="T5" fmla="*/ 1075 h 2015"/>
                <a:gd name="T6" fmla="*/ 1536 w 1646"/>
                <a:gd name="T7" fmla="*/ 808 h 2015"/>
                <a:gd name="T8" fmla="*/ 1247 w 1646"/>
                <a:gd name="T9" fmla="*/ 156 h 2015"/>
                <a:gd name="T10" fmla="*/ 493 w 1646"/>
                <a:gd name="T11" fmla="*/ 100 h 2015"/>
                <a:gd name="T12" fmla="*/ 398 w 1646"/>
                <a:gd name="T13" fmla="*/ 157 h 2015"/>
                <a:gd name="T14" fmla="*/ 163 w 1646"/>
                <a:gd name="T15" fmla="*/ 524 h 2015"/>
                <a:gd name="T16" fmla="*/ 126 w 1646"/>
                <a:gd name="T17" fmla="*/ 617 h 2015"/>
                <a:gd name="T18" fmla="*/ 134 w 1646"/>
                <a:gd name="T19" fmla="*/ 682 h 2015"/>
                <a:gd name="T20" fmla="*/ 133 w 1646"/>
                <a:gd name="T21" fmla="*/ 749 h 2015"/>
                <a:gd name="T22" fmla="*/ 20 w 1646"/>
                <a:gd name="T23" fmla="*/ 977 h 2015"/>
                <a:gd name="T24" fmla="*/ 1 w 1646"/>
                <a:gd name="T25" fmla="*/ 1022 h 2015"/>
                <a:gd name="T26" fmla="*/ 35 w 1646"/>
                <a:gd name="T27" fmla="*/ 1079 h 2015"/>
                <a:gd name="T28" fmla="*/ 89 w 1646"/>
                <a:gd name="T29" fmla="*/ 1092 h 2015"/>
                <a:gd name="T30" fmla="*/ 103 w 1646"/>
                <a:gd name="T31" fmla="*/ 1178 h 2015"/>
                <a:gd name="T32" fmla="*/ 88 w 1646"/>
                <a:gd name="T33" fmla="*/ 1208 h 2015"/>
                <a:gd name="T34" fmla="*/ 113 w 1646"/>
                <a:gd name="T35" fmla="*/ 1250 h 2015"/>
                <a:gd name="T36" fmla="*/ 141 w 1646"/>
                <a:gd name="T37" fmla="*/ 1260 h 2015"/>
                <a:gd name="T38" fmla="*/ 118 w 1646"/>
                <a:gd name="T39" fmla="*/ 1278 h 2015"/>
                <a:gd name="T40" fmla="*/ 136 w 1646"/>
                <a:gd name="T41" fmla="*/ 1339 h 2015"/>
                <a:gd name="T42" fmla="*/ 151 w 1646"/>
                <a:gd name="T43" fmla="*/ 1373 h 2015"/>
                <a:gd name="T44" fmla="*/ 139 w 1646"/>
                <a:gd name="T45" fmla="*/ 1432 h 2015"/>
                <a:gd name="T46" fmla="*/ 215 w 1646"/>
                <a:gd name="T47" fmla="*/ 1540 h 2015"/>
                <a:gd name="T48" fmla="*/ 436 w 1646"/>
                <a:gd name="T49" fmla="*/ 1546 h 2015"/>
                <a:gd name="T50" fmla="*/ 541 w 1646"/>
                <a:gd name="T51" fmla="*/ 1617 h 2015"/>
                <a:gd name="T52" fmla="*/ 560 w 1646"/>
                <a:gd name="T53" fmla="*/ 1684 h 2015"/>
                <a:gd name="T54" fmla="*/ 644 w 1646"/>
                <a:gd name="T55" fmla="*/ 1879 h 2015"/>
                <a:gd name="T56" fmla="*/ 607 w 1646"/>
                <a:gd name="T57" fmla="*/ 2015 h 2015"/>
                <a:gd name="T58" fmla="*/ 1646 w 1646"/>
                <a:gd name="T59" fmla="*/ 2015 h 2015"/>
                <a:gd name="T60" fmla="*/ 1412 w 1646"/>
                <a:gd name="T61" fmla="*/ 1674 h 2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46" h="2015">
                  <a:moveTo>
                    <a:pt x="1412" y="1674"/>
                  </a:moveTo>
                  <a:cubicBezTo>
                    <a:pt x="1287" y="1534"/>
                    <a:pt x="1265" y="1326"/>
                    <a:pt x="1372" y="1163"/>
                  </a:cubicBezTo>
                  <a:cubicBezTo>
                    <a:pt x="1391" y="1135"/>
                    <a:pt x="1413" y="1106"/>
                    <a:pt x="1439" y="1075"/>
                  </a:cubicBezTo>
                  <a:cubicBezTo>
                    <a:pt x="1499" y="1000"/>
                    <a:pt x="1530" y="907"/>
                    <a:pt x="1536" y="808"/>
                  </a:cubicBezTo>
                  <a:cubicBezTo>
                    <a:pt x="1551" y="579"/>
                    <a:pt x="1439" y="291"/>
                    <a:pt x="1247" y="156"/>
                  </a:cubicBezTo>
                  <a:cubicBezTo>
                    <a:pt x="1032" y="18"/>
                    <a:pt x="744" y="0"/>
                    <a:pt x="493" y="100"/>
                  </a:cubicBezTo>
                  <a:cubicBezTo>
                    <a:pt x="460" y="116"/>
                    <a:pt x="429" y="135"/>
                    <a:pt x="398" y="157"/>
                  </a:cubicBezTo>
                  <a:cubicBezTo>
                    <a:pt x="258" y="258"/>
                    <a:pt x="224" y="369"/>
                    <a:pt x="163" y="524"/>
                  </a:cubicBezTo>
                  <a:cubicBezTo>
                    <a:pt x="151" y="554"/>
                    <a:pt x="133" y="585"/>
                    <a:pt x="126" y="617"/>
                  </a:cubicBezTo>
                  <a:cubicBezTo>
                    <a:pt x="119" y="652"/>
                    <a:pt x="127" y="664"/>
                    <a:pt x="134" y="682"/>
                  </a:cubicBezTo>
                  <a:cubicBezTo>
                    <a:pt x="145" y="707"/>
                    <a:pt x="144" y="723"/>
                    <a:pt x="133" y="749"/>
                  </a:cubicBezTo>
                  <a:cubicBezTo>
                    <a:pt x="97" y="826"/>
                    <a:pt x="65" y="904"/>
                    <a:pt x="20" y="977"/>
                  </a:cubicBezTo>
                  <a:cubicBezTo>
                    <a:pt x="12" y="989"/>
                    <a:pt x="2" y="1005"/>
                    <a:pt x="1" y="1022"/>
                  </a:cubicBezTo>
                  <a:cubicBezTo>
                    <a:pt x="0" y="1046"/>
                    <a:pt x="11" y="1070"/>
                    <a:pt x="35" y="1079"/>
                  </a:cubicBezTo>
                  <a:cubicBezTo>
                    <a:pt x="52" y="1085"/>
                    <a:pt x="71" y="1083"/>
                    <a:pt x="89" y="1092"/>
                  </a:cubicBezTo>
                  <a:cubicBezTo>
                    <a:pt x="130" y="1112"/>
                    <a:pt x="124" y="1148"/>
                    <a:pt x="103" y="1178"/>
                  </a:cubicBezTo>
                  <a:cubicBezTo>
                    <a:pt x="96" y="1189"/>
                    <a:pt x="89" y="1199"/>
                    <a:pt x="88" y="1208"/>
                  </a:cubicBezTo>
                  <a:cubicBezTo>
                    <a:pt x="85" y="1225"/>
                    <a:pt x="90" y="1240"/>
                    <a:pt x="113" y="1250"/>
                  </a:cubicBezTo>
                  <a:cubicBezTo>
                    <a:pt x="120" y="1254"/>
                    <a:pt x="130" y="1257"/>
                    <a:pt x="141" y="1260"/>
                  </a:cubicBezTo>
                  <a:cubicBezTo>
                    <a:pt x="131" y="1266"/>
                    <a:pt x="123" y="1272"/>
                    <a:pt x="118" y="1278"/>
                  </a:cubicBezTo>
                  <a:cubicBezTo>
                    <a:pt x="94" y="1302"/>
                    <a:pt x="114" y="1325"/>
                    <a:pt x="136" y="1339"/>
                  </a:cubicBezTo>
                  <a:cubicBezTo>
                    <a:pt x="150" y="1348"/>
                    <a:pt x="159" y="1356"/>
                    <a:pt x="151" y="1373"/>
                  </a:cubicBezTo>
                  <a:cubicBezTo>
                    <a:pt x="142" y="1393"/>
                    <a:pt x="139" y="1413"/>
                    <a:pt x="139" y="1432"/>
                  </a:cubicBezTo>
                  <a:cubicBezTo>
                    <a:pt x="140" y="1481"/>
                    <a:pt x="166" y="1527"/>
                    <a:pt x="215" y="1540"/>
                  </a:cubicBezTo>
                  <a:cubicBezTo>
                    <a:pt x="277" y="1556"/>
                    <a:pt x="371" y="1542"/>
                    <a:pt x="436" y="1546"/>
                  </a:cubicBezTo>
                  <a:cubicBezTo>
                    <a:pt x="483" y="1550"/>
                    <a:pt x="520" y="1567"/>
                    <a:pt x="541" y="1617"/>
                  </a:cubicBezTo>
                  <a:cubicBezTo>
                    <a:pt x="550" y="1639"/>
                    <a:pt x="555" y="1661"/>
                    <a:pt x="560" y="1684"/>
                  </a:cubicBezTo>
                  <a:cubicBezTo>
                    <a:pt x="577" y="1767"/>
                    <a:pt x="616" y="1806"/>
                    <a:pt x="644" y="1879"/>
                  </a:cubicBezTo>
                  <a:cubicBezTo>
                    <a:pt x="660" y="1920"/>
                    <a:pt x="660" y="1966"/>
                    <a:pt x="607" y="2015"/>
                  </a:cubicBezTo>
                  <a:cubicBezTo>
                    <a:pt x="1646" y="2015"/>
                    <a:pt x="1646" y="2015"/>
                    <a:pt x="1646" y="2015"/>
                  </a:cubicBezTo>
                  <a:cubicBezTo>
                    <a:pt x="1600" y="1886"/>
                    <a:pt x="1527" y="1803"/>
                    <a:pt x="1412" y="16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7" name="MH_Other_2"/>
            <p:cNvSpPr/>
            <p:nvPr>
              <p:custDataLst>
                <p:tags r:id="rId11"/>
              </p:custDataLst>
            </p:nvPr>
          </p:nvSpPr>
          <p:spPr bwMode="auto">
            <a:xfrm>
              <a:off x="8311294" y="1598640"/>
              <a:ext cx="1762609" cy="4134025"/>
            </a:xfrm>
            <a:custGeom>
              <a:avLst/>
              <a:gdLst>
                <a:gd name="T0" fmla="*/ 812 w 812"/>
                <a:gd name="T1" fmla="*/ 0 h 1978"/>
                <a:gd name="T2" fmla="*/ 493 w 812"/>
                <a:gd name="T3" fmla="*/ 63 h 1978"/>
                <a:gd name="T4" fmla="*/ 398 w 812"/>
                <a:gd name="T5" fmla="*/ 120 h 1978"/>
                <a:gd name="T6" fmla="*/ 163 w 812"/>
                <a:gd name="T7" fmla="*/ 487 h 1978"/>
                <a:gd name="T8" fmla="*/ 126 w 812"/>
                <a:gd name="T9" fmla="*/ 580 h 1978"/>
                <a:gd name="T10" fmla="*/ 134 w 812"/>
                <a:gd name="T11" fmla="*/ 645 h 1978"/>
                <a:gd name="T12" fmla="*/ 133 w 812"/>
                <a:gd name="T13" fmla="*/ 712 h 1978"/>
                <a:gd name="T14" fmla="*/ 20 w 812"/>
                <a:gd name="T15" fmla="*/ 940 h 1978"/>
                <a:gd name="T16" fmla="*/ 1 w 812"/>
                <a:gd name="T17" fmla="*/ 985 h 1978"/>
                <a:gd name="T18" fmla="*/ 35 w 812"/>
                <a:gd name="T19" fmla="*/ 1042 h 1978"/>
                <a:gd name="T20" fmla="*/ 89 w 812"/>
                <a:gd name="T21" fmla="*/ 1055 h 1978"/>
                <a:gd name="T22" fmla="*/ 103 w 812"/>
                <a:gd name="T23" fmla="*/ 1141 h 1978"/>
                <a:gd name="T24" fmla="*/ 88 w 812"/>
                <a:gd name="T25" fmla="*/ 1171 h 1978"/>
                <a:gd name="T26" fmla="*/ 113 w 812"/>
                <a:gd name="T27" fmla="*/ 1213 h 1978"/>
                <a:gd name="T28" fmla="*/ 141 w 812"/>
                <a:gd name="T29" fmla="*/ 1223 h 1978"/>
                <a:gd name="T30" fmla="*/ 118 w 812"/>
                <a:gd name="T31" fmla="*/ 1241 h 1978"/>
                <a:gd name="T32" fmla="*/ 136 w 812"/>
                <a:gd name="T33" fmla="*/ 1302 h 1978"/>
                <a:gd name="T34" fmla="*/ 151 w 812"/>
                <a:gd name="T35" fmla="*/ 1336 h 1978"/>
                <a:gd name="T36" fmla="*/ 139 w 812"/>
                <a:gd name="T37" fmla="*/ 1395 h 1978"/>
                <a:gd name="T38" fmla="*/ 215 w 812"/>
                <a:gd name="T39" fmla="*/ 1503 h 1978"/>
                <a:gd name="T40" fmla="*/ 436 w 812"/>
                <a:gd name="T41" fmla="*/ 1509 h 1978"/>
                <a:gd name="T42" fmla="*/ 541 w 812"/>
                <a:gd name="T43" fmla="*/ 1580 h 1978"/>
                <a:gd name="T44" fmla="*/ 560 w 812"/>
                <a:gd name="T45" fmla="*/ 1647 h 1978"/>
                <a:gd name="T46" fmla="*/ 644 w 812"/>
                <a:gd name="T47" fmla="*/ 1842 h 1978"/>
                <a:gd name="T48" fmla="*/ 607 w 812"/>
                <a:gd name="T49" fmla="*/ 1978 h 1978"/>
                <a:gd name="T50" fmla="*/ 812 w 812"/>
                <a:gd name="T51" fmla="*/ 1978 h 1978"/>
                <a:gd name="T52" fmla="*/ 812 w 812"/>
                <a:gd name="T53" fmla="*/ 0 h 1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2" h="1978">
                  <a:moveTo>
                    <a:pt x="812" y="0"/>
                  </a:moveTo>
                  <a:cubicBezTo>
                    <a:pt x="704" y="1"/>
                    <a:pt x="596" y="22"/>
                    <a:pt x="493" y="63"/>
                  </a:cubicBezTo>
                  <a:cubicBezTo>
                    <a:pt x="460" y="79"/>
                    <a:pt x="429" y="98"/>
                    <a:pt x="398" y="120"/>
                  </a:cubicBezTo>
                  <a:cubicBezTo>
                    <a:pt x="258" y="221"/>
                    <a:pt x="224" y="332"/>
                    <a:pt x="163" y="487"/>
                  </a:cubicBezTo>
                  <a:cubicBezTo>
                    <a:pt x="151" y="517"/>
                    <a:pt x="133" y="548"/>
                    <a:pt x="126" y="580"/>
                  </a:cubicBezTo>
                  <a:cubicBezTo>
                    <a:pt x="119" y="615"/>
                    <a:pt x="127" y="627"/>
                    <a:pt x="134" y="645"/>
                  </a:cubicBezTo>
                  <a:cubicBezTo>
                    <a:pt x="145" y="670"/>
                    <a:pt x="144" y="686"/>
                    <a:pt x="133" y="712"/>
                  </a:cubicBezTo>
                  <a:cubicBezTo>
                    <a:pt x="97" y="789"/>
                    <a:pt x="65" y="867"/>
                    <a:pt x="20" y="940"/>
                  </a:cubicBezTo>
                  <a:cubicBezTo>
                    <a:pt x="12" y="952"/>
                    <a:pt x="2" y="968"/>
                    <a:pt x="1" y="985"/>
                  </a:cubicBezTo>
                  <a:cubicBezTo>
                    <a:pt x="0" y="1009"/>
                    <a:pt x="11" y="1033"/>
                    <a:pt x="35" y="1042"/>
                  </a:cubicBezTo>
                  <a:cubicBezTo>
                    <a:pt x="52" y="1048"/>
                    <a:pt x="71" y="1046"/>
                    <a:pt x="89" y="1055"/>
                  </a:cubicBezTo>
                  <a:cubicBezTo>
                    <a:pt x="130" y="1075"/>
                    <a:pt x="124" y="1111"/>
                    <a:pt x="103" y="1141"/>
                  </a:cubicBezTo>
                  <a:cubicBezTo>
                    <a:pt x="96" y="1152"/>
                    <a:pt x="89" y="1162"/>
                    <a:pt x="88" y="1171"/>
                  </a:cubicBezTo>
                  <a:cubicBezTo>
                    <a:pt x="85" y="1188"/>
                    <a:pt x="90" y="1203"/>
                    <a:pt x="113" y="1213"/>
                  </a:cubicBezTo>
                  <a:cubicBezTo>
                    <a:pt x="120" y="1217"/>
                    <a:pt x="130" y="1220"/>
                    <a:pt x="141" y="1223"/>
                  </a:cubicBezTo>
                  <a:cubicBezTo>
                    <a:pt x="131" y="1229"/>
                    <a:pt x="123" y="1235"/>
                    <a:pt x="118" y="1241"/>
                  </a:cubicBezTo>
                  <a:cubicBezTo>
                    <a:pt x="94" y="1265"/>
                    <a:pt x="114" y="1288"/>
                    <a:pt x="136" y="1302"/>
                  </a:cubicBezTo>
                  <a:cubicBezTo>
                    <a:pt x="150" y="1311"/>
                    <a:pt x="159" y="1319"/>
                    <a:pt x="151" y="1336"/>
                  </a:cubicBezTo>
                  <a:cubicBezTo>
                    <a:pt x="142" y="1356"/>
                    <a:pt x="139" y="1376"/>
                    <a:pt x="139" y="1395"/>
                  </a:cubicBezTo>
                  <a:cubicBezTo>
                    <a:pt x="140" y="1444"/>
                    <a:pt x="166" y="1490"/>
                    <a:pt x="215" y="1503"/>
                  </a:cubicBezTo>
                  <a:cubicBezTo>
                    <a:pt x="277" y="1519"/>
                    <a:pt x="371" y="1505"/>
                    <a:pt x="436" y="1509"/>
                  </a:cubicBezTo>
                  <a:cubicBezTo>
                    <a:pt x="483" y="1513"/>
                    <a:pt x="520" y="1530"/>
                    <a:pt x="541" y="1580"/>
                  </a:cubicBezTo>
                  <a:cubicBezTo>
                    <a:pt x="550" y="1602"/>
                    <a:pt x="555" y="1624"/>
                    <a:pt x="560" y="1647"/>
                  </a:cubicBezTo>
                  <a:cubicBezTo>
                    <a:pt x="577" y="1730"/>
                    <a:pt x="616" y="1769"/>
                    <a:pt x="644" y="1842"/>
                  </a:cubicBezTo>
                  <a:cubicBezTo>
                    <a:pt x="660" y="1883"/>
                    <a:pt x="660" y="1929"/>
                    <a:pt x="607" y="1978"/>
                  </a:cubicBezTo>
                  <a:cubicBezTo>
                    <a:pt x="812" y="1978"/>
                    <a:pt x="812" y="1978"/>
                    <a:pt x="812" y="1978"/>
                  </a:cubicBezTo>
                  <a:cubicBezTo>
                    <a:pt x="812" y="0"/>
                    <a:pt x="812" y="0"/>
                    <a:pt x="8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8" name="MH_Other_3"/>
            <p:cNvSpPr/>
            <p:nvPr>
              <p:custDataLst>
                <p:tags r:id="rId12"/>
              </p:custDataLst>
            </p:nvPr>
          </p:nvSpPr>
          <p:spPr bwMode="auto">
            <a:xfrm>
              <a:off x="8421457" y="1521228"/>
              <a:ext cx="3255642" cy="1927797"/>
            </a:xfrm>
            <a:custGeom>
              <a:avLst/>
              <a:gdLst>
                <a:gd name="T0" fmla="*/ 2147483646 w 1500"/>
                <a:gd name="T1" fmla="*/ 2147483646 h 922"/>
                <a:gd name="T2" fmla="*/ 2147483646 w 1500"/>
                <a:gd name="T3" fmla="*/ 2147483646 h 922"/>
                <a:gd name="T4" fmla="*/ 2147483646 w 1500"/>
                <a:gd name="T5" fmla="*/ 2147483646 h 922"/>
                <a:gd name="T6" fmla="*/ 2147483646 w 1500"/>
                <a:gd name="T7" fmla="*/ 2147483646 h 922"/>
                <a:gd name="T8" fmla="*/ 2147483646 w 1500"/>
                <a:gd name="T9" fmla="*/ 2147483646 h 922"/>
                <a:gd name="T10" fmla="*/ 2147483646 w 1500"/>
                <a:gd name="T11" fmla="*/ 2147483646 h 922"/>
                <a:gd name="T12" fmla="*/ 2147483646 w 1500"/>
                <a:gd name="T13" fmla="*/ 2147483646 h 922"/>
                <a:gd name="T14" fmla="*/ 2147483646 w 1500"/>
                <a:gd name="T15" fmla="*/ 2147483646 h 922"/>
                <a:gd name="T16" fmla="*/ 2147483646 w 1500"/>
                <a:gd name="T17" fmla="*/ 2147483646 h 922"/>
                <a:gd name="T18" fmla="*/ 0 w 1500"/>
                <a:gd name="T19" fmla="*/ 2147483646 h 922"/>
                <a:gd name="T20" fmla="*/ 2147483646 w 1500"/>
                <a:gd name="T21" fmla="*/ 2147483646 h 9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00" h="922">
                  <a:moveTo>
                    <a:pt x="1466" y="922"/>
                  </a:moveTo>
                  <a:cubicBezTo>
                    <a:pt x="1476" y="885"/>
                    <a:pt x="1483" y="847"/>
                    <a:pt x="1485" y="808"/>
                  </a:cubicBezTo>
                  <a:cubicBezTo>
                    <a:pt x="1500" y="579"/>
                    <a:pt x="1388" y="291"/>
                    <a:pt x="1196" y="156"/>
                  </a:cubicBezTo>
                  <a:cubicBezTo>
                    <a:pt x="981" y="18"/>
                    <a:pt x="693" y="0"/>
                    <a:pt x="442" y="100"/>
                  </a:cubicBezTo>
                  <a:cubicBezTo>
                    <a:pt x="409" y="116"/>
                    <a:pt x="378" y="135"/>
                    <a:pt x="347" y="157"/>
                  </a:cubicBezTo>
                  <a:cubicBezTo>
                    <a:pt x="207" y="258"/>
                    <a:pt x="173" y="369"/>
                    <a:pt x="112" y="524"/>
                  </a:cubicBezTo>
                  <a:cubicBezTo>
                    <a:pt x="100" y="554"/>
                    <a:pt x="82" y="585"/>
                    <a:pt x="75" y="617"/>
                  </a:cubicBezTo>
                  <a:cubicBezTo>
                    <a:pt x="68" y="652"/>
                    <a:pt x="76" y="664"/>
                    <a:pt x="83" y="682"/>
                  </a:cubicBezTo>
                  <a:cubicBezTo>
                    <a:pt x="94" y="707"/>
                    <a:pt x="93" y="723"/>
                    <a:pt x="82" y="749"/>
                  </a:cubicBezTo>
                  <a:cubicBezTo>
                    <a:pt x="55" y="807"/>
                    <a:pt x="30" y="866"/>
                    <a:pt x="0" y="922"/>
                  </a:cubicBezTo>
                  <a:cubicBezTo>
                    <a:pt x="1466" y="922"/>
                    <a:pt x="1466" y="922"/>
                    <a:pt x="1466" y="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MH_Other_4"/>
            <p:cNvSpPr/>
            <p:nvPr>
              <p:custDataLst>
                <p:tags r:id="rId13"/>
              </p:custDataLst>
            </p:nvPr>
          </p:nvSpPr>
          <p:spPr bwMode="auto">
            <a:xfrm>
              <a:off x="8421457" y="1598640"/>
              <a:ext cx="1652445" cy="1850385"/>
            </a:xfrm>
            <a:custGeom>
              <a:avLst/>
              <a:gdLst>
                <a:gd name="T0" fmla="*/ 2147483646 w 761"/>
                <a:gd name="T1" fmla="*/ 0 h 885"/>
                <a:gd name="T2" fmla="*/ 2147483646 w 761"/>
                <a:gd name="T3" fmla="*/ 2147483646 h 885"/>
                <a:gd name="T4" fmla="*/ 2147483646 w 761"/>
                <a:gd name="T5" fmla="*/ 2147483646 h 885"/>
                <a:gd name="T6" fmla="*/ 2147483646 w 761"/>
                <a:gd name="T7" fmla="*/ 2147483646 h 885"/>
                <a:gd name="T8" fmla="*/ 2147483646 w 761"/>
                <a:gd name="T9" fmla="*/ 2147483646 h 885"/>
                <a:gd name="T10" fmla="*/ 2147483646 w 761"/>
                <a:gd name="T11" fmla="*/ 2147483646 h 885"/>
                <a:gd name="T12" fmla="*/ 2147483646 w 761"/>
                <a:gd name="T13" fmla="*/ 2147483646 h 885"/>
                <a:gd name="T14" fmla="*/ 0 w 761"/>
                <a:gd name="T15" fmla="*/ 2147483646 h 885"/>
                <a:gd name="T16" fmla="*/ 2147483646 w 761"/>
                <a:gd name="T17" fmla="*/ 2147483646 h 885"/>
                <a:gd name="T18" fmla="*/ 2147483646 w 761"/>
                <a:gd name="T19" fmla="*/ 0 h 8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61" h="885">
                  <a:moveTo>
                    <a:pt x="761" y="0"/>
                  </a:moveTo>
                  <a:cubicBezTo>
                    <a:pt x="653" y="1"/>
                    <a:pt x="545" y="22"/>
                    <a:pt x="442" y="63"/>
                  </a:cubicBezTo>
                  <a:cubicBezTo>
                    <a:pt x="409" y="79"/>
                    <a:pt x="378" y="98"/>
                    <a:pt x="347" y="120"/>
                  </a:cubicBezTo>
                  <a:cubicBezTo>
                    <a:pt x="207" y="221"/>
                    <a:pt x="173" y="332"/>
                    <a:pt x="112" y="487"/>
                  </a:cubicBezTo>
                  <a:cubicBezTo>
                    <a:pt x="100" y="517"/>
                    <a:pt x="82" y="548"/>
                    <a:pt x="75" y="580"/>
                  </a:cubicBezTo>
                  <a:cubicBezTo>
                    <a:pt x="68" y="615"/>
                    <a:pt x="76" y="627"/>
                    <a:pt x="83" y="645"/>
                  </a:cubicBezTo>
                  <a:cubicBezTo>
                    <a:pt x="94" y="670"/>
                    <a:pt x="93" y="686"/>
                    <a:pt x="82" y="712"/>
                  </a:cubicBezTo>
                  <a:cubicBezTo>
                    <a:pt x="55" y="770"/>
                    <a:pt x="30" y="829"/>
                    <a:pt x="0" y="885"/>
                  </a:cubicBezTo>
                  <a:cubicBezTo>
                    <a:pt x="761" y="885"/>
                    <a:pt x="761" y="885"/>
                    <a:pt x="761" y="885"/>
                  </a:cubicBezTo>
                  <a:cubicBezTo>
                    <a:pt x="761" y="0"/>
                    <a:pt x="761" y="0"/>
                    <a:pt x="7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964137" y="2362766"/>
            <a:ext cx="1007380" cy="1037821"/>
            <a:chOff x="8964137" y="2362766"/>
            <a:chExt cx="1007380" cy="1037821"/>
          </a:xfrm>
        </p:grpSpPr>
        <p:sp>
          <p:nvSpPr>
            <p:cNvPr id="21" name="MH_Other_5"/>
            <p:cNvSpPr/>
            <p:nvPr>
              <p:custDataLst>
                <p:tags r:id="rId14"/>
              </p:custDataLst>
            </p:nvPr>
          </p:nvSpPr>
          <p:spPr bwMode="auto">
            <a:xfrm>
              <a:off x="9708421" y="2808506"/>
              <a:ext cx="162005" cy="520655"/>
            </a:xfrm>
            <a:custGeom>
              <a:avLst/>
              <a:gdLst>
                <a:gd name="T0" fmla="*/ 2147483646 w 164"/>
                <a:gd name="T1" fmla="*/ 0 h 544"/>
                <a:gd name="T2" fmla="*/ 2147483646 w 164"/>
                <a:gd name="T3" fmla="*/ 2147483646 h 544"/>
                <a:gd name="T4" fmla="*/ 2147483646 w 164"/>
                <a:gd name="T5" fmla="*/ 2147483646 h 544"/>
                <a:gd name="T6" fmla="*/ 2147483646 w 164"/>
                <a:gd name="T7" fmla="*/ 2147483646 h 544"/>
                <a:gd name="T8" fmla="*/ 2147483646 w 164"/>
                <a:gd name="T9" fmla="*/ 2147483646 h 544"/>
                <a:gd name="T10" fmla="*/ 0 w 164"/>
                <a:gd name="T11" fmla="*/ 2147483646 h 544"/>
                <a:gd name="T12" fmla="*/ 2147483646 w 164"/>
                <a:gd name="T13" fmla="*/ 0 h 544"/>
                <a:gd name="T14" fmla="*/ 2147483646 w 164"/>
                <a:gd name="T15" fmla="*/ 0 h 544"/>
                <a:gd name="T16" fmla="*/ 2147483646 w 164"/>
                <a:gd name="T17" fmla="*/ 0 h 5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4" h="544">
                  <a:moveTo>
                    <a:pt x="164" y="0"/>
                  </a:moveTo>
                  <a:lnTo>
                    <a:pt x="164" y="544"/>
                  </a:lnTo>
                  <a:lnTo>
                    <a:pt x="72" y="544"/>
                  </a:lnTo>
                  <a:lnTo>
                    <a:pt x="72" y="75"/>
                  </a:lnTo>
                  <a:lnTo>
                    <a:pt x="41" y="134"/>
                  </a:lnTo>
                  <a:lnTo>
                    <a:pt x="0" y="110"/>
                  </a:lnTo>
                  <a:lnTo>
                    <a:pt x="63" y="0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MH_Other_9"/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auto">
            <a:xfrm>
              <a:off x="9687685" y="2362766"/>
              <a:ext cx="283832" cy="314640"/>
            </a:xfrm>
            <a:custGeom>
              <a:avLst/>
              <a:gdLst>
                <a:gd name="T0" fmla="*/ 2147483646 w 131"/>
                <a:gd name="T1" fmla="*/ 2147483646 h 151"/>
                <a:gd name="T2" fmla="*/ 2147483646 w 131"/>
                <a:gd name="T3" fmla="*/ 2147483646 h 151"/>
                <a:gd name="T4" fmla="*/ 2147483646 w 131"/>
                <a:gd name="T5" fmla="*/ 2147483646 h 151"/>
                <a:gd name="T6" fmla="*/ 2147483646 w 131"/>
                <a:gd name="T7" fmla="*/ 2147483646 h 151"/>
                <a:gd name="T8" fmla="*/ 2147483646 w 131"/>
                <a:gd name="T9" fmla="*/ 2147483646 h 151"/>
                <a:gd name="T10" fmla="*/ 2147483646 w 131"/>
                <a:gd name="T11" fmla="*/ 2147483646 h 151"/>
                <a:gd name="T12" fmla="*/ 2147483646 w 131"/>
                <a:gd name="T13" fmla="*/ 2147483646 h 151"/>
                <a:gd name="T14" fmla="*/ 2147483646 w 131"/>
                <a:gd name="T15" fmla="*/ 2147483646 h 151"/>
                <a:gd name="T16" fmla="*/ 2147483646 w 131"/>
                <a:gd name="T17" fmla="*/ 2147483646 h 151"/>
                <a:gd name="T18" fmla="*/ 2147483646 w 131"/>
                <a:gd name="T19" fmla="*/ 2147483646 h 151"/>
                <a:gd name="T20" fmla="*/ 2147483646 w 131"/>
                <a:gd name="T21" fmla="*/ 2147483646 h 151"/>
                <a:gd name="T22" fmla="*/ 2147483646 w 131"/>
                <a:gd name="T23" fmla="*/ 2147483646 h 151"/>
                <a:gd name="T24" fmla="*/ 2147483646 w 131"/>
                <a:gd name="T25" fmla="*/ 2147483646 h 151"/>
                <a:gd name="T26" fmla="*/ 2147483646 w 131"/>
                <a:gd name="T27" fmla="*/ 2147483646 h 151"/>
                <a:gd name="T28" fmla="*/ 2147483646 w 131"/>
                <a:gd name="T29" fmla="*/ 2147483646 h 151"/>
                <a:gd name="T30" fmla="*/ 2147483646 w 131"/>
                <a:gd name="T31" fmla="*/ 2147483646 h 151"/>
                <a:gd name="T32" fmla="*/ 2147483646 w 131"/>
                <a:gd name="T33" fmla="*/ 2147483646 h 151"/>
                <a:gd name="T34" fmla="*/ 2147483646 w 131"/>
                <a:gd name="T35" fmla="*/ 2147483646 h 151"/>
                <a:gd name="T36" fmla="*/ 2147483646 w 131"/>
                <a:gd name="T37" fmla="*/ 2147483646 h 151"/>
                <a:gd name="T38" fmla="*/ 2147483646 w 131"/>
                <a:gd name="T39" fmla="*/ 2147483646 h 151"/>
                <a:gd name="T40" fmla="*/ 2147483646 w 131"/>
                <a:gd name="T41" fmla="*/ 2147483646 h 151"/>
                <a:gd name="T42" fmla="*/ 2147483646 w 131"/>
                <a:gd name="T43" fmla="*/ 2147483646 h 151"/>
                <a:gd name="T44" fmla="*/ 2147483646 w 131"/>
                <a:gd name="T45" fmla="*/ 2147483646 h 151"/>
                <a:gd name="T46" fmla="*/ 2147483646 w 131"/>
                <a:gd name="T47" fmla="*/ 0 h 151"/>
                <a:gd name="T48" fmla="*/ 2147483646 w 131"/>
                <a:gd name="T49" fmla="*/ 2147483646 h 151"/>
                <a:gd name="T50" fmla="*/ 2147483646 w 131"/>
                <a:gd name="T51" fmla="*/ 0 h 151"/>
                <a:gd name="T52" fmla="*/ 2147483646 w 131"/>
                <a:gd name="T53" fmla="*/ 2147483646 h 151"/>
                <a:gd name="T54" fmla="*/ 2147483646 w 131"/>
                <a:gd name="T55" fmla="*/ 2147483646 h 151"/>
                <a:gd name="T56" fmla="*/ 2147483646 w 131"/>
                <a:gd name="T57" fmla="*/ 2147483646 h 151"/>
                <a:gd name="T58" fmla="*/ 2147483646 w 131"/>
                <a:gd name="T59" fmla="*/ 2147483646 h 151"/>
                <a:gd name="T60" fmla="*/ 2147483646 w 131"/>
                <a:gd name="T61" fmla="*/ 2147483646 h 151"/>
                <a:gd name="T62" fmla="*/ 2147483646 w 131"/>
                <a:gd name="T63" fmla="*/ 2147483646 h 151"/>
                <a:gd name="T64" fmla="*/ 2147483646 w 131"/>
                <a:gd name="T65" fmla="*/ 2147483646 h 151"/>
                <a:gd name="T66" fmla="*/ 2147483646 w 131"/>
                <a:gd name="T67" fmla="*/ 2147483646 h 151"/>
                <a:gd name="T68" fmla="*/ 2147483646 w 131"/>
                <a:gd name="T69" fmla="*/ 2147483646 h 151"/>
                <a:gd name="T70" fmla="*/ 2147483646 w 131"/>
                <a:gd name="T71" fmla="*/ 2147483646 h 151"/>
                <a:gd name="T72" fmla="*/ 2147483646 w 131"/>
                <a:gd name="T73" fmla="*/ 2147483646 h 151"/>
                <a:gd name="T74" fmla="*/ 2147483646 w 131"/>
                <a:gd name="T75" fmla="*/ 2147483646 h 151"/>
                <a:gd name="T76" fmla="*/ 2147483646 w 131"/>
                <a:gd name="T77" fmla="*/ 2147483646 h 151"/>
                <a:gd name="T78" fmla="*/ 2147483646 w 131"/>
                <a:gd name="T79" fmla="*/ 2147483646 h 151"/>
                <a:gd name="T80" fmla="*/ 0 w 131"/>
                <a:gd name="T81" fmla="*/ 2147483646 h 151"/>
                <a:gd name="T82" fmla="*/ 2147483646 w 131"/>
                <a:gd name="T83" fmla="*/ 2147483646 h 151"/>
                <a:gd name="T84" fmla="*/ 2147483646 w 131"/>
                <a:gd name="T85" fmla="*/ 2147483646 h 15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151">
                  <a:moveTo>
                    <a:pt x="48" y="130"/>
                  </a:moveTo>
                  <a:cubicBezTo>
                    <a:pt x="83" y="130"/>
                    <a:pt x="83" y="130"/>
                    <a:pt x="83" y="130"/>
                  </a:cubicBezTo>
                  <a:cubicBezTo>
                    <a:pt x="84" y="130"/>
                    <a:pt x="86" y="131"/>
                    <a:pt x="86" y="132"/>
                  </a:cubicBezTo>
                  <a:cubicBezTo>
                    <a:pt x="86" y="136"/>
                    <a:pt x="86" y="136"/>
                    <a:pt x="86" y="136"/>
                  </a:cubicBezTo>
                  <a:cubicBezTo>
                    <a:pt x="86" y="137"/>
                    <a:pt x="84" y="138"/>
                    <a:pt x="83" y="138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46" y="138"/>
                    <a:pt x="45" y="137"/>
                    <a:pt x="45" y="136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5" y="131"/>
                    <a:pt x="46" y="130"/>
                    <a:pt x="48" y="130"/>
                  </a:cubicBezTo>
                  <a:cubicBezTo>
                    <a:pt x="48" y="130"/>
                    <a:pt x="48" y="130"/>
                    <a:pt x="48" y="130"/>
                  </a:cubicBezTo>
                  <a:close/>
                  <a:moveTo>
                    <a:pt x="78" y="143"/>
                  </a:moveTo>
                  <a:cubicBezTo>
                    <a:pt x="78" y="147"/>
                    <a:pt x="78" y="147"/>
                    <a:pt x="78" y="147"/>
                  </a:cubicBezTo>
                  <a:cubicBezTo>
                    <a:pt x="78" y="149"/>
                    <a:pt x="76" y="151"/>
                    <a:pt x="74" y="151"/>
                  </a:cubicBezTo>
                  <a:cubicBezTo>
                    <a:pt x="57" y="151"/>
                    <a:pt x="57" y="151"/>
                    <a:pt x="57" y="151"/>
                  </a:cubicBezTo>
                  <a:cubicBezTo>
                    <a:pt x="54" y="151"/>
                    <a:pt x="52" y="149"/>
                    <a:pt x="52" y="147"/>
                  </a:cubicBezTo>
                  <a:cubicBezTo>
                    <a:pt x="52" y="143"/>
                    <a:pt x="52" y="143"/>
                    <a:pt x="52" y="143"/>
                  </a:cubicBezTo>
                  <a:cubicBezTo>
                    <a:pt x="78" y="143"/>
                    <a:pt x="78" y="143"/>
                    <a:pt x="78" y="143"/>
                  </a:cubicBezTo>
                  <a:close/>
                  <a:moveTo>
                    <a:pt x="65" y="34"/>
                  </a:moveTo>
                  <a:cubicBezTo>
                    <a:pt x="84" y="34"/>
                    <a:pt x="99" y="49"/>
                    <a:pt x="99" y="68"/>
                  </a:cubicBezTo>
                  <a:cubicBezTo>
                    <a:pt x="99" y="89"/>
                    <a:pt x="82" y="94"/>
                    <a:pt x="82" y="125"/>
                  </a:cubicBezTo>
                  <a:cubicBezTo>
                    <a:pt x="49" y="125"/>
                    <a:pt x="49" y="125"/>
                    <a:pt x="49" y="125"/>
                  </a:cubicBezTo>
                  <a:cubicBezTo>
                    <a:pt x="49" y="94"/>
                    <a:pt x="31" y="89"/>
                    <a:pt x="31" y="68"/>
                  </a:cubicBezTo>
                  <a:cubicBezTo>
                    <a:pt x="31" y="49"/>
                    <a:pt x="47" y="34"/>
                    <a:pt x="65" y="34"/>
                  </a:cubicBezTo>
                  <a:cubicBezTo>
                    <a:pt x="65" y="34"/>
                    <a:pt x="65" y="34"/>
                    <a:pt x="65" y="34"/>
                  </a:cubicBezTo>
                  <a:close/>
                  <a:moveTo>
                    <a:pt x="70" y="40"/>
                  </a:moveTo>
                  <a:cubicBezTo>
                    <a:pt x="72" y="41"/>
                    <a:pt x="72" y="41"/>
                    <a:pt x="72" y="41"/>
                  </a:cubicBezTo>
                  <a:cubicBezTo>
                    <a:pt x="76" y="42"/>
                    <a:pt x="80" y="44"/>
                    <a:pt x="83" y="46"/>
                  </a:cubicBezTo>
                  <a:cubicBezTo>
                    <a:pt x="82" y="46"/>
                    <a:pt x="80" y="45"/>
                    <a:pt x="79" y="45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4" y="44"/>
                    <a:pt x="73" y="44"/>
                    <a:pt x="71" y="43"/>
                  </a:cubicBezTo>
                  <a:cubicBezTo>
                    <a:pt x="69" y="44"/>
                    <a:pt x="66" y="44"/>
                    <a:pt x="64" y="45"/>
                  </a:cubicBezTo>
                  <a:cubicBezTo>
                    <a:pt x="59" y="46"/>
                    <a:pt x="54" y="49"/>
                    <a:pt x="50" y="53"/>
                  </a:cubicBezTo>
                  <a:cubicBezTo>
                    <a:pt x="49" y="55"/>
                    <a:pt x="49" y="55"/>
                    <a:pt x="49" y="55"/>
                  </a:cubicBezTo>
                  <a:cubicBezTo>
                    <a:pt x="45" y="59"/>
                    <a:pt x="43" y="63"/>
                    <a:pt x="42" y="68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40" y="75"/>
                    <a:pt x="40" y="78"/>
                    <a:pt x="40" y="81"/>
                  </a:cubicBezTo>
                  <a:cubicBezTo>
                    <a:pt x="40" y="80"/>
                    <a:pt x="39" y="78"/>
                    <a:pt x="38" y="77"/>
                  </a:cubicBezTo>
                  <a:cubicBezTo>
                    <a:pt x="38" y="74"/>
                    <a:pt x="38" y="74"/>
                    <a:pt x="38" y="74"/>
                  </a:cubicBezTo>
                  <a:cubicBezTo>
                    <a:pt x="37" y="70"/>
                    <a:pt x="37" y="66"/>
                    <a:pt x="38" y="6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0" y="56"/>
                    <a:pt x="42" y="53"/>
                    <a:pt x="45" y="49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50" y="44"/>
                    <a:pt x="54" y="42"/>
                    <a:pt x="58" y="41"/>
                  </a:cubicBezTo>
                  <a:cubicBezTo>
                    <a:pt x="61" y="40"/>
                    <a:pt x="63" y="40"/>
                    <a:pt x="65" y="40"/>
                  </a:cubicBezTo>
                  <a:cubicBezTo>
                    <a:pt x="67" y="40"/>
                    <a:pt x="68" y="40"/>
                    <a:pt x="70" y="40"/>
                  </a:cubicBezTo>
                  <a:cubicBezTo>
                    <a:pt x="70" y="40"/>
                    <a:pt x="70" y="40"/>
                    <a:pt x="70" y="40"/>
                  </a:cubicBezTo>
                  <a:close/>
                  <a:moveTo>
                    <a:pt x="62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70" y="23"/>
                    <a:pt x="70" y="23"/>
                    <a:pt x="70" y="23"/>
                  </a:cubicBezTo>
                  <a:cubicBezTo>
                    <a:pt x="68" y="23"/>
                    <a:pt x="67" y="23"/>
                    <a:pt x="66" y="23"/>
                  </a:cubicBezTo>
                  <a:cubicBezTo>
                    <a:pt x="64" y="23"/>
                    <a:pt x="63" y="23"/>
                    <a:pt x="62" y="23"/>
                  </a:cubicBezTo>
                  <a:cubicBezTo>
                    <a:pt x="62" y="0"/>
                    <a:pt x="62" y="0"/>
                    <a:pt x="62" y="0"/>
                  </a:cubicBezTo>
                  <a:close/>
                  <a:moveTo>
                    <a:pt x="109" y="16"/>
                  </a:moveTo>
                  <a:cubicBezTo>
                    <a:pt x="115" y="22"/>
                    <a:pt x="115" y="22"/>
                    <a:pt x="115" y="22"/>
                  </a:cubicBezTo>
                  <a:cubicBezTo>
                    <a:pt x="99" y="37"/>
                    <a:pt x="99" y="37"/>
                    <a:pt x="99" y="37"/>
                  </a:cubicBezTo>
                  <a:cubicBezTo>
                    <a:pt x="97" y="35"/>
                    <a:pt x="95" y="33"/>
                    <a:pt x="93" y="32"/>
                  </a:cubicBezTo>
                  <a:cubicBezTo>
                    <a:pt x="109" y="16"/>
                    <a:pt x="109" y="16"/>
                    <a:pt x="109" y="16"/>
                  </a:cubicBezTo>
                  <a:close/>
                  <a:moveTo>
                    <a:pt x="34" y="102"/>
                  </a:moveTo>
                  <a:cubicBezTo>
                    <a:pt x="22" y="114"/>
                    <a:pt x="22" y="114"/>
                    <a:pt x="22" y="114"/>
                  </a:cubicBezTo>
                  <a:cubicBezTo>
                    <a:pt x="17" y="108"/>
                    <a:pt x="17" y="108"/>
                    <a:pt x="17" y="108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31" y="98"/>
                    <a:pt x="32" y="100"/>
                    <a:pt x="34" y="102"/>
                  </a:cubicBezTo>
                  <a:cubicBezTo>
                    <a:pt x="34" y="102"/>
                    <a:pt x="34" y="102"/>
                    <a:pt x="34" y="102"/>
                  </a:cubicBezTo>
                  <a:close/>
                  <a:moveTo>
                    <a:pt x="22" y="16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4" y="35"/>
                    <a:pt x="36" y="33"/>
                    <a:pt x="38" y="32"/>
                  </a:cubicBezTo>
                  <a:cubicBezTo>
                    <a:pt x="22" y="16"/>
                    <a:pt x="22" y="16"/>
                    <a:pt x="22" y="16"/>
                  </a:cubicBezTo>
                  <a:close/>
                  <a:moveTo>
                    <a:pt x="97" y="102"/>
                  </a:moveTo>
                  <a:cubicBezTo>
                    <a:pt x="109" y="114"/>
                    <a:pt x="109" y="114"/>
                    <a:pt x="109" y="114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101" y="98"/>
                    <a:pt x="99" y="100"/>
                    <a:pt x="97" y="102"/>
                  </a:cubicBezTo>
                  <a:cubicBezTo>
                    <a:pt x="97" y="102"/>
                    <a:pt x="97" y="102"/>
                    <a:pt x="97" y="102"/>
                  </a:cubicBezTo>
                  <a:close/>
                  <a:moveTo>
                    <a:pt x="131" y="61"/>
                  </a:moveTo>
                  <a:cubicBezTo>
                    <a:pt x="131" y="69"/>
                    <a:pt x="131" y="69"/>
                    <a:pt x="131" y="69"/>
                  </a:cubicBezTo>
                  <a:cubicBezTo>
                    <a:pt x="112" y="69"/>
                    <a:pt x="112" y="69"/>
                    <a:pt x="112" y="69"/>
                  </a:cubicBezTo>
                  <a:cubicBezTo>
                    <a:pt x="112" y="69"/>
                    <a:pt x="112" y="68"/>
                    <a:pt x="112" y="68"/>
                  </a:cubicBezTo>
                  <a:cubicBezTo>
                    <a:pt x="112" y="66"/>
                    <a:pt x="111" y="63"/>
                    <a:pt x="111" y="61"/>
                  </a:cubicBezTo>
                  <a:cubicBezTo>
                    <a:pt x="131" y="61"/>
                    <a:pt x="131" y="61"/>
                    <a:pt x="131" y="61"/>
                  </a:cubicBezTo>
                  <a:close/>
                  <a:moveTo>
                    <a:pt x="20" y="69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0" y="63"/>
                    <a:pt x="20" y="66"/>
                    <a:pt x="20" y="68"/>
                  </a:cubicBezTo>
                  <a:cubicBezTo>
                    <a:pt x="20" y="68"/>
                    <a:pt x="20" y="69"/>
                    <a:pt x="20" y="69"/>
                  </a:cubicBezTo>
                  <a:cubicBezTo>
                    <a:pt x="20" y="69"/>
                    <a:pt x="20" y="69"/>
                    <a:pt x="20" y="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文本框 24"/>
            <p:cNvSpPr txBox="1"/>
            <p:nvPr/>
          </p:nvSpPr>
          <p:spPr>
            <a:xfrm>
              <a:off x="8964137" y="2588057"/>
              <a:ext cx="843820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知识</a:t>
              </a:r>
              <a:endPara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集群</a:t>
              </a:r>
              <a:endParaRPr lang="zh-CN" alt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0181475" y="2423946"/>
            <a:ext cx="1274104" cy="940737"/>
            <a:chOff x="10181475" y="2423946"/>
            <a:chExt cx="1274104" cy="940737"/>
          </a:xfrm>
        </p:grpSpPr>
        <p:sp>
          <p:nvSpPr>
            <p:cNvPr id="25" name="MH_Other_6"/>
            <p:cNvSpPr/>
            <p:nvPr>
              <p:custDataLst>
                <p:tags r:id="rId16"/>
              </p:custDataLst>
            </p:nvPr>
          </p:nvSpPr>
          <p:spPr bwMode="auto">
            <a:xfrm>
              <a:off x="10233316" y="2808506"/>
              <a:ext cx="239766" cy="520655"/>
            </a:xfrm>
            <a:custGeom>
              <a:avLst/>
              <a:gdLst>
                <a:gd name="T0" fmla="*/ 2147483646 w 110"/>
                <a:gd name="T1" fmla="*/ 2147483646 h 249"/>
                <a:gd name="T2" fmla="*/ 2147483646 w 110"/>
                <a:gd name="T3" fmla="*/ 2147483646 h 249"/>
                <a:gd name="T4" fmla="*/ 2147483646 w 110"/>
                <a:gd name="T5" fmla="*/ 2147483646 h 249"/>
                <a:gd name="T6" fmla="*/ 2147483646 w 110"/>
                <a:gd name="T7" fmla="*/ 2147483646 h 249"/>
                <a:gd name="T8" fmla="*/ 2147483646 w 110"/>
                <a:gd name="T9" fmla="*/ 0 h 249"/>
                <a:gd name="T10" fmla="*/ 2147483646 w 110"/>
                <a:gd name="T11" fmla="*/ 0 h 249"/>
                <a:gd name="T12" fmla="*/ 2147483646 w 110"/>
                <a:gd name="T13" fmla="*/ 2147483646 h 249"/>
                <a:gd name="T14" fmla="*/ 0 w 110"/>
                <a:gd name="T15" fmla="*/ 2147483646 h 249"/>
                <a:gd name="T16" fmla="*/ 0 w 110"/>
                <a:gd name="T17" fmla="*/ 2147483646 h 249"/>
                <a:gd name="T18" fmla="*/ 2147483646 w 110"/>
                <a:gd name="T19" fmla="*/ 2147483646 h 249"/>
                <a:gd name="T20" fmla="*/ 2147483646 w 110"/>
                <a:gd name="T21" fmla="*/ 2147483646 h 249"/>
                <a:gd name="T22" fmla="*/ 2147483646 w 110"/>
                <a:gd name="T23" fmla="*/ 2147483646 h 249"/>
                <a:gd name="T24" fmla="*/ 2147483646 w 110"/>
                <a:gd name="T25" fmla="*/ 2147483646 h 249"/>
                <a:gd name="T26" fmla="*/ 0 w 110"/>
                <a:gd name="T27" fmla="*/ 2147483646 h 249"/>
                <a:gd name="T28" fmla="*/ 0 w 110"/>
                <a:gd name="T29" fmla="*/ 2147483646 h 249"/>
                <a:gd name="T30" fmla="*/ 2147483646 w 110"/>
                <a:gd name="T31" fmla="*/ 2147483646 h 249"/>
                <a:gd name="T32" fmla="*/ 2147483646 w 110"/>
                <a:gd name="T33" fmla="*/ 2147483646 h 249"/>
                <a:gd name="T34" fmla="*/ 2147483646 w 110"/>
                <a:gd name="T35" fmla="*/ 2147483646 h 249"/>
                <a:gd name="T36" fmla="*/ 2147483646 w 110"/>
                <a:gd name="T37" fmla="*/ 2147483646 h 2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0" h="249">
                  <a:moveTo>
                    <a:pt x="105" y="98"/>
                  </a:moveTo>
                  <a:cubicBezTo>
                    <a:pt x="109" y="92"/>
                    <a:pt x="110" y="86"/>
                    <a:pt x="110" y="79"/>
                  </a:cubicBezTo>
                  <a:cubicBezTo>
                    <a:pt x="110" y="38"/>
                    <a:pt x="110" y="38"/>
                    <a:pt x="110" y="38"/>
                  </a:cubicBezTo>
                  <a:cubicBezTo>
                    <a:pt x="110" y="28"/>
                    <a:pt x="107" y="19"/>
                    <a:pt x="99" y="11"/>
                  </a:cubicBezTo>
                  <a:cubicBezTo>
                    <a:pt x="92" y="4"/>
                    <a:pt x="83" y="0"/>
                    <a:pt x="72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28" y="0"/>
                    <a:pt x="19" y="4"/>
                    <a:pt x="11" y="11"/>
                  </a:cubicBezTo>
                  <a:cubicBezTo>
                    <a:pt x="4" y="19"/>
                    <a:pt x="0" y="28"/>
                    <a:pt x="0" y="3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69" y="35"/>
                    <a:pt x="69" y="35"/>
                    <a:pt x="69" y="35"/>
                  </a:cubicBezTo>
                  <a:cubicBezTo>
                    <a:pt x="69" y="91"/>
                    <a:pt x="69" y="91"/>
                    <a:pt x="69" y="91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249"/>
                    <a:pt x="0" y="249"/>
                    <a:pt x="0" y="249"/>
                  </a:cubicBezTo>
                  <a:cubicBezTo>
                    <a:pt x="110" y="249"/>
                    <a:pt x="110" y="249"/>
                    <a:pt x="110" y="249"/>
                  </a:cubicBezTo>
                  <a:cubicBezTo>
                    <a:pt x="110" y="215"/>
                    <a:pt x="110" y="215"/>
                    <a:pt x="110" y="215"/>
                  </a:cubicBezTo>
                  <a:cubicBezTo>
                    <a:pt x="40" y="215"/>
                    <a:pt x="40" y="215"/>
                    <a:pt x="40" y="215"/>
                  </a:cubicBezTo>
                  <a:cubicBezTo>
                    <a:pt x="105" y="98"/>
                    <a:pt x="105" y="98"/>
                    <a:pt x="105" y="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MH_Other_10"/>
            <p:cNvSpPr>
              <a:spLocks noEditPoints="1"/>
            </p:cNvSpPr>
            <p:nvPr>
              <p:custDataLst>
                <p:tags r:id="rId17"/>
              </p:custDataLst>
            </p:nvPr>
          </p:nvSpPr>
          <p:spPr bwMode="auto">
            <a:xfrm>
              <a:off x="10181475" y="2423946"/>
              <a:ext cx="270871" cy="204766"/>
            </a:xfrm>
            <a:custGeom>
              <a:avLst/>
              <a:gdLst>
                <a:gd name="T0" fmla="*/ 2147483646 w 125"/>
                <a:gd name="T1" fmla="*/ 2147483646 h 98"/>
                <a:gd name="T2" fmla="*/ 2147483646 w 125"/>
                <a:gd name="T3" fmla="*/ 2147483646 h 98"/>
                <a:gd name="T4" fmla="*/ 2147483646 w 125"/>
                <a:gd name="T5" fmla="*/ 2147483646 h 98"/>
                <a:gd name="T6" fmla="*/ 2147483646 w 125"/>
                <a:gd name="T7" fmla="*/ 2147483646 h 98"/>
                <a:gd name="T8" fmla="*/ 0 w 125"/>
                <a:gd name="T9" fmla="*/ 2147483646 h 98"/>
                <a:gd name="T10" fmla="*/ 0 w 125"/>
                <a:gd name="T11" fmla="*/ 2147483646 h 98"/>
                <a:gd name="T12" fmla="*/ 2147483646 w 125"/>
                <a:gd name="T13" fmla="*/ 2147483646 h 98"/>
                <a:gd name="T14" fmla="*/ 2147483646 w 125"/>
                <a:gd name="T15" fmla="*/ 2147483646 h 98"/>
                <a:gd name="T16" fmla="*/ 2147483646 w 125"/>
                <a:gd name="T17" fmla="*/ 2147483646 h 98"/>
                <a:gd name="T18" fmla="*/ 2147483646 w 125"/>
                <a:gd name="T19" fmla="*/ 2147483646 h 98"/>
                <a:gd name="T20" fmla="*/ 2147483646 w 125"/>
                <a:gd name="T21" fmla="*/ 2147483646 h 98"/>
                <a:gd name="T22" fmla="*/ 2147483646 w 125"/>
                <a:gd name="T23" fmla="*/ 2147483646 h 98"/>
                <a:gd name="T24" fmla="*/ 2147483646 w 125"/>
                <a:gd name="T25" fmla="*/ 2147483646 h 98"/>
                <a:gd name="T26" fmla="*/ 2147483646 w 125"/>
                <a:gd name="T27" fmla="*/ 2147483646 h 98"/>
                <a:gd name="T28" fmla="*/ 2147483646 w 125"/>
                <a:gd name="T29" fmla="*/ 2147483646 h 98"/>
                <a:gd name="T30" fmla="*/ 2147483646 w 125"/>
                <a:gd name="T31" fmla="*/ 2147483646 h 98"/>
                <a:gd name="T32" fmla="*/ 2147483646 w 125"/>
                <a:gd name="T33" fmla="*/ 2147483646 h 98"/>
                <a:gd name="T34" fmla="*/ 2147483646 w 125"/>
                <a:gd name="T35" fmla="*/ 2147483646 h 98"/>
                <a:gd name="T36" fmla="*/ 2147483646 w 125"/>
                <a:gd name="T37" fmla="*/ 2147483646 h 98"/>
                <a:gd name="T38" fmla="*/ 2147483646 w 125"/>
                <a:gd name="T39" fmla="*/ 2147483646 h 98"/>
                <a:gd name="T40" fmla="*/ 2147483646 w 125"/>
                <a:gd name="T41" fmla="*/ 2147483646 h 98"/>
                <a:gd name="T42" fmla="*/ 2147483646 w 125"/>
                <a:gd name="T43" fmla="*/ 2147483646 h 98"/>
                <a:gd name="T44" fmla="*/ 2147483646 w 125"/>
                <a:gd name="T45" fmla="*/ 2147483646 h 98"/>
                <a:gd name="T46" fmla="*/ 2147483646 w 125"/>
                <a:gd name="T47" fmla="*/ 0 h 98"/>
                <a:gd name="T48" fmla="*/ 2147483646 w 125"/>
                <a:gd name="T49" fmla="*/ 0 h 98"/>
                <a:gd name="T50" fmla="*/ 2147483646 w 125"/>
                <a:gd name="T51" fmla="*/ 2147483646 h 98"/>
                <a:gd name="T52" fmla="*/ 2147483646 w 125"/>
                <a:gd name="T53" fmla="*/ 2147483646 h 98"/>
                <a:gd name="T54" fmla="*/ 2147483646 w 125"/>
                <a:gd name="T55" fmla="*/ 2147483646 h 98"/>
                <a:gd name="T56" fmla="*/ 2147483646 w 125"/>
                <a:gd name="T57" fmla="*/ 2147483646 h 98"/>
                <a:gd name="T58" fmla="*/ 2147483646 w 125"/>
                <a:gd name="T59" fmla="*/ 2147483646 h 98"/>
                <a:gd name="T60" fmla="*/ 0 w 125"/>
                <a:gd name="T61" fmla="*/ 2147483646 h 98"/>
                <a:gd name="T62" fmla="*/ 0 w 125"/>
                <a:gd name="T63" fmla="*/ 2147483646 h 98"/>
                <a:gd name="T64" fmla="*/ 2147483646 w 125"/>
                <a:gd name="T65" fmla="*/ 2147483646 h 98"/>
                <a:gd name="T66" fmla="*/ 2147483646 w 125"/>
                <a:gd name="T67" fmla="*/ 2147483646 h 9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25" h="98">
                  <a:moveTo>
                    <a:pt x="125" y="54"/>
                  </a:moveTo>
                  <a:cubicBezTo>
                    <a:pt x="125" y="91"/>
                    <a:pt x="125" y="91"/>
                    <a:pt x="125" y="91"/>
                  </a:cubicBezTo>
                  <a:cubicBezTo>
                    <a:pt x="125" y="95"/>
                    <a:pt x="122" y="98"/>
                    <a:pt x="118" y="98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3" y="98"/>
                    <a:pt x="0" y="95"/>
                    <a:pt x="0" y="9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4"/>
                    <a:pt x="57" y="66"/>
                    <a:pt x="59" y="66"/>
                  </a:cubicBezTo>
                  <a:cubicBezTo>
                    <a:pt x="66" y="66"/>
                    <a:pt x="66" y="66"/>
                    <a:pt x="66" y="66"/>
                  </a:cubicBezTo>
                  <a:cubicBezTo>
                    <a:pt x="68" y="66"/>
                    <a:pt x="69" y="64"/>
                    <a:pt x="69" y="62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125" y="54"/>
                    <a:pt x="125" y="54"/>
                    <a:pt x="125" y="54"/>
                  </a:cubicBezTo>
                  <a:close/>
                  <a:moveTo>
                    <a:pt x="50" y="19"/>
                  </a:moveTo>
                  <a:cubicBezTo>
                    <a:pt x="75" y="19"/>
                    <a:pt x="75" y="19"/>
                    <a:pt x="75" y="19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5" y="9"/>
                    <a:pt x="73" y="8"/>
                    <a:pt x="72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1" y="8"/>
                    <a:pt x="50" y="9"/>
                    <a:pt x="50" y="11"/>
                  </a:cubicBezTo>
                  <a:cubicBezTo>
                    <a:pt x="50" y="19"/>
                    <a:pt x="50" y="19"/>
                    <a:pt x="50" y="19"/>
                  </a:cubicBezTo>
                  <a:close/>
                  <a:moveTo>
                    <a:pt x="6" y="19"/>
                  </a:moveTo>
                  <a:cubicBezTo>
                    <a:pt x="43" y="19"/>
                    <a:pt x="43" y="19"/>
                    <a:pt x="43" y="19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5"/>
                    <a:pt x="47" y="0"/>
                    <a:pt x="53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7" y="0"/>
                    <a:pt x="82" y="5"/>
                    <a:pt x="82" y="11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118" y="19"/>
                    <a:pt x="118" y="19"/>
                    <a:pt x="118" y="19"/>
                  </a:cubicBezTo>
                  <a:cubicBezTo>
                    <a:pt x="122" y="19"/>
                    <a:pt x="125" y="22"/>
                    <a:pt x="125" y="26"/>
                  </a:cubicBezTo>
                  <a:cubicBezTo>
                    <a:pt x="125" y="47"/>
                    <a:pt x="125" y="47"/>
                    <a:pt x="125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2"/>
                    <a:pt x="3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文本框 28"/>
            <p:cNvSpPr txBox="1"/>
            <p:nvPr/>
          </p:nvSpPr>
          <p:spPr>
            <a:xfrm>
              <a:off x="10611759" y="2552153"/>
              <a:ext cx="843820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决策</a:t>
              </a:r>
              <a:endPara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支持</a:t>
              </a:r>
              <a:endParaRPr lang="zh-CN" alt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975423" y="3492202"/>
            <a:ext cx="1019422" cy="1048075"/>
            <a:chOff x="8975423" y="3492202"/>
            <a:chExt cx="1019422" cy="1048075"/>
          </a:xfrm>
        </p:grpSpPr>
        <p:sp>
          <p:nvSpPr>
            <p:cNvPr id="29" name="MH_Other_7"/>
            <p:cNvSpPr/>
            <p:nvPr>
              <p:custDataLst>
                <p:tags r:id="rId18"/>
              </p:custDataLst>
            </p:nvPr>
          </p:nvSpPr>
          <p:spPr bwMode="auto">
            <a:xfrm>
              <a:off x="9708422" y="3567639"/>
              <a:ext cx="241063" cy="523152"/>
            </a:xfrm>
            <a:custGeom>
              <a:avLst/>
              <a:gdLst>
                <a:gd name="T0" fmla="*/ 2147483646 w 111"/>
                <a:gd name="T1" fmla="*/ 0 h 250"/>
                <a:gd name="T2" fmla="*/ 2147483646 w 111"/>
                <a:gd name="T3" fmla="*/ 2147483646 h 250"/>
                <a:gd name="T4" fmla="*/ 2147483646 w 111"/>
                <a:gd name="T5" fmla="*/ 2147483646 h 250"/>
                <a:gd name="T6" fmla="*/ 2147483646 w 111"/>
                <a:gd name="T7" fmla="*/ 2147483646 h 250"/>
                <a:gd name="T8" fmla="*/ 2147483646 w 111"/>
                <a:gd name="T9" fmla="*/ 2147483646 h 250"/>
                <a:gd name="T10" fmla="*/ 2147483646 w 111"/>
                <a:gd name="T11" fmla="*/ 2147483646 h 250"/>
                <a:gd name="T12" fmla="*/ 2147483646 w 111"/>
                <a:gd name="T13" fmla="*/ 2147483646 h 250"/>
                <a:gd name="T14" fmla="*/ 2147483646 w 111"/>
                <a:gd name="T15" fmla="*/ 2147483646 h 250"/>
                <a:gd name="T16" fmla="*/ 2147483646 w 111"/>
                <a:gd name="T17" fmla="*/ 2147483646 h 250"/>
                <a:gd name="T18" fmla="*/ 2147483646 w 111"/>
                <a:gd name="T19" fmla="*/ 2147483646 h 250"/>
                <a:gd name="T20" fmla="*/ 2147483646 w 111"/>
                <a:gd name="T21" fmla="*/ 2147483646 h 250"/>
                <a:gd name="T22" fmla="*/ 2147483646 w 111"/>
                <a:gd name="T23" fmla="*/ 2147483646 h 250"/>
                <a:gd name="T24" fmla="*/ 2147483646 w 111"/>
                <a:gd name="T25" fmla="*/ 2147483646 h 250"/>
                <a:gd name="T26" fmla="*/ 0 w 111"/>
                <a:gd name="T27" fmla="*/ 2147483646 h 250"/>
                <a:gd name="T28" fmla="*/ 0 w 111"/>
                <a:gd name="T29" fmla="*/ 2147483646 h 250"/>
                <a:gd name="T30" fmla="*/ 2147483646 w 111"/>
                <a:gd name="T31" fmla="*/ 2147483646 h 250"/>
                <a:gd name="T32" fmla="*/ 2147483646 w 111"/>
                <a:gd name="T33" fmla="*/ 2147483646 h 250"/>
                <a:gd name="T34" fmla="*/ 2147483646 w 111"/>
                <a:gd name="T35" fmla="*/ 2147483646 h 250"/>
                <a:gd name="T36" fmla="*/ 2147483646 w 111"/>
                <a:gd name="T37" fmla="*/ 2147483646 h 250"/>
                <a:gd name="T38" fmla="*/ 2147483646 w 111"/>
                <a:gd name="T39" fmla="*/ 2147483646 h 250"/>
                <a:gd name="T40" fmla="*/ 2147483646 w 111"/>
                <a:gd name="T41" fmla="*/ 2147483646 h 250"/>
                <a:gd name="T42" fmla="*/ 2147483646 w 111"/>
                <a:gd name="T43" fmla="*/ 2147483646 h 250"/>
                <a:gd name="T44" fmla="*/ 2147483646 w 111"/>
                <a:gd name="T45" fmla="*/ 2147483646 h 250"/>
                <a:gd name="T46" fmla="*/ 2147483646 w 111"/>
                <a:gd name="T47" fmla="*/ 2147483646 h 250"/>
                <a:gd name="T48" fmla="*/ 2147483646 w 111"/>
                <a:gd name="T49" fmla="*/ 2147483646 h 250"/>
                <a:gd name="T50" fmla="*/ 0 w 111"/>
                <a:gd name="T51" fmla="*/ 2147483646 h 250"/>
                <a:gd name="T52" fmla="*/ 0 w 111"/>
                <a:gd name="T53" fmla="*/ 2147483646 h 250"/>
                <a:gd name="T54" fmla="*/ 2147483646 w 111"/>
                <a:gd name="T55" fmla="*/ 2147483646 h 250"/>
                <a:gd name="T56" fmla="*/ 2147483646 w 111"/>
                <a:gd name="T57" fmla="*/ 0 h 250"/>
                <a:gd name="T58" fmla="*/ 2147483646 w 111"/>
                <a:gd name="T59" fmla="*/ 0 h 25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11" h="250">
                  <a:moveTo>
                    <a:pt x="73" y="0"/>
                  </a:moveTo>
                  <a:cubicBezTo>
                    <a:pt x="83" y="0"/>
                    <a:pt x="92" y="4"/>
                    <a:pt x="100" y="11"/>
                  </a:cubicBezTo>
                  <a:cubicBezTo>
                    <a:pt x="107" y="19"/>
                    <a:pt x="111" y="28"/>
                    <a:pt x="111" y="38"/>
                  </a:cubicBezTo>
                  <a:cubicBezTo>
                    <a:pt x="111" y="91"/>
                    <a:pt x="111" y="91"/>
                    <a:pt x="111" y="91"/>
                  </a:cubicBezTo>
                  <a:cubicBezTo>
                    <a:pt x="111" y="98"/>
                    <a:pt x="109" y="105"/>
                    <a:pt x="105" y="111"/>
                  </a:cubicBezTo>
                  <a:cubicBezTo>
                    <a:pt x="101" y="117"/>
                    <a:pt x="96" y="122"/>
                    <a:pt x="90" y="125"/>
                  </a:cubicBezTo>
                  <a:cubicBezTo>
                    <a:pt x="96" y="128"/>
                    <a:pt x="101" y="133"/>
                    <a:pt x="105" y="139"/>
                  </a:cubicBezTo>
                  <a:cubicBezTo>
                    <a:pt x="109" y="145"/>
                    <a:pt x="111" y="152"/>
                    <a:pt x="111" y="159"/>
                  </a:cubicBezTo>
                  <a:cubicBezTo>
                    <a:pt x="111" y="211"/>
                    <a:pt x="111" y="211"/>
                    <a:pt x="111" y="211"/>
                  </a:cubicBezTo>
                  <a:cubicBezTo>
                    <a:pt x="111" y="222"/>
                    <a:pt x="107" y="231"/>
                    <a:pt x="100" y="238"/>
                  </a:cubicBezTo>
                  <a:cubicBezTo>
                    <a:pt x="92" y="246"/>
                    <a:pt x="83" y="250"/>
                    <a:pt x="73" y="250"/>
                  </a:cubicBezTo>
                  <a:cubicBezTo>
                    <a:pt x="38" y="250"/>
                    <a:pt x="38" y="250"/>
                    <a:pt x="38" y="250"/>
                  </a:cubicBezTo>
                  <a:cubicBezTo>
                    <a:pt x="28" y="250"/>
                    <a:pt x="19" y="246"/>
                    <a:pt x="12" y="238"/>
                  </a:cubicBezTo>
                  <a:cubicBezTo>
                    <a:pt x="4" y="231"/>
                    <a:pt x="0" y="222"/>
                    <a:pt x="0" y="211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41" y="180"/>
                    <a:pt x="41" y="180"/>
                    <a:pt x="41" y="180"/>
                  </a:cubicBezTo>
                  <a:cubicBezTo>
                    <a:pt x="41" y="215"/>
                    <a:pt x="41" y="215"/>
                    <a:pt x="41" y="215"/>
                  </a:cubicBezTo>
                  <a:cubicBezTo>
                    <a:pt x="70" y="215"/>
                    <a:pt x="70" y="215"/>
                    <a:pt x="70" y="215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41" y="142"/>
                    <a:pt x="41" y="142"/>
                    <a:pt x="41" y="142"/>
                  </a:cubicBezTo>
                  <a:cubicBezTo>
                    <a:pt x="41" y="107"/>
                    <a:pt x="41" y="107"/>
                    <a:pt x="41" y="107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28"/>
                    <a:pt x="4" y="19"/>
                    <a:pt x="12" y="11"/>
                  </a:cubicBezTo>
                  <a:cubicBezTo>
                    <a:pt x="19" y="4"/>
                    <a:pt x="28" y="0"/>
                    <a:pt x="38" y="0"/>
                  </a:cubicBezTo>
                  <a:cubicBezTo>
                    <a:pt x="73" y="0"/>
                    <a:pt x="73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MH_Other_11"/>
            <p:cNvSpPr>
              <a:spLocks noEditPoints="1"/>
            </p:cNvSpPr>
            <p:nvPr>
              <p:custDataLst>
                <p:tags r:id="rId19"/>
              </p:custDataLst>
            </p:nvPr>
          </p:nvSpPr>
          <p:spPr bwMode="auto">
            <a:xfrm>
              <a:off x="9683796" y="4239371"/>
              <a:ext cx="311049" cy="300906"/>
            </a:xfrm>
            <a:custGeom>
              <a:avLst/>
              <a:gdLst>
                <a:gd name="T0" fmla="*/ 2147483646 w 143"/>
                <a:gd name="T1" fmla="*/ 2147483646 h 144"/>
                <a:gd name="T2" fmla="*/ 2147483646 w 143"/>
                <a:gd name="T3" fmla="*/ 2147483646 h 144"/>
                <a:gd name="T4" fmla="*/ 2147483646 w 143"/>
                <a:gd name="T5" fmla="*/ 2147483646 h 144"/>
                <a:gd name="T6" fmla="*/ 2147483646 w 143"/>
                <a:gd name="T7" fmla="*/ 2147483646 h 144"/>
                <a:gd name="T8" fmla="*/ 2147483646 w 143"/>
                <a:gd name="T9" fmla="*/ 2147483646 h 144"/>
                <a:gd name="T10" fmla="*/ 2147483646 w 143"/>
                <a:gd name="T11" fmla="*/ 2147483646 h 144"/>
                <a:gd name="T12" fmla="*/ 2147483646 w 143"/>
                <a:gd name="T13" fmla="*/ 2147483646 h 144"/>
                <a:gd name="T14" fmla="*/ 2147483646 w 143"/>
                <a:gd name="T15" fmla="*/ 2147483646 h 144"/>
                <a:gd name="T16" fmla="*/ 2147483646 w 143"/>
                <a:gd name="T17" fmla="*/ 2147483646 h 144"/>
                <a:gd name="T18" fmla="*/ 2147483646 w 143"/>
                <a:gd name="T19" fmla="*/ 2147483646 h 144"/>
                <a:gd name="T20" fmla="*/ 2147483646 w 143"/>
                <a:gd name="T21" fmla="*/ 2147483646 h 144"/>
                <a:gd name="T22" fmla="*/ 2147483646 w 143"/>
                <a:gd name="T23" fmla="*/ 2147483646 h 144"/>
                <a:gd name="T24" fmla="*/ 2147483646 w 143"/>
                <a:gd name="T25" fmla="*/ 2147483646 h 144"/>
                <a:gd name="T26" fmla="*/ 2147483646 w 143"/>
                <a:gd name="T27" fmla="*/ 2147483646 h 144"/>
                <a:gd name="T28" fmla="*/ 2147483646 w 143"/>
                <a:gd name="T29" fmla="*/ 2147483646 h 144"/>
                <a:gd name="T30" fmla="*/ 2147483646 w 143"/>
                <a:gd name="T31" fmla="*/ 2147483646 h 144"/>
                <a:gd name="T32" fmla="*/ 0 w 143"/>
                <a:gd name="T33" fmla="*/ 2147483646 h 144"/>
                <a:gd name="T34" fmla="*/ 2147483646 w 143"/>
                <a:gd name="T35" fmla="*/ 2147483646 h 144"/>
                <a:gd name="T36" fmla="*/ 2147483646 w 143"/>
                <a:gd name="T37" fmla="*/ 2147483646 h 144"/>
                <a:gd name="T38" fmla="*/ 2147483646 w 143"/>
                <a:gd name="T39" fmla="*/ 2147483646 h 144"/>
                <a:gd name="T40" fmla="*/ 2147483646 w 143"/>
                <a:gd name="T41" fmla="*/ 2147483646 h 144"/>
                <a:gd name="T42" fmla="*/ 2147483646 w 143"/>
                <a:gd name="T43" fmla="*/ 2147483646 h 144"/>
                <a:gd name="T44" fmla="*/ 2147483646 w 143"/>
                <a:gd name="T45" fmla="*/ 2147483646 h 144"/>
                <a:gd name="T46" fmla="*/ 2147483646 w 143"/>
                <a:gd name="T47" fmla="*/ 2147483646 h 144"/>
                <a:gd name="T48" fmla="*/ 2147483646 w 143"/>
                <a:gd name="T49" fmla="*/ 2147483646 h 144"/>
                <a:gd name="T50" fmla="*/ 2147483646 w 143"/>
                <a:gd name="T51" fmla="*/ 2147483646 h 144"/>
                <a:gd name="T52" fmla="*/ 2147483646 w 143"/>
                <a:gd name="T53" fmla="*/ 2147483646 h 144"/>
                <a:gd name="T54" fmla="*/ 2147483646 w 143"/>
                <a:gd name="T55" fmla="*/ 2147483646 h 144"/>
                <a:gd name="T56" fmla="*/ 2147483646 w 143"/>
                <a:gd name="T57" fmla="*/ 2147483646 h 144"/>
                <a:gd name="T58" fmla="*/ 2147483646 w 143"/>
                <a:gd name="T59" fmla="*/ 2147483646 h 144"/>
                <a:gd name="T60" fmla="*/ 2147483646 w 143"/>
                <a:gd name="T61" fmla="*/ 2147483646 h 144"/>
                <a:gd name="T62" fmla="*/ 2147483646 w 143"/>
                <a:gd name="T63" fmla="*/ 2147483646 h 144"/>
                <a:gd name="T64" fmla="*/ 2147483646 w 143"/>
                <a:gd name="T65" fmla="*/ 2147483646 h 144"/>
                <a:gd name="T66" fmla="*/ 2147483646 w 143"/>
                <a:gd name="T67" fmla="*/ 2147483646 h 144"/>
                <a:gd name="T68" fmla="*/ 2147483646 w 143"/>
                <a:gd name="T69" fmla="*/ 2147483646 h 144"/>
                <a:gd name="T70" fmla="*/ 2147483646 w 143"/>
                <a:gd name="T71" fmla="*/ 2147483646 h 144"/>
                <a:gd name="T72" fmla="*/ 2147483646 w 143"/>
                <a:gd name="T73" fmla="*/ 2147483646 h 1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43" h="144">
                  <a:moveTo>
                    <a:pt x="70" y="40"/>
                  </a:moveTo>
                  <a:cubicBezTo>
                    <a:pt x="75" y="41"/>
                    <a:pt x="80" y="42"/>
                    <a:pt x="84" y="45"/>
                  </a:cubicBezTo>
                  <a:cubicBezTo>
                    <a:pt x="79" y="50"/>
                    <a:pt x="79" y="50"/>
                    <a:pt x="79" y="50"/>
                  </a:cubicBezTo>
                  <a:cubicBezTo>
                    <a:pt x="76" y="49"/>
                    <a:pt x="73" y="48"/>
                    <a:pt x="70" y="47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2" y="62"/>
                    <a:pt x="74" y="63"/>
                    <a:pt x="75" y="64"/>
                  </a:cubicBezTo>
                  <a:cubicBezTo>
                    <a:pt x="106" y="32"/>
                    <a:pt x="106" y="32"/>
                    <a:pt x="106" y="32"/>
                  </a:cubicBezTo>
                  <a:cubicBezTo>
                    <a:pt x="105" y="18"/>
                    <a:pt x="105" y="18"/>
                    <a:pt x="105" y="18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5" y="19"/>
                    <a:pt x="125" y="19"/>
                    <a:pt x="125" y="19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25" y="39"/>
                    <a:pt x="125" y="39"/>
                    <a:pt x="125" y="39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70"/>
                    <a:pt x="82" y="72"/>
                    <a:pt x="82" y="74"/>
                  </a:cubicBezTo>
                  <a:cubicBezTo>
                    <a:pt x="96" y="74"/>
                    <a:pt x="96" y="74"/>
                    <a:pt x="96" y="74"/>
                  </a:cubicBezTo>
                  <a:cubicBezTo>
                    <a:pt x="96" y="70"/>
                    <a:pt x="95" y="67"/>
                    <a:pt x="94" y="65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101" y="64"/>
                    <a:pt x="103" y="69"/>
                    <a:pt x="103" y="74"/>
                  </a:cubicBezTo>
                  <a:cubicBezTo>
                    <a:pt x="117" y="74"/>
                    <a:pt x="117" y="74"/>
                    <a:pt x="117" y="74"/>
                  </a:cubicBezTo>
                  <a:cubicBezTo>
                    <a:pt x="116" y="65"/>
                    <a:pt x="114" y="56"/>
                    <a:pt x="109" y="49"/>
                  </a:cubicBezTo>
                  <a:cubicBezTo>
                    <a:pt x="114" y="44"/>
                    <a:pt x="114" y="44"/>
                    <a:pt x="114" y="44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20" y="53"/>
                    <a:pt x="123" y="63"/>
                    <a:pt x="124" y="74"/>
                  </a:cubicBezTo>
                  <a:cubicBezTo>
                    <a:pt x="133" y="74"/>
                    <a:pt x="133" y="74"/>
                    <a:pt x="133" y="7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124" y="81"/>
                    <a:pt x="124" y="81"/>
                    <a:pt x="124" y="81"/>
                  </a:cubicBezTo>
                  <a:cubicBezTo>
                    <a:pt x="122" y="110"/>
                    <a:pt x="99" y="133"/>
                    <a:pt x="70" y="135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63" y="144"/>
                    <a:pt x="63" y="144"/>
                    <a:pt x="63" y="144"/>
                  </a:cubicBezTo>
                  <a:cubicBezTo>
                    <a:pt x="63" y="135"/>
                    <a:pt x="63" y="135"/>
                    <a:pt x="63" y="135"/>
                  </a:cubicBezTo>
                  <a:cubicBezTo>
                    <a:pt x="34" y="133"/>
                    <a:pt x="11" y="110"/>
                    <a:pt x="9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1" y="45"/>
                    <a:pt x="34" y="21"/>
                    <a:pt x="63" y="2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81" y="20"/>
                    <a:pt x="91" y="24"/>
                    <a:pt x="99" y="30"/>
                  </a:cubicBezTo>
                  <a:cubicBezTo>
                    <a:pt x="99" y="30"/>
                    <a:pt x="99" y="30"/>
                    <a:pt x="99" y="30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87" y="30"/>
                    <a:pt x="79" y="27"/>
                    <a:pt x="70" y="27"/>
                  </a:cubicBezTo>
                  <a:cubicBezTo>
                    <a:pt x="70" y="40"/>
                    <a:pt x="70" y="40"/>
                    <a:pt x="70" y="40"/>
                  </a:cubicBezTo>
                  <a:close/>
                  <a:moveTo>
                    <a:pt x="82" y="81"/>
                  </a:moveTo>
                  <a:cubicBezTo>
                    <a:pt x="81" y="87"/>
                    <a:pt x="76" y="92"/>
                    <a:pt x="70" y="93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84" y="105"/>
                    <a:pt x="95" y="94"/>
                    <a:pt x="96" y="81"/>
                  </a:cubicBezTo>
                  <a:cubicBezTo>
                    <a:pt x="82" y="81"/>
                    <a:pt x="82" y="81"/>
                    <a:pt x="82" y="81"/>
                  </a:cubicBezTo>
                  <a:close/>
                  <a:moveTo>
                    <a:pt x="63" y="93"/>
                  </a:moveTo>
                  <a:cubicBezTo>
                    <a:pt x="57" y="92"/>
                    <a:pt x="52" y="87"/>
                    <a:pt x="51" y="81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8" y="94"/>
                    <a:pt x="49" y="105"/>
                    <a:pt x="63" y="107"/>
                  </a:cubicBezTo>
                  <a:cubicBezTo>
                    <a:pt x="63" y="93"/>
                    <a:pt x="63" y="93"/>
                    <a:pt x="63" y="93"/>
                  </a:cubicBezTo>
                  <a:close/>
                  <a:moveTo>
                    <a:pt x="51" y="74"/>
                  </a:moveTo>
                  <a:cubicBezTo>
                    <a:pt x="52" y="68"/>
                    <a:pt x="57" y="63"/>
                    <a:pt x="63" y="61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49" y="49"/>
                    <a:pt x="38" y="60"/>
                    <a:pt x="37" y="74"/>
                  </a:cubicBezTo>
                  <a:cubicBezTo>
                    <a:pt x="51" y="74"/>
                    <a:pt x="51" y="74"/>
                    <a:pt x="51" y="74"/>
                  </a:cubicBezTo>
                  <a:close/>
                  <a:moveTo>
                    <a:pt x="63" y="27"/>
                  </a:moveTo>
                  <a:cubicBezTo>
                    <a:pt x="38" y="28"/>
                    <a:pt x="18" y="49"/>
                    <a:pt x="16" y="7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1" y="56"/>
                    <a:pt x="45" y="42"/>
                    <a:pt x="63" y="40"/>
                  </a:cubicBezTo>
                  <a:cubicBezTo>
                    <a:pt x="63" y="27"/>
                    <a:pt x="63" y="27"/>
                    <a:pt x="63" y="27"/>
                  </a:cubicBezTo>
                  <a:close/>
                  <a:moveTo>
                    <a:pt x="63" y="128"/>
                  </a:moveTo>
                  <a:cubicBezTo>
                    <a:pt x="63" y="114"/>
                    <a:pt x="63" y="114"/>
                    <a:pt x="63" y="114"/>
                  </a:cubicBezTo>
                  <a:cubicBezTo>
                    <a:pt x="45" y="112"/>
                    <a:pt x="31" y="98"/>
                    <a:pt x="30" y="81"/>
                  </a:cubicBezTo>
                  <a:cubicBezTo>
                    <a:pt x="16" y="81"/>
                    <a:pt x="16" y="81"/>
                    <a:pt x="16" y="81"/>
                  </a:cubicBezTo>
                  <a:cubicBezTo>
                    <a:pt x="18" y="106"/>
                    <a:pt x="38" y="126"/>
                    <a:pt x="63" y="128"/>
                  </a:cubicBezTo>
                  <a:close/>
                  <a:moveTo>
                    <a:pt x="70" y="114"/>
                  </a:moveTo>
                  <a:cubicBezTo>
                    <a:pt x="70" y="128"/>
                    <a:pt x="70" y="128"/>
                    <a:pt x="70" y="128"/>
                  </a:cubicBezTo>
                  <a:cubicBezTo>
                    <a:pt x="95" y="126"/>
                    <a:pt x="115" y="106"/>
                    <a:pt x="117" y="81"/>
                  </a:cubicBezTo>
                  <a:cubicBezTo>
                    <a:pt x="103" y="81"/>
                    <a:pt x="103" y="81"/>
                    <a:pt x="103" y="81"/>
                  </a:cubicBezTo>
                  <a:cubicBezTo>
                    <a:pt x="102" y="98"/>
                    <a:pt x="88" y="112"/>
                    <a:pt x="70" y="1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文本框 32"/>
            <p:cNvSpPr txBox="1"/>
            <p:nvPr/>
          </p:nvSpPr>
          <p:spPr>
            <a:xfrm>
              <a:off x="8975423" y="3492202"/>
              <a:ext cx="843820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优化</a:t>
              </a:r>
              <a:endPara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管理</a:t>
              </a:r>
              <a:endPara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0197027" y="3492202"/>
            <a:ext cx="1258552" cy="1065556"/>
            <a:chOff x="10197027" y="3492202"/>
            <a:chExt cx="1258552" cy="1065556"/>
          </a:xfrm>
        </p:grpSpPr>
        <p:sp>
          <p:nvSpPr>
            <p:cNvPr id="33" name="MH_Other_8"/>
            <p:cNvSpPr>
              <a:spLocks noEditPoints="1"/>
            </p:cNvSpPr>
            <p:nvPr>
              <p:custDataLst>
                <p:tags r:id="rId20"/>
              </p:custDataLst>
            </p:nvPr>
          </p:nvSpPr>
          <p:spPr bwMode="auto">
            <a:xfrm>
              <a:off x="10197027" y="3567639"/>
              <a:ext cx="276055" cy="520655"/>
            </a:xfrm>
            <a:custGeom>
              <a:avLst/>
              <a:gdLst>
                <a:gd name="T0" fmla="*/ 2147483646 w 278"/>
                <a:gd name="T1" fmla="*/ 0 h 545"/>
                <a:gd name="T2" fmla="*/ 2147483646 w 278"/>
                <a:gd name="T3" fmla="*/ 2147483646 h 545"/>
                <a:gd name="T4" fmla="*/ 2147483646 w 278"/>
                <a:gd name="T5" fmla="*/ 2147483646 h 545"/>
                <a:gd name="T6" fmla="*/ 2147483646 w 278"/>
                <a:gd name="T7" fmla="*/ 2147483646 h 545"/>
                <a:gd name="T8" fmla="*/ 2147483646 w 278"/>
                <a:gd name="T9" fmla="*/ 2147483646 h 545"/>
                <a:gd name="T10" fmla="*/ 2147483646 w 278"/>
                <a:gd name="T11" fmla="*/ 2147483646 h 545"/>
                <a:gd name="T12" fmla="*/ 2147483646 w 278"/>
                <a:gd name="T13" fmla="*/ 2147483646 h 545"/>
                <a:gd name="T14" fmla="*/ 2147483646 w 278"/>
                <a:gd name="T15" fmla="*/ 2147483646 h 545"/>
                <a:gd name="T16" fmla="*/ 0 w 278"/>
                <a:gd name="T17" fmla="*/ 2147483646 h 545"/>
                <a:gd name="T18" fmla="*/ 0 w 278"/>
                <a:gd name="T19" fmla="*/ 2147483646 h 545"/>
                <a:gd name="T20" fmla="*/ 2147483646 w 278"/>
                <a:gd name="T21" fmla="*/ 0 h 545"/>
                <a:gd name="T22" fmla="*/ 2147483646 w 278"/>
                <a:gd name="T23" fmla="*/ 0 h 545"/>
                <a:gd name="T24" fmla="*/ 2147483646 w 278"/>
                <a:gd name="T25" fmla="*/ 0 h 545"/>
                <a:gd name="T26" fmla="*/ 2147483646 w 278"/>
                <a:gd name="T27" fmla="*/ 2147483646 h 545"/>
                <a:gd name="T28" fmla="*/ 2147483646 w 278"/>
                <a:gd name="T29" fmla="*/ 2147483646 h 545"/>
                <a:gd name="T30" fmla="*/ 2147483646 w 278"/>
                <a:gd name="T31" fmla="*/ 2147483646 h 545"/>
                <a:gd name="T32" fmla="*/ 2147483646 w 278"/>
                <a:gd name="T33" fmla="*/ 2147483646 h 545"/>
                <a:gd name="T34" fmla="*/ 2147483646 w 278"/>
                <a:gd name="T35" fmla="*/ 2147483646 h 54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78" h="545">
                  <a:moveTo>
                    <a:pt x="241" y="0"/>
                  </a:moveTo>
                  <a:lnTo>
                    <a:pt x="241" y="317"/>
                  </a:lnTo>
                  <a:lnTo>
                    <a:pt x="278" y="317"/>
                  </a:lnTo>
                  <a:lnTo>
                    <a:pt x="278" y="394"/>
                  </a:lnTo>
                  <a:lnTo>
                    <a:pt x="241" y="394"/>
                  </a:lnTo>
                  <a:lnTo>
                    <a:pt x="241" y="545"/>
                  </a:lnTo>
                  <a:lnTo>
                    <a:pt x="151" y="545"/>
                  </a:lnTo>
                  <a:lnTo>
                    <a:pt x="151" y="394"/>
                  </a:lnTo>
                  <a:lnTo>
                    <a:pt x="0" y="394"/>
                  </a:lnTo>
                  <a:lnTo>
                    <a:pt x="0" y="317"/>
                  </a:lnTo>
                  <a:lnTo>
                    <a:pt x="97" y="0"/>
                  </a:lnTo>
                  <a:lnTo>
                    <a:pt x="241" y="0"/>
                  </a:lnTo>
                  <a:close/>
                  <a:moveTo>
                    <a:pt x="151" y="317"/>
                  </a:moveTo>
                  <a:lnTo>
                    <a:pt x="151" y="68"/>
                  </a:lnTo>
                  <a:lnTo>
                    <a:pt x="79" y="317"/>
                  </a:lnTo>
                  <a:lnTo>
                    <a:pt x="151" y="3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MH_Other_12"/>
            <p:cNvSpPr>
              <a:spLocks noEditPoints="1"/>
            </p:cNvSpPr>
            <p:nvPr>
              <p:custDataLst>
                <p:tags r:id="rId21"/>
              </p:custDataLst>
            </p:nvPr>
          </p:nvSpPr>
          <p:spPr bwMode="auto">
            <a:xfrm>
              <a:off x="10216468" y="4239372"/>
              <a:ext cx="199590" cy="318386"/>
            </a:xfrm>
            <a:custGeom>
              <a:avLst/>
              <a:gdLst>
                <a:gd name="T0" fmla="*/ 2147483646 w 92"/>
                <a:gd name="T1" fmla="*/ 2147483646 h 153"/>
                <a:gd name="T2" fmla="*/ 2147483646 w 92"/>
                <a:gd name="T3" fmla="*/ 2147483646 h 153"/>
                <a:gd name="T4" fmla="*/ 2147483646 w 92"/>
                <a:gd name="T5" fmla="*/ 2147483646 h 153"/>
                <a:gd name="T6" fmla="*/ 2147483646 w 92"/>
                <a:gd name="T7" fmla="*/ 2147483646 h 153"/>
                <a:gd name="T8" fmla="*/ 2147483646 w 92"/>
                <a:gd name="T9" fmla="*/ 2147483646 h 153"/>
                <a:gd name="T10" fmla="*/ 2147483646 w 92"/>
                <a:gd name="T11" fmla="*/ 2147483646 h 153"/>
                <a:gd name="T12" fmla="*/ 2147483646 w 92"/>
                <a:gd name="T13" fmla="*/ 2147483646 h 153"/>
                <a:gd name="T14" fmla="*/ 2147483646 w 92"/>
                <a:gd name="T15" fmla="*/ 2147483646 h 153"/>
                <a:gd name="T16" fmla="*/ 2147483646 w 92"/>
                <a:gd name="T17" fmla="*/ 2147483646 h 153"/>
                <a:gd name="T18" fmla="*/ 2147483646 w 92"/>
                <a:gd name="T19" fmla="*/ 2147483646 h 153"/>
                <a:gd name="T20" fmla="*/ 2147483646 w 92"/>
                <a:gd name="T21" fmla="*/ 2147483646 h 153"/>
                <a:gd name="T22" fmla="*/ 2147483646 w 92"/>
                <a:gd name="T23" fmla="*/ 2147483646 h 153"/>
                <a:gd name="T24" fmla="*/ 2147483646 w 92"/>
                <a:gd name="T25" fmla="*/ 2147483646 h 153"/>
                <a:gd name="T26" fmla="*/ 2147483646 w 92"/>
                <a:gd name="T27" fmla="*/ 2147483646 h 153"/>
                <a:gd name="T28" fmla="*/ 2147483646 w 92"/>
                <a:gd name="T29" fmla="*/ 2147483646 h 153"/>
                <a:gd name="T30" fmla="*/ 2147483646 w 92"/>
                <a:gd name="T31" fmla="*/ 2147483646 h 153"/>
                <a:gd name="T32" fmla="*/ 2147483646 w 92"/>
                <a:gd name="T33" fmla="*/ 2147483646 h 153"/>
                <a:gd name="T34" fmla="*/ 2147483646 w 92"/>
                <a:gd name="T35" fmla="*/ 2147483646 h 153"/>
                <a:gd name="T36" fmla="*/ 2147483646 w 92"/>
                <a:gd name="T37" fmla="*/ 2147483646 h 153"/>
                <a:gd name="T38" fmla="*/ 2147483646 w 92"/>
                <a:gd name="T39" fmla="*/ 2147483646 h 153"/>
                <a:gd name="T40" fmla="*/ 2147483646 w 92"/>
                <a:gd name="T41" fmla="*/ 2147483646 h 153"/>
                <a:gd name="T42" fmla="*/ 2147483646 w 92"/>
                <a:gd name="T43" fmla="*/ 2147483646 h 153"/>
                <a:gd name="T44" fmla="*/ 2147483646 w 92"/>
                <a:gd name="T45" fmla="*/ 2147483646 h 153"/>
                <a:gd name="T46" fmla="*/ 0 w 92"/>
                <a:gd name="T47" fmla="*/ 0 h 153"/>
                <a:gd name="T48" fmla="*/ 2147483646 w 92"/>
                <a:gd name="T49" fmla="*/ 0 h 153"/>
                <a:gd name="T50" fmla="*/ 2147483646 w 92"/>
                <a:gd name="T51" fmla="*/ 2147483646 h 153"/>
                <a:gd name="T52" fmla="*/ 0 w 92"/>
                <a:gd name="T53" fmla="*/ 2147483646 h 153"/>
                <a:gd name="T54" fmla="*/ 0 w 92"/>
                <a:gd name="T55" fmla="*/ 0 h 153"/>
                <a:gd name="T56" fmla="*/ 2147483646 w 92"/>
                <a:gd name="T57" fmla="*/ 0 h 153"/>
                <a:gd name="T58" fmla="*/ 2147483646 w 92"/>
                <a:gd name="T59" fmla="*/ 0 h 153"/>
                <a:gd name="T60" fmla="*/ 2147483646 w 92"/>
                <a:gd name="T61" fmla="*/ 2147483646 h 153"/>
                <a:gd name="T62" fmla="*/ 2147483646 w 92"/>
                <a:gd name="T63" fmla="*/ 2147483646 h 153"/>
                <a:gd name="T64" fmla="*/ 2147483646 w 92"/>
                <a:gd name="T65" fmla="*/ 2147483646 h 153"/>
                <a:gd name="T66" fmla="*/ 2147483646 w 92"/>
                <a:gd name="T67" fmla="*/ 0 h 153"/>
                <a:gd name="T68" fmla="*/ 2147483646 w 92"/>
                <a:gd name="T69" fmla="*/ 0 h 153"/>
                <a:gd name="T70" fmla="*/ 2147483646 w 92"/>
                <a:gd name="T71" fmla="*/ 0 h 153"/>
                <a:gd name="T72" fmla="*/ 2147483646 w 92"/>
                <a:gd name="T73" fmla="*/ 2147483646 h 153"/>
                <a:gd name="T74" fmla="*/ 2147483646 w 92"/>
                <a:gd name="T75" fmla="*/ 2147483646 h 153"/>
                <a:gd name="T76" fmla="*/ 2147483646 w 92"/>
                <a:gd name="T77" fmla="*/ 0 h 15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2" h="153">
                  <a:moveTo>
                    <a:pt x="46" y="70"/>
                  </a:moveTo>
                  <a:cubicBezTo>
                    <a:pt x="69" y="70"/>
                    <a:pt x="88" y="88"/>
                    <a:pt x="88" y="111"/>
                  </a:cubicBezTo>
                  <a:cubicBezTo>
                    <a:pt x="88" y="134"/>
                    <a:pt x="69" y="153"/>
                    <a:pt x="46" y="153"/>
                  </a:cubicBezTo>
                  <a:cubicBezTo>
                    <a:pt x="23" y="153"/>
                    <a:pt x="4" y="134"/>
                    <a:pt x="4" y="111"/>
                  </a:cubicBezTo>
                  <a:cubicBezTo>
                    <a:pt x="4" y="88"/>
                    <a:pt x="23" y="70"/>
                    <a:pt x="46" y="70"/>
                  </a:cubicBezTo>
                  <a:cubicBezTo>
                    <a:pt x="46" y="70"/>
                    <a:pt x="46" y="70"/>
                    <a:pt x="46" y="70"/>
                  </a:cubicBezTo>
                  <a:close/>
                  <a:moveTo>
                    <a:pt x="46" y="79"/>
                  </a:moveTo>
                  <a:cubicBezTo>
                    <a:pt x="64" y="79"/>
                    <a:pt x="78" y="94"/>
                    <a:pt x="78" y="111"/>
                  </a:cubicBezTo>
                  <a:cubicBezTo>
                    <a:pt x="78" y="129"/>
                    <a:pt x="64" y="143"/>
                    <a:pt x="46" y="143"/>
                  </a:cubicBezTo>
                  <a:cubicBezTo>
                    <a:pt x="29" y="143"/>
                    <a:pt x="14" y="129"/>
                    <a:pt x="14" y="111"/>
                  </a:cubicBezTo>
                  <a:cubicBezTo>
                    <a:pt x="14" y="94"/>
                    <a:pt x="29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lose/>
                  <a:moveTo>
                    <a:pt x="46" y="81"/>
                  </a:moveTo>
                  <a:cubicBezTo>
                    <a:pt x="53" y="102"/>
                    <a:pt x="53" y="102"/>
                    <a:pt x="53" y="102"/>
                  </a:cubicBezTo>
                  <a:cubicBezTo>
                    <a:pt x="75" y="102"/>
                    <a:pt x="75" y="102"/>
                    <a:pt x="75" y="102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64" y="136"/>
                    <a:pt x="64" y="136"/>
                    <a:pt x="64" y="136"/>
                  </a:cubicBezTo>
                  <a:cubicBezTo>
                    <a:pt x="46" y="123"/>
                    <a:pt x="46" y="123"/>
                    <a:pt x="46" y="123"/>
                  </a:cubicBezTo>
                  <a:cubicBezTo>
                    <a:pt x="28" y="136"/>
                    <a:pt x="28" y="136"/>
                    <a:pt x="28" y="136"/>
                  </a:cubicBezTo>
                  <a:cubicBezTo>
                    <a:pt x="35" y="115"/>
                    <a:pt x="35" y="115"/>
                    <a:pt x="35" y="115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39" y="102"/>
                    <a:pt x="39" y="102"/>
                    <a:pt x="39" y="102"/>
                  </a:cubicBezTo>
                  <a:cubicBezTo>
                    <a:pt x="46" y="81"/>
                    <a:pt x="46" y="81"/>
                    <a:pt x="46" y="81"/>
                  </a:cubicBezTo>
                  <a:close/>
                  <a:moveTo>
                    <a:pt x="0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0"/>
                    <a:pt x="0" y="0"/>
                    <a:pt x="0" y="0"/>
                  </a:cubicBezTo>
                  <a:close/>
                  <a:moveTo>
                    <a:pt x="25" y="0"/>
                  </a:moveTo>
                  <a:cubicBezTo>
                    <a:pt x="67" y="0"/>
                    <a:pt x="67" y="0"/>
                    <a:pt x="67" y="0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0"/>
                    <a:pt x="25" y="0"/>
                    <a:pt x="25" y="0"/>
                  </a:cubicBezTo>
                  <a:close/>
                  <a:moveTo>
                    <a:pt x="77" y="0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0"/>
                    <a:pt x="77" y="0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文本框 36"/>
            <p:cNvSpPr txBox="1"/>
            <p:nvPr/>
          </p:nvSpPr>
          <p:spPr>
            <a:xfrm>
              <a:off x="10611759" y="3492202"/>
              <a:ext cx="843820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高效</a:t>
              </a:r>
              <a:endPara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学习</a:t>
              </a:r>
              <a:endParaRPr lang="zh-CN" alt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6" name="直接箭头连接符 35"/>
          <p:cNvCxnSpPr/>
          <p:nvPr/>
        </p:nvCxnSpPr>
        <p:spPr>
          <a:xfrm>
            <a:off x="315290" y="6508750"/>
            <a:ext cx="2516810" cy="0"/>
          </a:xfrm>
          <a:prstGeom prst="straightConnector1">
            <a:avLst/>
          </a:prstGeom>
          <a:ln w="412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>
            <a:off x="2832100" y="6508750"/>
            <a:ext cx="5143500" cy="0"/>
          </a:xfrm>
          <a:prstGeom prst="straightConnector1">
            <a:avLst/>
          </a:prstGeom>
          <a:ln w="412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>
            <a:off x="7975600" y="6508750"/>
            <a:ext cx="3701499" cy="0"/>
          </a:xfrm>
          <a:prstGeom prst="straightConnector1">
            <a:avLst/>
          </a:prstGeom>
          <a:ln w="412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40"/>
          <p:cNvSpPr txBox="1"/>
          <p:nvPr/>
        </p:nvSpPr>
        <p:spPr>
          <a:xfrm>
            <a:off x="315290" y="6069713"/>
            <a:ext cx="2318525" cy="380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 smtClean="0">
                <a:solidFill>
                  <a:srgbClr val="2F99C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档案统一收集、管理</a:t>
            </a:r>
            <a:endParaRPr lang="zh-CN" altLang="en-US" sz="1600" dirty="0" smtClean="0">
              <a:solidFill>
                <a:srgbClr val="2F99C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" name="文本框 41"/>
          <p:cNvSpPr txBox="1"/>
          <p:nvPr/>
        </p:nvSpPr>
        <p:spPr>
          <a:xfrm>
            <a:off x="2901638" y="6085518"/>
            <a:ext cx="4845362" cy="380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 smtClean="0">
                <a:solidFill>
                  <a:srgbClr val="2F99C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大数据、云计算、数据挖掘技术</a:t>
            </a:r>
            <a:r>
              <a:rPr lang="en-US" altLang="zh-CN" sz="1600" dirty="0" smtClean="0">
                <a:solidFill>
                  <a:srgbClr val="2F99C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  <a:endParaRPr lang="zh-CN" altLang="en-US" sz="1600" dirty="0" smtClean="0">
              <a:solidFill>
                <a:srgbClr val="2F99C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1" name="文本框 42"/>
          <p:cNvSpPr txBox="1"/>
          <p:nvPr/>
        </p:nvSpPr>
        <p:spPr>
          <a:xfrm>
            <a:off x="8723668" y="6085518"/>
            <a:ext cx="2318525" cy="380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 smtClean="0">
                <a:solidFill>
                  <a:srgbClr val="2F99C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档案知识库</a:t>
            </a:r>
            <a:endParaRPr lang="zh-CN" altLang="en-US" sz="1600" dirty="0" smtClean="0">
              <a:solidFill>
                <a:srgbClr val="2F99C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2832100" y="6143777"/>
            <a:ext cx="0" cy="54325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7975600" y="6143777"/>
            <a:ext cx="0" cy="54325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>
          <a:xfrm>
            <a:off x="235475" y="232740"/>
            <a:ext cx="2454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技术格局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39" grpId="0"/>
      <p:bldP spid="40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47628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国家档案事业新形势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887" y="1463926"/>
            <a:ext cx="5973810" cy="468337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230126" y="1355285"/>
            <a:ext cx="5720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黑体" panose="02010600030101010101" pitchFamily="49" charset="-122"/>
                <a:ea typeface="黑体" panose="02010600030101010101" pitchFamily="49" charset="-122"/>
              </a:rPr>
              <a:t>党的十九大报告</a:t>
            </a:r>
            <a:r>
              <a:rPr lang="zh-CN" altLang="en-US" sz="2400" dirty="0" smtClean="0">
                <a:latin typeface="黑体" panose="02010600030101010101" pitchFamily="49" charset="-122"/>
                <a:ea typeface="黑体" panose="02010600030101010101" pitchFamily="49" charset="-122"/>
              </a:rPr>
              <a:t>从</a:t>
            </a:r>
            <a:r>
              <a:rPr lang="en-US" altLang="zh-CN" sz="2400" dirty="0" smtClean="0">
                <a:solidFill>
                  <a:srgbClr val="C0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10</a:t>
            </a:r>
            <a:r>
              <a:rPr lang="zh-CN" altLang="en-US" sz="2400" dirty="0" smtClean="0">
                <a:solidFill>
                  <a:srgbClr val="C0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个方面</a:t>
            </a:r>
            <a:r>
              <a:rPr lang="zh-CN" altLang="en-US" sz="2400" dirty="0" smtClean="0">
                <a:latin typeface="黑体" panose="02010600030101010101" pitchFamily="49" charset="-122"/>
                <a:ea typeface="黑体" panose="02010600030101010101" pitchFamily="49" charset="-122"/>
              </a:rPr>
              <a:t>，总结了</a:t>
            </a:r>
            <a:r>
              <a:rPr lang="en-US" altLang="zh-CN" sz="2400" dirty="0">
                <a:latin typeface="黑体" panose="02010600030101010101" pitchFamily="49" charset="-122"/>
                <a:ea typeface="黑体" panose="02010600030101010101" pitchFamily="49" charset="-122"/>
              </a:rPr>
              <a:t>5</a:t>
            </a:r>
            <a:r>
              <a:rPr lang="zh-CN" altLang="en-US" sz="2400" dirty="0">
                <a:latin typeface="黑体" panose="02010600030101010101" pitchFamily="49" charset="-122"/>
                <a:ea typeface="黑体" panose="02010600030101010101" pitchFamily="49" charset="-122"/>
              </a:rPr>
              <a:t>年来党和国家事业取得的伟大</a:t>
            </a:r>
            <a:r>
              <a:rPr lang="zh-CN" altLang="en-US" sz="2400" dirty="0" smtClean="0">
                <a:latin typeface="黑体" panose="02010600030101010101" pitchFamily="49" charset="-122"/>
                <a:ea typeface="黑体" panose="02010600030101010101" pitchFamily="49" charset="-122"/>
              </a:rPr>
              <a:t>成就。</a:t>
            </a:r>
            <a:endParaRPr lang="zh-CN" altLang="en-US" sz="2400" dirty="0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678439" y="2149019"/>
            <a:ext cx="370588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dirty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经济建设取得重大</a:t>
            </a:r>
            <a:r>
              <a:rPr lang="zh-CN" altLang="en-US" sz="20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成就</a:t>
            </a:r>
            <a:endParaRPr lang="en-US" altLang="zh-CN" sz="2000" dirty="0" smtClean="0">
              <a:solidFill>
                <a:srgbClr val="666666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全面</a:t>
            </a:r>
            <a:r>
              <a:rPr lang="zh-CN" altLang="en-US" sz="2000" dirty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深化改革取得重大</a:t>
            </a:r>
            <a:r>
              <a:rPr lang="zh-CN" altLang="en-US" sz="20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突破</a:t>
            </a:r>
            <a:endParaRPr lang="en-US" altLang="zh-CN" sz="2000" dirty="0" smtClean="0">
              <a:solidFill>
                <a:srgbClr val="666666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民主</a:t>
            </a:r>
            <a:r>
              <a:rPr lang="zh-CN" altLang="en-US" sz="2000" dirty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法治建设迈出重大</a:t>
            </a:r>
            <a:r>
              <a:rPr lang="zh-CN" altLang="en-US" sz="20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步伐</a:t>
            </a:r>
            <a:endParaRPr lang="en-US" altLang="zh-CN" sz="2000" dirty="0" smtClean="0">
              <a:solidFill>
                <a:srgbClr val="666666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思想</a:t>
            </a:r>
            <a:r>
              <a:rPr lang="zh-CN" altLang="en-US" sz="2000" dirty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文化建设取得重大</a:t>
            </a:r>
            <a:r>
              <a:rPr lang="zh-CN" altLang="en-US" sz="20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进展</a:t>
            </a:r>
            <a:endParaRPr lang="en-US" altLang="zh-CN" sz="2000" dirty="0" smtClean="0">
              <a:solidFill>
                <a:srgbClr val="666666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人民</a:t>
            </a:r>
            <a:r>
              <a:rPr lang="zh-CN" altLang="en-US" sz="2000" dirty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生活不断</a:t>
            </a:r>
            <a:r>
              <a:rPr lang="zh-CN" altLang="en-US" sz="20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改善</a:t>
            </a:r>
            <a:endParaRPr lang="en-US" altLang="zh-CN" sz="2000" dirty="0" smtClean="0">
              <a:solidFill>
                <a:srgbClr val="666666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生态</a:t>
            </a:r>
            <a:r>
              <a:rPr lang="zh-CN" altLang="en-US" sz="2000" dirty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文明建设成效</a:t>
            </a:r>
            <a:r>
              <a:rPr lang="zh-CN" altLang="en-US" sz="20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显著</a:t>
            </a:r>
            <a:endParaRPr lang="en-US" altLang="zh-CN" sz="2000" dirty="0" smtClean="0">
              <a:solidFill>
                <a:srgbClr val="666666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强</a:t>
            </a:r>
            <a:r>
              <a:rPr lang="zh-CN" altLang="en-US" sz="2000" dirty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军兴军开创</a:t>
            </a:r>
            <a:r>
              <a:rPr lang="zh-CN" altLang="en-US" sz="20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新局面</a:t>
            </a:r>
            <a:endParaRPr lang="en-US" altLang="zh-CN" sz="2000" dirty="0" smtClean="0">
              <a:solidFill>
                <a:srgbClr val="666666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港澳台</a:t>
            </a:r>
            <a:r>
              <a:rPr lang="zh-CN" altLang="en-US" sz="2000" dirty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工作取得新</a:t>
            </a:r>
            <a:r>
              <a:rPr lang="zh-CN" altLang="en-US" sz="20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进展</a:t>
            </a:r>
            <a:endParaRPr lang="en-US" altLang="zh-CN" sz="2000" dirty="0" smtClean="0">
              <a:solidFill>
                <a:srgbClr val="666666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全方位</a:t>
            </a:r>
            <a:r>
              <a:rPr lang="zh-CN" altLang="en-US" sz="2000" dirty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外交布局深入</a:t>
            </a:r>
            <a:r>
              <a:rPr lang="zh-CN" altLang="en-US" sz="20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展开</a:t>
            </a:r>
            <a:endParaRPr lang="en-US" altLang="zh-CN" sz="2000" dirty="0" smtClean="0">
              <a:solidFill>
                <a:srgbClr val="666666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dirty="0" smtClean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全面</a:t>
            </a:r>
            <a:r>
              <a:rPr lang="zh-CN" altLang="en-US" sz="2000" dirty="0">
                <a:solidFill>
                  <a:srgbClr val="6666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从严治党成效卓著</a:t>
            </a:r>
            <a:endParaRPr lang="zh-CN" altLang="en-US" sz="2000" dirty="0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3684"/>
    </mc:Choice>
    <mc:Fallback>
      <p:transition advTm="2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3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662365" y="2138560"/>
            <a:ext cx="446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600" b="1" dirty="0" smtClean="0">
                <a:solidFill>
                  <a:srgbClr val="80008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档案事业形势分析</a:t>
            </a:r>
            <a:endParaRPr lang="zh-CN" altLang="en-US" sz="3600" b="1" dirty="0">
              <a:solidFill>
                <a:srgbClr val="80008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662365" y="2875704"/>
            <a:ext cx="446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600" b="1" dirty="0">
                <a:solidFill>
                  <a:srgbClr val="80008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档案</a:t>
            </a:r>
            <a:r>
              <a:rPr lang="zh-CN" altLang="en-US" sz="3600" b="1" dirty="0" smtClean="0">
                <a:solidFill>
                  <a:srgbClr val="80008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事业格局把握</a:t>
            </a:r>
            <a:endParaRPr lang="zh-CN" altLang="en-US" sz="3600" b="1" dirty="0">
              <a:solidFill>
                <a:srgbClr val="80008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62365" y="3612848"/>
            <a:ext cx="446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600" b="1" dirty="0" smtClean="0">
                <a:solidFill>
                  <a:srgbClr val="80008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档案工作实践探索</a:t>
            </a:r>
            <a:endParaRPr lang="zh-CN" altLang="en-US" sz="3600" b="1" dirty="0">
              <a:solidFill>
                <a:srgbClr val="80008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66274" y="865625"/>
            <a:ext cx="264687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80008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汇报目录</a:t>
            </a:r>
            <a:endParaRPr lang="zh-CN" altLang="en-US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80008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62365" y="4349992"/>
            <a:ext cx="446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600" b="1" dirty="0" smtClean="0">
                <a:solidFill>
                  <a:srgbClr val="80008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档案工作自信有为</a:t>
            </a:r>
            <a:endParaRPr lang="zh-CN" altLang="en-US" sz="3600" b="1" dirty="0">
              <a:solidFill>
                <a:srgbClr val="80008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7557"/>
    </mc:Choice>
    <mc:Fallback>
      <p:transition advTm="27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9" grpId="0"/>
      <p:bldP spid="49" grpId="1"/>
      <p:bldP spid="51" grpId="0"/>
      <p:bldP spid="51" grpId="1"/>
      <p:bldP spid="8" grpId="0"/>
      <p:bldP spid="9" grpId="0"/>
      <p:bldP spid="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337" y="1545832"/>
            <a:ext cx="5328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高校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档案工作的核心是什么</a:t>
            </a:r>
            <a:r>
              <a:rPr lang="zh-CN" altLang="en-US" sz="2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2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528365" y="1343648"/>
            <a:ext cx="2653472" cy="21387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35475" y="232740"/>
            <a:ext cx="5262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关于高校档案工作的思考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50454" y="2413018"/>
            <a:ext cx="3416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——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档案资源体系建设</a:t>
            </a:r>
            <a:endParaRPr lang="zh-CN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3870994" y="4149021"/>
            <a:ext cx="7654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高校档案资源体系的构建幅度的标准是什么？</a:t>
            </a:r>
            <a:endParaRPr lang="en-US" altLang="zh-CN" sz="2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74585" y="5115582"/>
            <a:ext cx="74174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能够很好的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反演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高校的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教育教学原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生态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就是构建能反演高校教育原生态的档案资源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体系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6" name="Picture 2" descr="https://timgsa.baidu.com/timg?image&amp;quality=80&amp;size=b9999_10000&amp;sec=1528694764508&amp;di=022d2091b1055c56aaaba242b200c2c2&amp;imgtype=0&amp;src=http%3A%2F%2Fimgsrc.baidu.com%2Fimage%2Fc0%253Dpixel_huitu%252C0%252C0%252C294%252C40%2Fsign%3D7f6c3ce6c51b9d169eca92219aa6d1e3%2F18d8bc3eb13533fa8b213d17a3d3fd1f41345b77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814861" y="4672241"/>
            <a:ext cx="2965076" cy="198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6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401695"/>
            <a:ext cx="12192000" cy="333364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35475" y="232740"/>
            <a:ext cx="93794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加强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档案</a:t>
            </a:r>
            <a:r>
              <a:rPr lang="zh-CN" altLang="en-US" sz="36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资源体系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建设，夯实档案工作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38" y="1111811"/>
            <a:ext cx="4036518" cy="5623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39" y="1111811"/>
            <a:ext cx="4036518" cy="56235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71" y="1112137"/>
            <a:ext cx="4036284" cy="56232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09385" y="1388214"/>
            <a:ext cx="5614355" cy="377024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rgbClr val="605E5E"/>
                </a:solidFill>
                <a:latin typeface="Impact" panose="020B0806030902050204" pitchFamily="34" charset="0"/>
                <a:cs typeface="Aharoni" panose="02010803020104030203" pitchFamily="2" charset="-79"/>
              </a:defRPr>
            </a:lvl1pPr>
          </a:lstStyle>
          <a:p>
            <a:pPr marL="342900" indent="-342900" defTabSz="685165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常规性档案资源：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官方资料，重结果、轻过程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09385" y="1986973"/>
            <a:ext cx="5614355" cy="377024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rgbClr val="605E5E"/>
                </a:solidFill>
                <a:latin typeface="Impact" panose="020B0806030902050204" pitchFamily="34" charset="0"/>
                <a:cs typeface="Aharoni" panose="02010803020104030203" pitchFamily="2" charset="-79"/>
              </a:defRPr>
            </a:lvl1pPr>
          </a:lstStyle>
          <a:p>
            <a:pPr marL="342900" indent="-342900" defTabSz="685165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拓展性档案资源：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过程资料，重工作、轻人物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09385" y="2585732"/>
            <a:ext cx="5614355" cy="377024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rgbClr val="605E5E"/>
                </a:solidFill>
                <a:latin typeface="Impact" panose="020B0806030902050204" pitchFamily="34" charset="0"/>
                <a:cs typeface="Aharoni" panose="02010803020104030203" pitchFamily="2" charset="-79"/>
              </a:defRPr>
            </a:lvl1pPr>
          </a:lstStyle>
          <a:p>
            <a:pPr marL="342900" indent="-342900" defTabSz="685165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特色性档案资源：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实物档案，重人物、重事件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4" y="3776228"/>
            <a:ext cx="1691025" cy="235587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901" y="4300155"/>
            <a:ext cx="1560100" cy="21734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4726" y="4373508"/>
            <a:ext cx="1294853" cy="18039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522" y="4715035"/>
            <a:ext cx="1294853" cy="180394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0202" y="4371636"/>
            <a:ext cx="1294853" cy="180394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9042" y="4713163"/>
            <a:ext cx="1294853" cy="180394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1505" y="3919829"/>
            <a:ext cx="1479621" cy="206135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4337" y="4371636"/>
            <a:ext cx="1479621" cy="206135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695" y="4099350"/>
            <a:ext cx="1479621" cy="20613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4928" y="4437156"/>
            <a:ext cx="1479621" cy="206135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8908" y="3625624"/>
            <a:ext cx="1661667" cy="231497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4848" y="4412275"/>
            <a:ext cx="1479621" cy="206135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63648" y="3464633"/>
            <a:ext cx="1786733" cy="248921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6027" y="4790034"/>
            <a:ext cx="1197878" cy="166883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4048" y="4533118"/>
            <a:ext cx="1479621" cy="206135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687" y="4669686"/>
            <a:ext cx="1294853" cy="1803941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3174" y="4669451"/>
            <a:ext cx="1479621" cy="2061353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8027" y="4633582"/>
            <a:ext cx="1479621" cy="206135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4595" y="4673297"/>
            <a:ext cx="1479621" cy="206135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9288" y="4643800"/>
            <a:ext cx="1479621" cy="206135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4168" y="4669451"/>
            <a:ext cx="1479621" cy="2061353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8591" y="4823443"/>
            <a:ext cx="1294853" cy="1803941"/>
          </a:xfrm>
          <a:prstGeom prst="rect">
            <a:avLst/>
          </a:prstGeom>
        </p:spPr>
      </p:pic>
      <p:sp>
        <p:nvSpPr>
          <p:cNvPr id="45" name="右大括号 44"/>
          <p:cNvSpPr/>
          <p:nvPr/>
        </p:nvSpPr>
        <p:spPr>
          <a:xfrm>
            <a:off x="6328291" y="1144486"/>
            <a:ext cx="982948" cy="1850945"/>
          </a:xfrm>
          <a:prstGeom prst="rightBrace">
            <a:avLst>
              <a:gd name="adj1" fmla="val 0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9016027" y="32007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47" name="文本框 46"/>
          <p:cNvSpPr txBox="1"/>
          <p:nvPr/>
        </p:nvSpPr>
        <p:spPr>
          <a:xfrm>
            <a:off x="8334216" y="34068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48" name="文本框 47"/>
          <p:cNvSpPr txBox="1"/>
          <p:nvPr/>
        </p:nvSpPr>
        <p:spPr>
          <a:xfrm>
            <a:off x="7484009" y="184515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反演教育教学原生态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9081" y="3776228"/>
            <a:ext cx="2095023" cy="2918708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2797"/>
    </mc:Choice>
    <mc:Fallback>
      <p:transition advTm="72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25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0.1655 0.17894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893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39153 -0.00671 " pathEditMode="relative" rAng="0" ptsTypes="AA">
                                      <p:cBhvr>
                                        <p:cTn id="1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-347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38906 -0.01042 " pathEditMode="relative" rAng="0" ptsTypes="AA">
                                      <p:cBhvr>
                                        <p:cTn id="1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53" y="-532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-0.3901 1.85185E-6 " pathEditMode="relative" rAng="0" ptsTypes="AA">
                                      <p:cBhvr>
                                        <p:cTn id="1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50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6" grpId="0"/>
      <p:bldP spid="6" grpId="1"/>
      <p:bldP spid="7" grpId="0"/>
      <p:bldP spid="7" grpId="1"/>
      <p:bldP spid="9" grpId="0"/>
      <p:bldP spid="9" grpId="1"/>
      <p:bldP spid="45" grpId="0" animBg="1"/>
      <p:bldP spid="4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6102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1.1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常规性档案资源体系建设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04469" y="1166566"/>
            <a:ext cx="116631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每年完成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56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归档单位涉及党政、教学、科研、基建等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门类纸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质档案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和电子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档案的归档入库。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27" y="4364528"/>
            <a:ext cx="2474765" cy="1649843"/>
          </a:xfrm>
          <a:prstGeom prst="rect">
            <a:avLst/>
          </a:prstGeom>
          <a:ln>
            <a:solidFill>
              <a:srgbClr val="008CFF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522367" y="4373234"/>
            <a:ext cx="2441039" cy="1641137"/>
          </a:xfrm>
          <a:prstGeom prst="rect">
            <a:avLst/>
          </a:prstGeom>
          <a:ln>
            <a:solidFill>
              <a:srgbClr val="008CFF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367" y="2590722"/>
            <a:ext cx="2439390" cy="1649843"/>
          </a:xfrm>
          <a:prstGeom prst="rect">
            <a:avLst/>
          </a:prstGeom>
          <a:ln>
            <a:solidFill>
              <a:srgbClr val="008CFF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50" y="2599636"/>
            <a:ext cx="2474765" cy="1649843"/>
          </a:xfrm>
          <a:prstGeom prst="rect">
            <a:avLst/>
          </a:prstGeom>
          <a:ln>
            <a:solidFill>
              <a:srgbClr val="008CFF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214154" y="2599636"/>
            <a:ext cx="2518103" cy="3390266"/>
          </a:xfrm>
          <a:prstGeom prst="rect">
            <a:avLst/>
          </a:prstGeom>
          <a:ln>
            <a:solidFill>
              <a:srgbClr val="008CFF"/>
            </a:solidFill>
          </a:ln>
        </p:spPr>
      </p:pic>
      <p:pic>
        <p:nvPicPr>
          <p:cNvPr id="15" name="Picture 1" descr="C:\Users\Administrator\Documents\Tencent Files\296871556\Image\Group\YILR2Y6H{@50M277KPE8L`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37044" y="2589115"/>
            <a:ext cx="2479014" cy="16514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ocuments\Tencent Files\296871556\Image\Group\${N7%~~SI@9H54E`{F7`HZX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37045" y="4373234"/>
            <a:ext cx="2479014" cy="16166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5091933" y="6147040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档案装订、整理现场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5955" y="2599636"/>
            <a:ext cx="9400182" cy="3390266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3684"/>
    </mc:Choice>
    <mc:Fallback>
      <p:transition advTm="2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37" grpId="0"/>
      <p:bldP spid="17" grpId="0"/>
      <p:bldP spid="17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6102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1.2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拓展性档案资源体系建设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04469" y="1166566"/>
            <a:ext cx="11961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挖潜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档案资源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归档范围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归档数量，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注重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过程性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支撑性档案材料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收集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，每年保持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连续增长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823452" y="2820235"/>
            <a:ext cx="1504336" cy="1467861"/>
          </a:xfrm>
          <a:custGeom>
            <a:avLst/>
            <a:gdLst>
              <a:gd name="connsiteX0" fmla="*/ 0 w 992499"/>
              <a:gd name="connsiteY0" fmla="*/ 496250 h 992499"/>
              <a:gd name="connsiteX1" fmla="*/ 496250 w 992499"/>
              <a:gd name="connsiteY1" fmla="*/ 0 h 992499"/>
              <a:gd name="connsiteX2" fmla="*/ 992500 w 992499"/>
              <a:gd name="connsiteY2" fmla="*/ 496250 h 992499"/>
              <a:gd name="connsiteX3" fmla="*/ 496250 w 992499"/>
              <a:gd name="connsiteY3" fmla="*/ 992500 h 992499"/>
              <a:gd name="connsiteX4" fmla="*/ 0 w 992499"/>
              <a:gd name="connsiteY4" fmla="*/ 496250 h 9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2499" h="992499">
                <a:moveTo>
                  <a:pt x="0" y="496250"/>
                </a:moveTo>
                <a:cubicBezTo>
                  <a:pt x="0" y="222179"/>
                  <a:pt x="222179" y="0"/>
                  <a:pt x="496250" y="0"/>
                </a:cubicBezTo>
                <a:cubicBezTo>
                  <a:pt x="770321" y="0"/>
                  <a:pt x="992500" y="222179"/>
                  <a:pt x="992500" y="496250"/>
                </a:cubicBezTo>
                <a:cubicBezTo>
                  <a:pt x="992500" y="770321"/>
                  <a:pt x="770321" y="992500"/>
                  <a:pt x="496250" y="992500"/>
                </a:cubicBezTo>
                <a:cubicBezTo>
                  <a:pt x="222179" y="992500"/>
                  <a:pt x="0" y="770321"/>
                  <a:pt x="0" y="496250"/>
                </a:cubicBezTo>
                <a:close/>
              </a:path>
            </a:pathLst>
          </a:custGeom>
          <a:solidFill>
            <a:srgbClr val="197BD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68" tIns="165668" rIns="165668" bIns="165668" numCol="1" spcCol="1270" anchor="ctr" anchorCtr="0">
            <a:noAutofit/>
          </a:bodyPr>
          <a:lstStyle/>
          <a:p>
            <a:pPr lvl="0" algn="ctr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sz="2000" kern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发端</a:t>
            </a:r>
            <a:endPara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右箭头 9"/>
          <p:cNvSpPr/>
          <p:nvPr/>
        </p:nvSpPr>
        <p:spPr>
          <a:xfrm>
            <a:off x="2373406" y="3364042"/>
            <a:ext cx="720438" cy="380246"/>
          </a:xfrm>
          <a:prstGeom prst="rightArrow">
            <a:avLst/>
          </a:prstGeom>
          <a:solidFill>
            <a:srgbClr val="197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139462" y="2934003"/>
            <a:ext cx="1982395" cy="1240325"/>
          </a:xfrm>
          <a:prstGeom prst="rect">
            <a:avLst/>
          </a:prstGeom>
          <a:solidFill>
            <a:srgbClr val="197BD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68" tIns="165668" rIns="165668" bIns="165668" numCol="1" spcCol="1270" anchor="ctr" anchorCtr="0">
            <a:noAutofit/>
          </a:bodyPr>
          <a:lstStyle/>
          <a:p>
            <a:pPr algn="ctr" defTabSz="711200">
              <a:spcBef>
                <a:spcPct val="0"/>
              </a:spcBef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形成过程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711200">
              <a:spcBef>
                <a:spcPct val="0"/>
              </a:spcBef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相关支撑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27493" y="2952970"/>
            <a:ext cx="1868154" cy="1202391"/>
          </a:xfrm>
          <a:prstGeom prst="rect">
            <a:avLst/>
          </a:prstGeom>
          <a:solidFill>
            <a:srgbClr val="197BD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68" tIns="165668" rIns="165668" bIns="165668" numCol="1" spcCol="1270" anchor="ctr" anchorCtr="0">
            <a:noAutofit/>
          </a:bodyPr>
          <a:lstStyle/>
          <a:p>
            <a:pPr algn="ctr" defTabSz="711200">
              <a:spcBef>
                <a:spcPct val="0"/>
              </a:spcBef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最终结果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右箭头 13"/>
          <p:cNvSpPr/>
          <p:nvPr/>
        </p:nvSpPr>
        <p:spPr>
          <a:xfrm>
            <a:off x="5167475" y="3364042"/>
            <a:ext cx="914400" cy="380246"/>
          </a:xfrm>
          <a:prstGeom prst="rightArrow">
            <a:avLst/>
          </a:prstGeom>
          <a:solidFill>
            <a:srgbClr val="197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9001285" y="2897862"/>
            <a:ext cx="2674400" cy="1312606"/>
          </a:xfrm>
          <a:prstGeom prst="rect">
            <a:avLst/>
          </a:prstGeom>
          <a:solidFill>
            <a:srgbClr val="197BD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5668" tIns="165668" rIns="165668" bIns="165668" numCol="1" spcCol="1270" anchor="ctr" anchorCtr="0">
            <a:noAutofit/>
          </a:bodyPr>
          <a:lstStyle/>
          <a:p>
            <a:pPr algn="ctr" defTabSz="711200">
              <a:spcBef>
                <a:spcPct val="0"/>
              </a:spcBef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影响、效果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右箭头 23"/>
          <p:cNvSpPr/>
          <p:nvPr/>
        </p:nvSpPr>
        <p:spPr>
          <a:xfrm>
            <a:off x="8041265" y="3364042"/>
            <a:ext cx="914400" cy="380246"/>
          </a:xfrm>
          <a:prstGeom prst="rightArrow">
            <a:avLst/>
          </a:prstGeom>
          <a:solidFill>
            <a:srgbClr val="197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35558" y="2589115"/>
            <a:ext cx="4916572" cy="19454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571010" y="2589115"/>
            <a:ext cx="3314186" cy="19454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2000091" y="474920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拓展性档案资源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04951" y="474920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拓展性档案资源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27709" y="5833533"/>
            <a:ext cx="5262979" cy="461665"/>
          </a:xfrm>
          <a:prstGeom prst="rect">
            <a:avLst/>
          </a:prstGeom>
          <a:noFill/>
          <a:ln>
            <a:solidFill>
              <a:srgbClr val="80008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近四年，新增拓展性档案</a:t>
            </a:r>
            <a:r>
              <a:rPr lang="en-US" altLang="zh-CN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20000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余件。</a:t>
            </a:r>
            <a:endParaRPr lang="zh-CN" altLang="en-US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8270"/>
    </mc:Choice>
    <mc:Fallback>
      <p:transition advTm="28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37" grpId="0"/>
      <p:bldP spid="9" grpId="0" animBg="1"/>
      <p:bldP spid="10" grpId="0" animBg="1"/>
      <p:bldP spid="11" grpId="0" animBg="1"/>
      <p:bldP spid="13" grpId="0" animBg="1"/>
      <p:bldP spid="14" grpId="0" animBg="1"/>
      <p:bldP spid="17" grpId="0" animBg="1"/>
      <p:bldP spid="24" grpId="0" animBg="1"/>
      <p:bldP spid="2" grpId="0" animBg="1"/>
      <p:bldP spid="29" grpId="0" animBg="1"/>
      <p:bldP spid="30" grpId="0"/>
      <p:bldP spid="31" grpId="0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6102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1.3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特色性档案资源体系建设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97078" y="1345917"/>
            <a:ext cx="6913755" cy="45243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  <a:defRPr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indent="720090">
              <a:lnSpc>
                <a:spcPct val="300000"/>
              </a:lnSpc>
              <a:buNone/>
            </a:pPr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来源：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社会</a:t>
            </a:r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高校</a:t>
            </a:r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老教师</a:t>
            </a:r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校友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720090">
              <a:lnSpc>
                <a:spcPct val="300000"/>
              </a:lnSpc>
              <a:buNone/>
            </a:pPr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范围：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实物</a:t>
            </a:r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声像</a:t>
            </a:r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文字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720090">
              <a:lnSpc>
                <a:spcPct val="300000"/>
              </a:lnSpc>
              <a:buNone/>
            </a:pPr>
            <a:r>
              <a:rPr lang="zh-CN" altLang="en-US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途径：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实物档案征集</a:t>
            </a:r>
            <a:r>
              <a:rPr lang="zh-CN" altLang="en-US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口述历史采集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720090">
              <a:lnSpc>
                <a:spcPct val="300000"/>
              </a:lnSpc>
              <a:buNone/>
            </a:pPr>
            <a:r>
              <a:rPr lang="zh-CN" altLang="en-US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作用：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丰富学校历史</a:t>
            </a:r>
            <a:r>
              <a:rPr lang="zh-CN" altLang="en-US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反演教育生态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云形 3"/>
          <p:cNvSpPr/>
          <p:nvPr/>
        </p:nvSpPr>
        <p:spPr>
          <a:xfrm>
            <a:off x="589139" y="3036462"/>
            <a:ext cx="2836640" cy="1753003"/>
          </a:xfrm>
          <a:prstGeom prst="cloud">
            <a:avLst/>
          </a:prstGeom>
          <a:solidFill>
            <a:srgbClr val="197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特色性档案资源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3682754" y="1890779"/>
            <a:ext cx="1294025" cy="3754392"/>
            <a:chOff x="4017605" y="1485295"/>
            <a:chExt cx="1294025" cy="4726547"/>
          </a:xfrm>
        </p:grpSpPr>
        <p:sp>
          <p:nvSpPr>
            <p:cNvPr id="7" name="左中括号 6"/>
            <p:cNvSpPr/>
            <p:nvPr/>
          </p:nvSpPr>
          <p:spPr>
            <a:xfrm>
              <a:off x="4641928" y="1485295"/>
              <a:ext cx="669702" cy="4726547"/>
            </a:xfrm>
            <a:prstGeom prst="leftBracket">
              <a:avLst>
                <a:gd name="adj" fmla="val 0"/>
              </a:avLst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连接符 9"/>
            <p:cNvCxnSpPr>
              <a:stCxn id="7" idx="1"/>
            </p:cNvCxnSpPr>
            <p:nvPr/>
          </p:nvCxnSpPr>
          <p:spPr>
            <a:xfrm flipH="1" flipV="1">
              <a:off x="4017605" y="3848568"/>
              <a:ext cx="624323" cy="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6573"/>
    </mc:Choice>
    <mc:Fallback>
      <p:transition advTm="26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uiExpand="1" build="p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6102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1.3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特色性档案资源体系建设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04469" y="1166566"/>
            <a:ext cx="116631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开展实物档案征集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征集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到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吴仪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李岚清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、曹本熹、杨光华、沈忠厚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、等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相关教案、书籍、照片、奖杯、证书等实物档案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共计</a:t>
            </a:r>
            <a:r>
              <a:rPr lang="en-US" altLang="zh-CN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4273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件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68589" y="3160365"/>
            <a:ext cx="11499035" cy="2773895"/>
            <a:chOff x="235475" y="3574201"/>
            <a:chExt cx="11499035" cy="277389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49101" y="3574201"/>
              <a:ext cx="2486641" cy="230469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77471" y="3574201"/>
              <a:ext cx="3457039" cy="230469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5698" y="3574201"/>
              <a:ext cx="3457038" cy="230469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-132041" y="3958316"/>
              <a:ext cx="2304692" cy="1536462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949101" y="5978764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李岚清</a:t>
              </a:r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惟</a:t>
              </a:r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真惟实印章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874911" y="5978764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林世洪实物档案资料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079419" y="5964703"/>
              <a:ext cx="2304777" cy="383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曹本熹实物档案资料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35475" y="5978764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吴仪电报手稿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85187" y="3142121"/>
            <a:ext cx="11730210" cy="2775554"/>
            <a:chOff x="252073" y="3574201"/>
            <a:chExt cx="11730210" cy="2775554"/>
          </a:xfrm>
        </p:grpSpPr>
        <p:grpSp>
          <p:nvGrpSpPr>
            <p:cNvPr id="24" name="组合 23"/>
            <p:cNvGrpSpPr/>
            <p:nvPr/>
          </p:nvGrpSpPr>
          <p:grpSpPr>
            <a:xfrm>
              <a:off x="252073" y="3574201"/>
              <a:ext cx="11730210" cy="2775554"/>
              <a:chOff x="252073" y="3574201"/>
              <a:chExt cx="11730210" cy="2775554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2073" y="3574201"/>
                <a:ext cx="3218915" cy="2311181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30601" y="3574201"/>
                <a:ext cx="3120705" cy="2309322"/>
              </a:xfrm>
              <a:prstGeom prst="rect">
                <a:avLst/>
              </a:prstGeom>
            </p:spPr>
          </p:pic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50958" y="3592445"/>
                <a:ext cx="1648843" cy="2301203"/>
              </a:xfrm>
              <a:prstGeom prst="rect">
                <a:avLst/>
              </a:prstGeom>
            </p:spPr>
          </p:pic>
          <p:sp>
            <p:nvSpPr>
              <p:cNvPr id="30" name="文本框 29"/>
              <p:cNvSpPr txBox="1"/>
              <p:nvPr/>
            </p:nvSpPr>
            <p:spPr>
              <a:xfrm>
                <a:off x="1080941" y="5980423"/>
                <a:ext cx="13388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王修</a:t>
                </a:r>
                <a:r>
                  <a:rPr lang="zh-CN" altLang="en-US" dirty="0" smtClean="0">
                    <a:latin typeface="楷体" panose="02010609060101010101" pitchFamily="49" charset="-122"/>
                    <a:ea typeface="楷体" panose="02010609060101010101" pitchFamily="49" charset="-122"/>
                  </a:rPr>
                  <a:t>斋讲稿</a:t>
                </a:r>
                <a:endParaRPr lang="zh-CN" altLang="en-US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4298477" y="5980423"/>
                <a:ext cx="20313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单一</a:t>
                </a:r>
                <a:r>
                  <a:rPr lang="zh-CN" altLang="en-US" dirty="0" smtClean="0">
                    <a:latin typeface="楷体" panose="02010609060101010101" pitchFamily="49" charset="-122"/>
                    <a:ea typeface="楷体" panose="02010609060101010101" pitchFamily="49" charset="-122"/>
                  </a:rPr>
                  <a:t>新捐赠的实物</a:t>
                </a:r>
                <a:endParaRPr lang="zh-CN" altLang="en-US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9950958" y="5980423"/>
                <a:ext cx="20313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严大凡捐赠</a:t>
                </a:r>
                <a:r>
                  <a:rPr lang="zh-CN" altLang="en-US" dirty="0" smtClean="0">
                    <a:latin typeface="楷体" panose="02010609060101010101" pitchFamily="49" charset="-122"/>
                    <a:ea typeface="楷体" panose="02010609060101010101" pitchFamily="49" charset="-122"/>
                  </a:rPr>
                  <a:t>的书籍</a:t>
                </a:r>
                <a:endParaRPr lang="zh-CN" altLang="en-US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7117757" y="3592445"/>
              <a:ext cx="2666750" cy="225220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7186520" y="5980423"/>
              <a:ext cx="2608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单巩 朝鲜国旗勋章证书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9820"/>
    </mc:Choice>
    <mc:Fallback>
      <p:transition advTm="29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6102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1.3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特色性档案资源体系建设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53164" y="1096335"/>
            <a:ext cx="120388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 startAt="2"/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开展口述历史采集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多次赴</a:t>
            </a:r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北京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东</a:t>
            </a:r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营、辽河、成都、重庆等地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采访学校</a:t>
            </a:r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老领导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老</a:t>
            </a:r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教师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子女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校友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社会人士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，形成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120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小时音频，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80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小时视频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资源、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2600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张图片和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万余字文字资料。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3976" y="2572756"/>
            <a:ext cx="4606236" cy="3420240"/>
            <a:chOff x="862561" y="3020587"/>
            <a:chExt cx="4682908" cy="3477172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86275" y="3020587"/>
              <a:ext cx="4659194" cy="3101692"/>
            </a:xfrm>
            <a:prstGeom prst="rect">
              <a:avLst/>
            </a:prstGeom>
          </p:spPr>
        </p:pic>
        <p:sp>
          <p:nvSpPr>
            <p:cNvPr id="35" name="矩形 34"/>
            <p:cNvSpPr/>
            <p:nvPr/>
          </p:nvSpPr>
          <p:spPr>
            <a:xfrm>
              <a:off x="862561" y="6122279"/>
              <a:ext cx="2065137" cy="375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口述史采集动员</a:t>
              </a:r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会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6" name="6王革"/>
          <p:cNvGrpSpPr/>
          <p:nvPr/>
        </p:nvGrpSpPr>
        <p:grpSpPr>
          <a:xfrm>
            <a:off x="852588" y="2562059"/>
            <a:ext cx="4425260" cy="3438027"/>
            <a:chOff x="6836843" y="3505743"/>
            <a:chExt cx="4629760" cy="3455839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36843" y="3505743"/>
              <a:ext cx="4629760" cy="3086507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8036396" y="6592250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王革老师专访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0" name="5方华灿副校长访谈"/>
          <p:cNvGrpSpPr/>
          <p:nvPr/>
        </p:nvGrpSpPr>
        <p:grpSpPr>
          <a:xfrm>
            <a:off x="3220223" y="2556523"/>
            <a:ext cx="4634313" cy="3420240"/>
            <a:chOff x="6836841" y="3507122"/>
            <a:chExt cx="4634313" cy="3420240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6841" y="3507122"/>
              <a:ext cx="4634313" cy="3085128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7159303" y="655803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方华灿</a:t>
              </a:r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副校长访谈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3" name="3余世诚教授访谈"/>
          <p:cNvGrpSpPr/>
          <p:nvPr/>
        </p:nvGrpSpPr>
        <p:grpSpPr>
          <a:xfrm>
            <a:off x="5331131" y="2534444"/>
            <a:ext cx="4657448" cy="3442319"/>
            <a:chOff x="6836842" y="3491721"/>
            <a:chExt cx="4657448" cy="3442319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6842" y="3491721"/>
              <a:ext cx="4657448" cy="3100530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6959759" y="6564708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余世诚</a:t>
              </a:r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教授访谈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6" name="王黛君"/>
          <p:cNvGrpSpPr/>
          <p:nvPr/>
        </p:nvGrpSpPr>
        <p:grpSpPr>
          <a:xfrm>
            <a:off x="6412189" y="2565225"/>
            <a:ext cx="4368749" cy="3392115"/>
            <a:chOff x="5057105" y="2897156"/>
            <a:chExt cx="4102050" cy="3027291"/>
          </a:xfrm>
        </p:grpSpPr>
        <p:pic>
          <p:nvPicPr>
            <p:cNvPr id="47" name="东营、王黛君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57105" y="2897156"/>
              <a:ext cx="4102050" cy="2734700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>
              <a:off x="5696098" y="5594837"/>
              <a:ext cx="1690578" cy="329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>
                  <a:latin typeface="楷体" panose="02010609060101010101" pitchFamily="49" charset="-122"/>
                  <a:ea typeface="楷体" panose="02010609060101010101" pitchFamily="49" charset="-122"/>
                </a:defRPr>
              </a:lvl1pPr>
            </a:lstStyle>
            <a:p>
              <a:r>
                <a:rPr lang="zh-CN" altLang="en-US" dirty="0"/>
                <a:t>王黛君教授访谈</a:t>
              </a:r>
              <a:endParaRPr lang="zh-CN" altLang="en-US" dirty="0"/>
            </a:p>
          </p:txBody>
        </p:sp>
      </p:grpSp>
      <p:grpSp>
        <p:nvGrpSpPr>
          <p:cNvPr id="49" name="4华泽澎书记访谈"/>
          <p:cNvGrpSpPr/>
          <p:nvPr/>
        </p:nvGrpSpPr>
        <p:grpSpPr>
          <a:xfrm>
            <a:off x="7548054" y="2515559"/>
            <a:ext cx="4643946" cy="3510986"/>
            <a:chOff x="6836842" y="3500709"/>
            <a:chExt cx="4643946" cy="3510986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36842" y="3500709"/>
              <a:ext cx="4643946" cy="3091541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8510259" y="6642363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华泽澎</a:t>
              </a:r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书记访谈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3186187" y="6195076"/>
            <a:ext cx="5819627" cy="461665"/>
          </a:xfrm>
          <a:prstGeom prst="rect">
            <a:avLst/>
          </a:prstGeom>
          <a:noFill/>
          <a:ln w="19050">
            <a:solidFill>
              <a:srgbClr val="C0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构建了</a:t>
            </a:r>
            <a:r>
              <a:rPr lang="zh-CN" altLang="en-US" sz="24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口述历史资源库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，让历史生动再现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1240"/>
    </mc:Choice>
    <mc:Fallback>
      <p:transition advTm="41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6102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1.3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特色性档案资源体系建设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04469" y="1166566"/>
            <a:ext cx="122272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 startAt="3"/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加强对学校重大历史事件类档案材料征集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针对我校起源、援建石油院校、参加石油会战，赴清华、北大、大庆油田等地开展档案材料征集，获取了大量一手档案资料。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77232" y="2783542"/>
            <a:ext cx="10990392" cy="3109257"/>
            <a:chOff x="1099500" y="3326154"/>
            <a:chExt cx="10410600" cy="277715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270100" y="3326154"/>
              <a:ext cx="3240000" cy="216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4800" y="3326154"/>
              <a:ext cx="3240000" cy="216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9500" y="3326154"/>
              <a:ext cx="3240000" cy="216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6" name="矩形 25"/>
            <p:cNvSpPr/>
            <p:nvPr/>
          </p:nvSpPr>
          <p:spPr>
            <a:xfrm>
              <a:off x="1677991" y="5703197"/>
              <a:ext cx="208301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清华大学档案馆</a:t>
              </a:r>
              <a:endPara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5242557" y="5703197"/>
              <a:ext cx="209066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北京大学档案馆</a:t>
              </a:r>
              <a:endPara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8891745" y="5703197"/>
              <a:ext cx="199670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天津大学档案馆</a:t>
              </a:r>
              <a:endPara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77232" y="2894200"/>
            <a:ext cx="11198868" cy="3447899"/>
            <a:chOff x="979283" y="3153424"/>
            <a:chExt cx="10558491" cy="3230553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5213" y="3153424"/>
              <a:ext cx="3508246" cy="23400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29528" y="3153424"/>
              <a:ext cx="3508246" cy="23400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9283" y="3153424"/>
              <a:ext cx="3120000" cy="23400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2" name="矩形 51"/>
            <p:cNvSpPr/>
            <p:nvPr/>
          </p:nvSpPr>
          <p:spPr>
            <a:xfrm>
              <a:off x="1124291" y="5663481"/>
              <a:ext cx="282998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东北石油大学征集史料</a:t>
              </a:r>
              <a:endPara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4506324" y="5676091"/>
              <a:ext cx="3146021" cy="374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西安石油大学查询档案资料</a:t>
              </a:r>
              <a:endPara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8495081" y="5676091"/>
              <a:ext cx="257713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西南石油大学征集史料</a:t>
              </a:r>
              <a:endPara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800182" y="2783542"/>
            <a:ext cx="10772844" cy="3334217"/>
            <a:chOff x="766991" y="2983269"/>
            <a:chExt cx="11041053" cy="3535175"/>
          </a:xfrm>
        </p:grpSpPr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6991" y="2983269"/>
              <a:ext cx="3918857" cy="261257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7" name="图片 56"/>
            <p:cNvPicPr>
              <a:picLocks noChangeAspect="1"/>
            </p:cNvPicPr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4839435" y="2983269"/>
              <a:ext cx="3499467" cy="26141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8" name="矩形 57"/>
            <p:cNvSpPr/>
            <p:nvPr/>
          </p:nvSpPr>
          <p:spPr>
            <a:xfrm>
              <a:off x="1307864" y="5810558"/>
              <a:ext cx="257713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中国石油天然气</a:t>
              </a:r>
              <a:r>
                <a:rPr lang="zh-CN" altLang="en-US" sz="2000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集团石油</a:t>
              </a:r>
              <a:r>
                <a:rPr lang="zh-CN" altLang="en-US" sz="2000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展览馆 </a:t>
              </a:r>
              <a:endPara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5278553" y="5810558"/>
              <a:ext cx="262123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大庆油田</a:t>
              </a:r>
              <a:r>
                <a:rPr lang="zh-CN" altLang="en-US" sz="2000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历史</a:t>
              </a:r>
              <a:r>
                <a:rPr lang="zh-CN" altLang="en-US" sz="2000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陈列馆 </a:t>
              </a:r>
              <a:endPara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8492489" y="2983269"/>
              <a:ext cx="3315555" cy="261257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1" name="矩形 60"/>
            <p:cNvSpPr/>
            <p:nvPr/>
          </p:nvSpPr>
          <p:spPr>
            <a:xfrm>
              <a:off x="8967890" y="5810558"/>
              <a:ext cx="236475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铁人王进喜纪念馆 </a:t>
              </a:r>
              <a:endPara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8415"/>
    </mc:Choice>
    <mc:Fallback>
      <p:transition advTm="38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xit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93794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完善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档案</a:t>
            </a:r>
            <a:r>
              <a:rPr lang="zh-CN" altLang="en-US" sz="36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利用体系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建设，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满足用户多元需求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图示 3"/>
          <p:cNvGraphicFramePr/>
          <p:nvPr/>
        </p:nvGraphicFramePr>
        <p:xfrm>
          <a:off x="479424" y="1416205"/>
          <a:ext cx="10437619" cy="600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1310081" y="308494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重规范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63719" y="238848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重效率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688213" y="141620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重文化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00174" y="5962918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档案服务层级体系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8416" y="4990226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/>
              <a:t>（档案凭证开具）</a:t>
            </a:r>
            <a:endParaRPr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4323613" y="3991844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/>
              <a:t>（档案网络化服务）</a:t>
            </a:r>
            <a:endParaRPr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8032681" y="3115721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/>
              <a:t>（档案文化推介）</a:t>
            </a:r>
            <a:endParaRPr lang="zh-CN" altLang="en-US" sz="2000" dirty="0"/>
          </a:p>
        </p:txBody>
      </p:sp>
      <p:pic>
        <p:nvPicPr>
          <p:cNvPr id="1026" name="Picture 2" descr="https://timgsa.baidu.com/timg?image&amp;quality=80&amp;size=b9999_10000&amp;sec=1527759412788&amp;di=a14b02f3bd2981ededde798640968ecf&amp;imgtype=0&amp;src=http%3A%2F%2Fimgsrc.baidu.com%2Fimage%2Fc0%253Dshijue1%252C0%252C0%252C294%252C40%2Fsign%3Dad6d0af8c41b9d169eca92229bb7defa%2Ffcfaaf51f3deb48f57ff39f9fa1f3a292df57807.jpg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 bwMode="auto">
          <a:xfrm>
            <a:off x="8032681" y="4476044"/>
            <a:ext cx="3527056" cy="207557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8033"/>
    </mc:Choice>
    <mc:Fallback>
      <p:transition advTm="38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Graphic spid="4" grpId="0">
        <p:bldAsOne/>
      </p:bldGraphic>
      <p:bldP spid="6" grpId="0"/>
      <p:bldP spid="9" grpId="0"/>
      <p:bldP spid="11" grpId="0"/>
      <p:bldP spid="12" grpId="0"/>
      <p:bldP spid="2" grpId="0"/>
      <p:bldP spid="10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47628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国家档案事业新形势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871077" y="2248453"/>
            <a:ext cx="1465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  <a:latin typeface="-apple-system-font"/>
              </a:rPr>
              <a:t>档 案 工 作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26833" y="1293900"/>
            <a:ext cx="10646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黑体" panose="02010600030101010101" pitchFamily="49" charset="-122"/>
                <a:ea typeface="黑体" panose="02010600030101010101" pitchFamily="49" charset="-122"/>
              </a:rPr>
              <a:t>档案工作在服务</a:t>
            </a:r>
            <a:r>
              <a:rPr lang="zh-CN" altLang="en-US" sz="2400" dirty="0">
                <a:latin typeface="黑体" panose="02010600030101010101" pitchFamily="49" charset="-122"/>
                <a:ea typeface="黑体" panose="02010600030101010101" pitchFamily="49" charset="-122"/>
              </a:rPr>
              <a:t>党和国家中心工作、服务经济社会</a:t>
            </a:r>
            <a:r>
              <a:rPr lang="zh-CN" altLang="en-US" sz="2400" dirty="0" smtClean="0">
                <a:latin typeface="黑体" panose="02010600030101010101" pitchFamily="49" charset="-122"/>
                <a:ea typeface="黑体" panose="02010600030101010101" pitchFamily="49" charset="-122"/>
              </a:rPr>
              <a:t>发展起到了独特作用。</a:t>
            </a:r>
            <a:endParaRPr lang="zh-CN" altLang="en-US" sz="2400" dirty="0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6466" y="1835265"/>
            <a:ext cx="11705534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服务数字经济：</a:t>
            </a:r>
            <a:r>
              <a:rPr lang="zh-CN" altLang="en-US" dirty="0" smtClean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推进数字档案馆建设</a:t>
            </a:r>
            <a:endParaRPr lang="en-US" altLang="zh-CN" dirty="0" smtClean="0">
              <a:solidFill>
                <a:srgbClr val="333333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服务农业现代化：</a:t>
            </a:r>
            <a:r>
              <a:rPr lang="zh-CN" altLang="en-US" dirty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承包地确权</a:t>
            </a:r>
            <a:r>
              <a:rPr lang="zh-CN" altLang="en-US" dirty="0" smtClean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档案、</a:t>
            </a:r>
            <a:r>
              <a:rPr lang="zh-CN" altLang="en-US" dirty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林改档案、第一次全国水利</a:t>
            </a:r>
            <a:r>
              <a:rPr lang="zh-CN" altLang="en-US" dirty="0" smtClean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普查档案</a:t>
            </a:r>
            <a:endParaRPr lang="en-US" altLang="zh-CN" dirty="0" smtClean="0">
              <a:solidFill>
                <a:srgbClr val="333333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服务一带一路：</a:t>
            </a:r>
            <a:r>
              <a:rPr lang="zh-CN" altLang="en-US" dirty="0" smtClean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“</a:t>
            </a:r>
            <a:r>
              <a:rPr lang="zh-CN" altLang="en-US" dirty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明清时期‘一带一路’档案编研出版工程”</a:t>
            </a:r>
            <a:endParaRPr lang="en-US" altLang="zh-CN" dirty="0" smtClean="0">
              <a:solidFill>
                <a:srgbClr val="333333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服务科技创新：</a:t>
            </a:r>
            <a:r>
              <a:rPr lang="en-US" altLang="zh-CN" dirty="0" smtClean="0">
                <a:latin typeface="仿宋" panose="02010609060101010101" pitchFamily="49" charset="-122"/>
                <a:ea typeface="仿宋" panose="02010609060101010101" pitchFamily="49" charset="-122"/>
              </a:rPr>
              <a:t>5</a:t>
            </a:r>
            <a:r>
              <a:rPr lang="zh-CN" altLang="en-US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年间，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全国档案科研立项共计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580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项</a:t>
            </a:r>
            <a:r>
              <a:rPr lang="zh-CN" altLang="en-US" dirty="0" smtClean="0">
                <a:latin typeface="仿宋" panose="02010609060101010101" pitchFamily="49" charset="-122"/>
                <a:ea typeface="仿宋" panose="02010609060101010101" pitchFamily="49" charset="-122"/>
              </a:rPr>
              <a:t>，</a:t>
            </a:r>
            <a:endParaRPr lang="en-US" altLang="zh-CN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服务思想文化建设</a:t>
            </a:r>
            <a:r>
              <a:rPr lang="zh-CN" altLang="en-US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：</a:t>
            </a:r>
            <a:r>
              <a:rPr lang="en-US" altLang="zh-CN" dirty="0" smtClean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中共中央文件选集（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1949.10—1966.5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  <a:r>
              <a:rPr lang="en-US" altLang="zh-CN" dirty="0" smtClean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endParaRPr lang="en-US" altLang="zh-CN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服务民生</a:t>
            </a:r>
            <a:r>
              <a:rPr lang="zh-CN" altLang="en-US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：</a:t>
            </a:r>
            <a:r>
              <a:rPr lang="zh-CN" altLang="en-US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档案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信息资源共享与“一站式”服务</a:t>
            </a:r>
            <a:r>
              <a:rPr lang="zh-CN" altLang="en-US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工作</a:t>
            </a:r>
            <a:endParaRPr lang="en-US" altLang="zh-CN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服务教育事业发展：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5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年来全国档案学专业办学规模稳中有</a:t>
            </a:r>
            <a:r>
              <a:rPr lang="zh-CN" altLang="en-US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增</a:t>
            </a:r>
            <a:endParaRPr lang="en-US" altLang="zh-CN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服务两岸交流</a:t>
            </a:r>
            <a:r>
              <a:rPr lang="zh-CN" altLang="en-US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：</a:t>
            </a:r>
            <a:r>
              <a:rPr lang="en-US" altLang="zh-CN" dirty="0" smtClean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孙中山档案文献特展</a:t>
            </a:r>
            <a:r>
              <a:rPr lang="en-US" altLang="zh-CN" dirty="0" smtClean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dirty="0" smtClean="0">
                <a:latin typeface="仿宋" panose="02010609060101010101" pitchFamily="49" charset="-122"/>
                <a:ea typeface="仿宋" panose="02010609060101010101" pitchFamily="49" charset="-122"/>
              </a:rPr>
              <a:t>、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海峡两岸档案学术</a:t>
            </a:r>
            <a:r>
              <a:rPr lang="zh-CN" altLang="en-US" dirty="0" smtClean="0">
                <a:latin typeface="仿宋" panose="02010609060101010101" pitchFamily="49" charset="-122"/>
                <a:ea typeface="仿宋" panose="02010609060101010101" pitchFamily="49" charset="-122"/>
              </a:rPr>
              <a:t>交流会</a:t>
            </a:r>
            <a:endParaRPr lang="en-US" altLang="zh-CN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服务大国外交：</a:t>
            </a:r>
            <a:r>
              <a:rPr lang="en-US" altLang="zh-CN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en-US" altLang="zh-CN" dirty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dirty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南京大屠杀档案</a:t>
            </a:r>
            <a:r>
              <a:rPr lang="en-US" altLang="zh-CN" dirty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》《</a:t>
            </a:r>
            <a:r>
              <a:rPr lang="zh-CN" altLang="en-US" dirty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元代西藏官方档案</a:t>
            </a:r>
            <a:r>
              <a:rPr lang="en-US" altLang="zh-CN" dirty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dirty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和</a:t>
            </a:r>
            <a:r>
              <a:rPr lang="en-US" altLang="zh-CN" dirty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dirty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侨批档案</a:t>
            </a:r>
            <a:r>
              <a:rPr lang="en-US" altLang="zh-CN" dirty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en-US" altLang="zh-CN" dirty="0" smtClean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</a:t>
            </a:r>
            <a:r>
              <a:rPr lang="zh-CN" altLang="en-US" dirty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项文献遗产入选</a:t>
            </a:r>
            <a:r>
              <a:rPr lang="en-US" altLang="zh-CN" dirty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dirty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世界记忆名录</a:t>
            </a:r>
            <a:r>
              <a:rPr lang="en-US" altLang="zh-CN" dirty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endParaRPr lang="en-US" altLang="zh-CN" dirty="0" smtClean="0">
              <a:solidFill>
                <a:srgbClr val="333333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服务从严治党</a:t>
            </a:r>
            <a:r>
              <a:rPr lang="zh-CN" altLang="en-US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：</a:t>
            </a:r>
            <a:r>
              <a:rPr lang="zh-CN" altLang="en-US" dirty="0" smtClean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以</a:t>
            </a:r>
            <a:r>
              <a:rPr lang="zh-CN" altLang="en-US" dirty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档案为依托的党性教育主题</a:t>
            </a:r>
            <a:r>
              <a:rPr lang="zh-CN" altLang="en-US" dirty="0" smtClean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教室</a:t>
            </a:r>
            <a:endParaRPr lang="en-US" altLang="zh-CN" dirty="0" smtClean="0">
              <a:solidFill>
                <a:srgbClr val="333333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服务强军兴军：全军档案业务指导职能及各大单位档案管理关系实施重大调整</a:t>
            </a:r>
            <a:endParaRPr lang="zh-CN" altLang="en-US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3684"/>
    </mc:Choice>
    <mc:Fallback>
      <p:transition advTm="2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93794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完善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档案</a:t>
            </a:r>
            <a:r>
              <a:rPr lang="zh-CN" altLang="en-US" sz="36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利用体系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建设，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满足用户多元需求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754055" y="2582222"/>
            <a:ext cx="233910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档案服务是</a:t>
            </a:r>
            <a:r>
              <a:rPr lang="zh-CN" altLang="en-US" sz="2400" kern="1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恒星</a:t>
            </a:r>
            <a:endParaRPr lang="en-US" altLang="zh-CN" sz="2400" kern="1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2400" kern="1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档案</a:t>
            </a:r>
            <a:r>
              <a:rPr lang="zh-CN" altLang="en-US" sz="2400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管理是</a:t>
            </a:r>
            <a:r>
              <a:rPr lang="zh-CN" altLang="en-US" sz="2400" kern="1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行星</a:t>
            </a:r>
            <a:endParaRPr lang="en-US" altLang="zh-CN" sz="2400" kern="1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2400" kern="1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档案</a:t>
            </a:r>
            <a:r>
              <a:rPr lang="zh-CN" altLang="en-US" sz="2400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数据是卫星</a:t>
            </a:r>
            <a:endParaRPr lang="zh-CN" altLang="en-US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19" y="1883376"/>
            <a:ext cx="5573951" cy="3946568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1503"/>
    </mc:Choice>
    <mc:Fallback>
      <p:transition advTm="21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2871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表层服务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897582" y="3748245"/>
            <a:ext cx="3458085" cy="2520000"/>
          </a:xfrm>
          <a:prstGeom prst="rect">
            <a:avLst/>
          </a:prstGeom>
          <a:ln>
            <a:solidFill>
              <a:srgbClr val="008CFF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735613" y="6345936"/>
            <a:ext cx="223651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参与本科教学评估</a:t>
            </a: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93235" y="6345936"/>
            <a:ext cx="326243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向王</a:t>
            </a:r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德民院</a:t>
            </a:r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士赠送纪念</a:t>
            </a:r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卡片</a:t>
            </a:r>
            <a:endParaRPr lang="en-US" altLang="zh-CN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268285" y="6345936"/>
            <a:ext cx="172354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服务教育教学</a:t>
            </a: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97513" y="3748245"/>
            <a:ext cx="3754416" cy="2520000"/>
          </a:xfrm>
          <a:prstGeom prst="rect">
            <a:avLst/>
          </a:prstGeom>
          <a:ln>
            <a:solidFill>
              <a:srgbClr val="008CFF"/>
            </a:solidFill>
          </a:ln>
        </p:spPr>
      </p:pic>
      <p:pic>
        <p:nvPicPr>
          <p:cNvPr id="9" name="北京，曹珏家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320" y="3748245"/>
            <a:ext cx="3242440" cy="2520000"/>
          </a:xfrm>
          <a:prstGeom prst="rect">
            <a:avLst/>
          </a:prstGeom>
          <a:ln>
            <a:solidFill>
              <a:srgbClr val="008CFF"/>
            </a:solidFill>
          </a:ln>
        </p:spPr>
      </p:pic>
      <p:sp>
        <p:nvSpPr>
          <p:cNvPr id="10" name="矩形 9"/>
          <p:cNvSpPr/>
          <p:nvPr/>
        </p:nvSpPr>
        <p:spPr>
          <a:xfrm>
            <a:off x="404552" y="2422777"/>
            <a:ext cx="1800493" cy="646331"/>
          </a:xfrm>
          <a:prstGeom prst="rect">
            <a:avLst/>
          </a:prstGeom>
          <a:solidFill>
            <a:srgbClr val="83CA26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服务“三三三”</a:t>
            </a:r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培养体系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486758" y="3171827"/>
            <a:ext cx="11526172" cy="214824"/>
          </a:xfrm>
          <a:prstGeom prst="rightArrow">
            <a:avLst/>
          </a:prstGeom>
          <a:solidFill>
            <a:srgbClr val="AE4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493313" y="2422777"/>
            <a:ext cx="1801093" cy="646331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“双一流”建设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582674" y="2422778"/>
            <a:ext cx="1584000" cy="648000"/>
          </a:xfrm>
          <a:prstGeom prst="rect">
            <a:avLst/>
          </a:prstGeom>
          <a:solidFill>
            <a:srgbClr val="FED13C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促进</a:t>
            </a:r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科学研究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454942" y="2422778"/>
            <a:ext cx="1584000" cy="648000"/>
          </a:xfrm>
          <a:prstGeom prst="rect">
            <a:avLst/>
          </a:prstGeom>
          <a:solidFill>
            <a:srgbClr val="A62D47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保证</a:t>
            </a:r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资产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327210" y="2422778"/>
            <a:ext cx="1584000" cy="648000"/>
          </a:xfrm>
          <a:prstGeom prst="rect">
            <a:avLst/>
          </a:prstGeom>
          <a:solidFill>
            <a:srgbClr val="FE8F26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推动</a:t>
            </a:r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国际合作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199476" y="2422778"/>
            <a:ext cx="1584000" cy="648000"/>
          </a:xfrm>
          <a:prstGeom prst="rect">
            <a:avLst/>
          </a:prstGeom>
          <a:solidFill>
            <a:srgbClr val="2577E3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中心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35475" y="1379117"/>
            <a:ext cx="12177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平均年接待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3000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余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人次，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查阅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4000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余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卷次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复制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档案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万余张。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2217"/>
    </mc:Choice>
    <mc:Fallback>
      <p:transition advTm="72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4" grpId="0"/>
      <p:bldP spid="5" grpId="0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5475" y="1073557"/>
            <a:ext cx="11636485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“互联网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”档案服务</a:t>
            </a:r>
            <a:endParaRPr lang="zh-CN" altLang="en-US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5475" y="232740"/>
            <a:ext cx="2871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层服务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92535" y="1984916"/>
            <a:ext cx="11179425" cy="3797595"/>
            <a:chOff x="692535" y="1984916"/>
            <a:chExt cx="11179425" cy="379759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>
              <a:off x="692535" y="1984916"/>
              <a:ext cx="3869836" cy="342463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4699998" y="1986891"/>
              <a:ext cx="2481388" cy="3422659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671124" y="5409550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自助服务终端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750931" y="5413179"/>
              <a:ext cx="2492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档案资源推介展示终端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9013" y="1984916"/>
              <a:ext cx="4552947" cy="3424634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8640600" y="540955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出国材料管理系统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160204" y="6021658"/>
            <a:ext cx="9674443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借助互联网手段，依托数字化资源，提供远程服务，提高服务效率，提升用户满意度</a:t>
            </a:r>
            <a:endParaRPr lang="zh-CN" altLang="en-US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387"/>
    </mc:Choice>
    <mc:Fallback>
      <p:transition advTm="17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2871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深层服务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413333" y="1923153"/>
            <a:ext cx="2842615" cy="468000"/>
          </a:xfrm>
          <a:prstGeom prst="roundRect">
            <a:avLst/>
          </a:prstGeom>
          <a:solidFill>
            <a:srgbClr val="4F4F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策划系列专题展览</a:t>
            </a:r>
            <a:endParaRPr lang="zh-CN" altLang="en-US" dirty="0"/>
          </a:p>
        </p:txBody>
      </p:sp>
      <p:sp>
        <p:nvSpPr>
          <p:cNvPr id="11" name="圆角矩形 10"/>
          <p:cNvSpPr/>
          <p:nvPr/>
        </p:nvSpPr>
        <p:spPr>
          <a:xfrm>
            <a:off x="1413332" y="4407741"/>
            <a:ext cx="2842615" cy="468000"/>
          </a:xfrm>
          <a:prstGeom prst="roundRect">
            <a:avLst/>
          </a:prstGeom>
          <a:solidFill>
            <a:srgbClr val="A22841"/>
          </a:solidFill>
          <a:ln>
            <a:solidFill>
              <a:srgbClr val="AE3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策划校史知识竞赛</a:t>
            </a:r>
            <a:endParaRPr lang="zh-CN" altLang="en-US" dirty="0"/>
          </a:p>
        </p:txBody>
      </p:sp>
      <p:sp>
        <p:nvSpPr>
          <p:cNvPr id="12" name="圆角矩形 11"/>
          <p:cNvSpPr/>
          <p:nvPr/>
        </p:nvSpPr>
        <p:spPr>
          <a:xfrm>
            <a:off x="1413333" y="2589785"/>
            <a:ext cx="2842615" cy="468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举办名师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文化</a:t>
            </a:r>
            <a:r>
              <a:rPr lang="zh-CN" altLang="en-US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展览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413331" y="5042274"/>
            <a:ext cx="2842615" cy="468000"/>
          </a:xfrm>
          <a:prstGeom prst="roundRect">
            <a:avLst/>
          </a:prstGeom>
          <a:solidFill>
            <a:srgbClr val="8DCE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举办演讲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比赛</a:t>
            </a:r>
            <a:endParaRPr lang="zh-CN" altLang="en-US" dirty="0"/>
          </a:p>
        </p:txBody>
      </p:sp>
      <p:sp>
        <p:nvSpPr>
          <p:cNvPr id="15" name="圆角矩形 14"/>
          <p:cNvSpPr/>
          <p:nvPr/>
        </p:nvSpPr>
        <p:spPr>
          <a:xfrm>
            <a:off x="1413330" y="5685823"/>
            <a:ext cx="2842615" cy="468000"/>
          </a:xfrm>
          <a:prstGeom prst="roundRect">
            <a:avLst/>
          </a:prstGeom>
          <a:solidFill>
            <a:srgbClr val="257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推出校史文化创意作品</a:t>
            </a:r>
            <a:endParaRPr lang="zh-CN" altLang="en-US" dirty="0"/>
          </a:p>
        </p:txBody>
      </p:sp>
      <p:sp>
        <p:nvSpPr>
          <p:cNvPr id="16" name="圆角矩形 15"/>
          <p:cNvSpPr/>
          <p:nvPr/>
        </p:nvSpPr>
        <p:spPr>
          <a:xfrm>
            <a:off x="1413333" y="3722086"/>
            <a:ext cx="2842615" cy="468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出版研究专著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右箭头 16"/>
          <p:cNvSpPr/>
          <p:nvPr/>
        </p:nvSpPr>
        <p:spPr>
          <a:xfrm>
            <a:off x="5438758" y="3293999"/>
            <a:ext cx="1436404" cy="714957"/>
          </a:xfrm>
          <a:prstGeom prst="rightArrow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818120" y="3112868"/>
            <a:ext cx="34676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充分挖掘档案文化</a:t>
            </a:r>
            <a:endParaRPr lang="en-US" altLang="zh-CN" sz="3200" dirty="0" smtClean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200" dirty="0" smtClean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发挥资政育人职能</a:t>
            </a:r>
            <a:endParaRPr lang="zh-CN" altLang="en-US" sz="3200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413329" y="3155935"/>
            <a:ext cx="2842615" cy="468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开展基础档案资料汇编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769"/>
    </mc:Choice>
    <mc:Fallback>
      <p:transition advTm="10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2" grpId="0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2871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深层服务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7959" y="1247776"/>
            <a:ext cx="114733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专题展览：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buClr>
                <a:srgbClr val="800080"/>
              </a:buClr>
            </a:pPr>
            <a:r>
              <a:rPr lang="en-US" altLang="zh-CN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东方红音乐舞蹈史诗图片展</a:t>
            </a:r>
            <a:r>
              <a:rPr lang="en-US" altLang="zh-CN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>
              <a:lnSpc>
                <a:spcPct val="150000"/>
              </a:lnSpc>
              <a:buClr>
                <a:srgbClr val="800080"/>
              </a:buClr>
            </a:pPr>
            <a:r>
              <a:rPr lang="en-US" altLang="zh-CN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校办产业</a:t>
            </a:r>
            <a:r>
              <a:rPr lang="en-US" alt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60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年图文展</a:t>
            </a:r>
            <a:r>
              <a:rPr lang="en-US" altLang="zh-CN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>
              <a:lnSpc>
                <a:spcPct val="150000"/>
              </a:lnSpc>
              <a:buClr>
                <a:srgbClr val="800080"/>
              </a:buClr>
            </a:pPr>
            <a:r>
              <a:rPr lang="en-US" altLang="zh-CN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青春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理想信念首届毕业生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决心书图文实物展</a:t>
            </a:r>
            <a:r>
              <a:rPr lang="en-US" altLang="zh-CN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2400" dirty="0" smtClean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>
              <a:lnSpc>
                <a:spcPct val="150000"/>
              </a:lnSpc>
              <a:buClr>
                <a:srgbClr val="800080"/>
              </a:buClr>
            </a:pPr>
            <a:r>
              <a:rPr lang="en-US" altLang="zh-CN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《“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墨香石大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”书画展</a:t>
            </a:r>
            <a:r>
              <a:rPr lang="en-US" altLang="zh-CN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53076" y="4282440"/>
            <a:ext cx="1809630" cy="236999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180" y="4282440"/>
            <a:ext cx="1777494" cy="236999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294" y="4282440"/>
            <a:ext cx="1777271" cy="236999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797289" y="1417320"/>
            <a:ext cx="3993985" cy="510300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30"/>
    </mc:Choice>
    <mc:Fallback>
      <p:transition advTm="3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5475" y="1073557"/>
            <a:ext cx="11636485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 startAt="2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名师文化展览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76" y="1883266"/>
            <a:ext cx="3204261" cy="4227973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93" y="1883264"/>
            <a:ext cx="3041604" cy="4227973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242" y="1883264"/>
            <a:ext cx="3075082" cy="422797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35475" y="232740"/>
            <a:ext cx="2871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深层服务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4648" y="6111237"/>
            <a:ext cx="387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德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馨学高  丹心如一 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纪念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朱亚杰院士诞辰一百周年图文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展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269308" y="6111237"/>
            <a:ext cx="42242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高山仰止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纪念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曹本熹院士诞辰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100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周年图文实物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展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9074409" y="6111237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水击石穿寻地火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沈忠厚院士图文实物展</a:t>
            </a:r>
            <a:endParaRPr lang="zh-CN" altLang="en-US" dirty="0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1827"/>
    </mc:Choice>
    <mc:Fallback>
      <p:transition advTm="21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2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5475" y="1073557"/>
            <a:ext cx="11636485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 startAt="2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名师文化展览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564" y="1822305"/>
            <a:ext cx="3146955" cy="43268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1822306"/>
            <a:ext cx="3245167" cy="432688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35475" y="232740"/>
            <a:ext cx="2871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深层服务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238" y="1822304"/>
            <a:ext cx="3438369" cy="432688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85211" y="6121457"/>
            <a:ext cx="3160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800080"/>
              </a:buClr>
            </a:pP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不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忘初心 执志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前行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buClr>
                <a:srgbClr val="800080"/>
              </a:buClr>
            </a:pP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学校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的“老革命”图文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展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562557" y="6143823"/>
            <a:ext cx="4092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800080"/>
              </a:buClr>
            </a:pP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殚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精建伟业 光华励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后人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buClr>
                <a:srgbClr val="800080"/>
              </a:buClr>
            </a:pP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纪念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杨光华先生逝世十周年图文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展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184343" y="6121456"/>
            <a:ext cx="2262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800080"/>
              </a:buClr>
            </a:pP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上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德若谷 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行者无疆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Clr>
                <a:srgbClr val="800080"/>
              </a:buClr>
            </a:pP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戈革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先生图文实物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展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9079"/>
    </mc:Choice>
    <mc:Fallback>
      <p:transition advTm="39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5475" y="1073557"/>
            <a:ext cx="116364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 startAt="3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开展基础档案资料汇编</a:t>
            </a:r>
            <a:endParaRPr lang="zh-CN" altLang="en-US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buClr>
                <a:srgbClr val="800080"/>
              </a:buClr>
            </a:pP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学校组织机构沿革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>
              <a:lnSpc>
                <a:spcPct val="150000"/>
              </a:lnSpc>
              <a:buClr>
                <a:srgbClr val="800080"/>
              </a:buClr>
            </a:pP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学校中层干部任免文件汇编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5475" y="232740"/>
            <a:ext cx="2871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深层服务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114533" y="3022369"/>
            <a:ext cx="5134715" cy="3278843"/>
            <a:chOff x="1114533" y="3022369"/>
            <a:chExt cx="5134715" cy="327884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14533" y="3022369"/>
              <a:ext cx="2396602" cy="3278843"/>
            </a:xfrm>
            <a:prstGeom prst="rect">
              <a:avLst/>
            </a:prstGeom>
            <a:ln>
              <a:solidFill>
                <a:srgbClr val="A73149"/>
              </a:solidFill>
            </a:ln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60931" y="4775539"/>
              <a:ext cx="1135663" cy="1525673"/>
            </a:xfrm>
            <a:prstGeom prst="rect">
              <a:avLst/>
            </a:prstGeom>
            <a:ln>
              <a:solidFill>
                <a:srgbClr val="A73149"/>
              </a:solidFill>
            </a:ln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6390" y="4775539"/>
              <a:ext cx="1102858" cy="1525673"/>
            </a:xfrm>
            <a:prstGeom prst="rect">
              <a:avLst/>
            </a:prstGeom>
            <a:ln>
              <a:solidFill>
                <a:srgbClr val="A73149"/>
              </a:solidFill>
            </a:ln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6390" y="3022369"/>
              <a:ext cx="1102858" cy="1558684"/>
            </a:xfrm>
            <a:prstGeom prst="rect">
              <a:avLst/>
            </a:prstGeom>
            <a:ln>
              <a:solidFill>
                <a:srgbClr val="A73149"/>
              </a:solidFill>
            </a:ln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0931" y="3022369"/>
              <a:ext cx="1135663" cy="1558684"/>
            </a:xfrm>
            <a:prstGeom prst="rect">
              <a:avLst/>
            </a:prstGeom>
            <a:ln>
              <a:solidFill>
                <a:srgbClr val="A73149"/>
              </a:solidFill>
            </a:ln>
          </p:spPr>
        </p:pic>
      </p:grpSp>
      <p:sp>
        <p:nvSpPr>
          <p:cNvPr id="13" name="文本框 12"/>
          <p:cNvSpPr txBox="1"/>
          <p:nvPr/>
        </p:nvSpPr>
        <p:spPr>
          <a:xfrm>
            <a:off x="1735613" y="6345936"/>
            <a:ext cx="403187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详尽展现了学校</a:t>
            </a:r>
            <a:r>
              <a:rPr lang="en-US" altLang="zh-CN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60</a:t>
            </a:r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年机构发展历程</a:t>
            </a: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 rot="21341297">
            <a:off x="6977223" y="2944780"/>
            <a:ext cx="4925334" cy="2693995"/>
            <a:chOff x="6896400" y="1440909"/>
            <a:chExt cx="4506186" cy="2270023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3689621">
              <a:off x="9981230" y="2189670"/>
              <a:ext cx="1108046" cy="1734667"/>
            </a:xfrm>
            <a:prstGeom prst="rect">
              <a:avLst/>
            </a:prstGeom>
            <a:ln>
              <a:solidFill>
                <a:srgbClr val="A73149"/>
              </a:solidFill>
            </a:ln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836391">
              <a:off x="9433973" y="1752746"/>
              <a:ext cx="1160941" cy="1958186"/>
            </a:xfrm>
            <a:prstGeom prst="rect">
              <a:avLst/>
            </a:prstGeom>
            <a:ln>
              <a:solidFill>
                <a:srgbClr val="A73149"/>
              </a:solidFill>
            </a:ln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740073">
              <a:off x="8651225" y="1464216"/>
              <a:ext cx="1175043" cy="2024682"/>
            </a:xfrm>
            <a:prstGeom prst="rect">
              <a:avLst/>
            </a:prstGeom>
            <a:ln>
              <a:solidFill>
                <a:srgbClr val="A73149"/>
              </a:solidFill>
            </a:ln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015331">
              <a:off x="7861773" y="1440909"/>
              <a:ext cx="1198716" cy="2002846"/>
            </a:xfrm>
            <a:prstGeom prst="rect">
              <a:avLst/>
            </a:prstGeom>
            <a:ln>
              <a:solidFill>
                <a:srgbClr val="A73149"/>
              </a:solidFill>
            </a:ln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9897752">
              <a:off x="6896400" y="1719492"/>
              <a:ext cx="1337176" cy="1906675"/>
            </a:xfrm>
            <a:prstGeom prst="rect">
              <a:avLst/>
            </a:prstGeom>
            <a:ln>
              <a:solidFill>
                <a:srgbClr val="A73149"/>
              </a:solidFill>
            </a:ln>
          </p:spPr>
        </p:pic>
      </p:grpSp>
      <p:sp>
        <p:nvSpPr>
          <p:cNvPr id="22" name="文本框 21"/>
          <p:cNvSpPr txBox="1"/>
          <p:nvPr/>
        </p:nvSpPr>
        <p:spPr>
          <a:xfrm>
            <a:off x="7886090" y="6334485"/>
            <a:ext cx="300595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形成了干部任免信息合集</a:t>
            </a: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882"/>
    </mc:Choice>
    <mc:Fallback>
      <p:transition advTm="10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5475" y="1073557"/>
            <a:ext cx="116364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 startAt="4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出版研究专著</a:t>
            </a:r>
            <a:endParaRPr lang="zh-CN" altLang="en-US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buClr>
                <a:srgbClr val="800080"/>
              </a:buClr>
            </a:pP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传承跨越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中国石油大学（华东）年谱（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2003——2013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>
              <a:lnSpc>
                <a:spcPct val="150000"/>
              </a:lnSpc>
              <a:buClr>
                <a:srgbClr val="800080"/>
              </a:buClr>
            </a:pP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足迹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校办产业大事记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5475" y="232740"/>
            <a:ext cx="2871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深层服务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 rot="21349952">
            <a:off x="1051343" y="3447684"/>
            <a:ext cx="4110862" cy="3121438"/>
            <a:chOff x="1288094" y="3344655"/>
            <a:chExt cx="4110862" cy="3121438"/>
          </a:xfrm>
        </p:grpSpPr>
        <p:grpSp>
          <p:nvGrpSpPr>
            <p:cNvPr id="2" name="组合 1"/>
            <p:cNvGrpSpPr/>
            <p:nvPr/>
          </p:nvGrpSpPr>
          <p:grpSpPr>
            <a:xfrm rot="20048644">
              <a:off x="1288094" y="3344655"/>
              <a:ext cx="3331101" cy="3121438"/>
              <a:chOff x="1777491" y="3465375"/>
              <a:chExt cx="3331101" cy="3121438"/>
            </a:xfrm>
          </p:grpSpPr>
          <p:grpSp>
            <p:nvGrpSpPr>
              <p:cNvPr id="4" name="组合 3"/>
              <p:cNvGrpSpPr>
                <a:grpSpLocks noChangeAspect="1"/>
              </p:cNvGrpSpPr>
              <p:nvPr/>
            </p:nvGrpSpPr>
            <p:grpSpPr>
              <a:xfrm rot="19886618">
                <a:off x="1777491" y="3465375"/>
                <a:ext cx="2488528" cy="2880000"/>
                <a:chOff x="5668906" y="1780677"/>
                <a:chExt cx="3836405" cy="4439912"/>
              </a:xfrm>
            </p:grpSpPr>
            <p:pic>
              <p:nvPicPr>
                <p:cNvPr id="5" name="图片 4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 rot="4200000">
                  <a:off x="5082427" y="2367156"/>
                  <a:ext cx="3643561" cy="2470603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pic>
            <p:pic>
              <p:nvPicPr>
                <p:cNvPr id="6" name="图片 5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 rot="4800000">
                  <a:off x="5466633" y="2488851"/>
                  <a:ext cx="3643561" cy="2470603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pic>
            <p:pic>
              <p:nvPicPr>
                <p:cNvPr id="7" name="图片 6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 rot="5400000">
                  <a:off x="5852317" y="2674700"/>
                  <a:ext cx="3643561" cy="2470603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pic>
            <p:pic>
              <p:nvPicPr>
                <p:cNvPr id="8" name="图片 7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 rot="6000000">
                  <a:off x="6162041" y="2884612"/>
                  <a:ext cx="3643561" cy="2470603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pic>
            <p:pic>
              <p:nvPicPr>
                <p:cNvPr id="9" name="图片 8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 rot="6600000">
                  <a:off x="6448229" y="3163507"/>
                  <a:ext cx="3643561" cy="2470603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pic>
          </p:grpSp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 rot="5574990">
                <a:off x="2626676" y="4214526"/>
                <a:ext cx="2363438" cy="1602585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 rot="6327429">
                <a:off x="2867831" y="4346102"/>
                <a:ext cx="2363438" cy="1602585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 rot="7102565">
                <a:off x="3125581" y="4603801"/>
                <a:ext cx="2363438" cy="1602585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</p:grpSp>
        <p:grpSp>
          <p:nvGrpSpPr>
            <p:cNvPr id="16" name="组合 15"/>
            <p:cNvGrpSpPr/>
            <p:nvPr/>
          </p:nvGrpSpPr>
          <p:grpSpPr>
            <a:xfrm>
              <a:off x="3427002" y="3833457"/>
              <a:ext cx="1971954" cy="2508643"/>
              <a:chOff x="3427002" y="3833457"/>
              <a:chExt cx="1971954" cy="2508643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 rot="6503904">
                <a:off x="3046576" y="4213883"/>
                <a:ext cx="2363438" cy="1602585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 rot="7569508">
                <a:off x="3415945" y="4359088"/>
                <a:ext cx="2363438" cy="1602585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</p:grp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385" y="3020893"/>
            <a:ext cx="2533930" cy="35696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167"/>
    </mc:Choice>
    <mc:Fallback>
      <p:transition advTm="4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5476" y="1073557"/>
            <a:ext cx="3868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 startAt="5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策划校史知识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竞赛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5475" y="232740"/>
            <a:ext cx="2871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深层服务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248" y="2457450"/>
            <a:ext cx="3293123" cy="28361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矩形 19"/>
          <p:cNvSpPr/>
          <p:nvPr/>
        </p:nvSpPr>
        <p:spPr>
          <a:xfrm>
            <a:off x="1198608" y="5317973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校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史知识竞赛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通知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1493" y="1528209"/>
            <a:ext cx="5831003" cy="46945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507"/>
    </mc:Choice>
    <mc:Fallback>
      <p:transition advTm="4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47628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国家档案事业新形势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04470" y="1166566"/>
            <a:ext cx="4413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档案工作写入政府工作报告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197506" y="1166566"/>
            <a:ext cx="3666652" cy="48145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16840" y="2445499"/>
            <a:ext cx="4805406" cy="3286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333333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加快构建中国特色哲学社会科学</a:t>
            </a:r>
            <a:r>
              <a:rPr lang="zh-CN" altLang="en-US" sz="3600" dirty="0" smtClean="0">
                <a:solidFill>
                  <a:srgbClr val="333333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，繁荣</a:t>
            </a:r>
            <a:r>
              <a:rPr lang="zh-CN" altLang="en-US" sz="3600" dirty="0">
                <a:solidFill>
                  <a:srgbClr val="333333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文艺创作</a:t>
            </a:r>
            <a:r>
              <a:rPr lang="zh-CN" altLang="en-US" sz="3600" dirty="0" smtClean="0">
                <a:solidFill>
                  <a:srgbClr val="333333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，发展</a:t>
            </a:r>
            <a:r>
              <a:rPr lang="zh-CN" altLang="en-US" sz="3600" dirty="0">
                <a:solidFill>
                  <a:srgbClr val="333333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新闻出版、广播影视、</a:t>
            </a:r>
            <a:r>
              <a:rPr lang="zh-CN" altLang="en-US" sz="3600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档案等</a:t>
            </a:r>
            <a:r>
              <a:rPr lang="zh-CN" altLang="en-US" sz="3600" dirty="0" smtClean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事业</a:t>
            </a:r>
            <a:r>
              <a:rPr lang="zh-CN" altLang="en-US" sz="3600" dirty="0">
                <a:solidFill>
                  <a:srgbClr val="333333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。</a:t>
            </a:r>
            <a:endParaRPr lang="zh-CN" altLang="en-US" sz="3600" dirty="0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964013" y="6041412"/>
            <a:ext cx="6227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800000"/>
                </a:solidFill>
                <a:latin typeface="宋体" panose="02010600030101010101" pitchFamily="2" charset="-122"/>
              </a:rPr>
              <a:t>2018</a:t>
            </a:r>
            <a:r>
              <a:rPr lang="zh-CN" altLang="en-US" b="1" dirty="0">
                <a:solidFill>
                  <a:srgbClr val="800000"/>
                </a:solidFill>
                <a:latin typeface="宋体" panose="02010600030101010101" pitchFamily="2" charset="-122"/>
              </a:rPr>
              <a:t>年</a:t>
            </a:r>
            <a:r>
              <a:rPr lang="en-US" altLang="zh-CN" b="1" dirty="0">
                <a:solidFill>
                  <a:srgbClr val="800000"/>
                </a:solidFill>
                <a:latin typeface="宋体" panose="02010600030101010101" pitchFamily="2" charset="-122"/>
              </a:rPr>
              <a:t>3</a:t>
            </a:r>
            <a:r>
              <a:rPr lang="zh-CN" altLang="en-US" b="1" dirty="0">
                <a:solidFill>
                  <a:srgbClr val="800000"/>
                </a:solidFill>
                <a:latin typeface="宋体" panose="02010600030101010101" pitchFamily="2" charset="-122"/>
              </a:rPr>
              <a:t>月</a:t>
            </a:r>
            <a:r>
              <a:rPr lang="en-US" altLang="zh-CN" b="1" dirty="0">
                <a:solidFill>
                  <a:srgbClr val="800000"/>
                </a:solidFill>
                <a:latin typeface="宋体" panose="02010600030101010101" pitchFamily="2" charset="-122"/>
              </a:rPr>
              <a:t>5</a:t>
            </a:r>
            <a:r>
              <a:rPr lang="zh-CN" altLang="en-US" b="1" dirty="0" smtClean="0">
                <a:solidFill>
                  <a:srgbClr val="800000"/>
                </a:solidFill>
                <a:latin typeface="宋体" panose="02010600030101010101" pitchFamily="2" charset="-122"/>
              </a:rPr>
              <a:t>日，李克强总理</a:t>
            </a:r>
            <a:endParaRPr lang="en-US" altLang="zh-CN" b="1" dirty="0" smtClean="0">
              <a:solidFill>
                <a:srgbClr val="800000"/>
              </a:solidFill>
              <a:latin typeface="宋体" panose="02010600030101010101" pitchFamily="2" charset="-122"/>
            </a:endParaRPr>
          </a:p>
          <a:p>
            <a:r>
              <a:rPr lang="zh-CN" altLang="en-US" b="1" dirty="0" smtClean="0">
                <a:solidFill>
                  <a:srgbClr val="800000"/>
                </a:solidFill>
                <a:latin typeface="宋体" panose="02010600030101010101" pitchFamily="2" charset="-122"/>
              </a:rPr>
              <a:t>在</a:t>
            </a:r>
            <a:r>
              <a:rPr lang="zh-CN" altLang="en-US" b="1" dirty="0">
                <a:solidFill>
                  <a:srgbClr val="800000"/>
                </a:solidFill>
                <a:latin typeface="宋体" panose="02010600030101010101" pitchFamily="2" charset="-122"/>
              </a:rPr>
              <a:t>第十三届全国人民代表大会第一次会议</a:t>
            </a:r>
            <a:r>
              <a:rPr lang="zh-CN" altLang="en-US" b="1" dirty="0" smtClean="0">
                <a:solidFill>
                  <a:srgbClr val="800000"/>
                </a:solidFill>
                <a:latin typeface="宋体" panose="02010600030101010101" pitchFamily="2" charset="-122"/>
              </a:rPr>
              <a:t>上做政府工</a:t>
            </a:r>
            <a:r>
              <a:rPr lang="zh-CN" altLang="en-US" b="1" dirty="0">
                <a:solidFill>
                  <a:srgbClr val="800000"/>
                </a:solidFill>
                <a:latin typeface="宋体" panose="02010600030101010101" pitchFamily="2" charset="-122"/>
              </a:rPr>
              <a:t>作报告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3684"/>
    </mc:Choice>
    <mc:Fallback>
      <p:transition advTm="2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7" grpId="0"/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5475" y="1073557"/>
            <a:ext cx="11636485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 startAt="6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举办演讲比赛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5475" y="232740"/>
            <a:ext cx="2871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深层服务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977" y="2457450"/>
            <a:ext cx="3724402" cy="24829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623" y="2457450"/>
            <a:ext cx="3724400" cy="24829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268" y="2457450"/>
            <a:ext cx="3724400" cy="248293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91322" y="5116006"/>
            <a:ext cx="226215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比赛现场及颁奖仪式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39549" y="5163620"/>
            <a:ext cx="1274547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比赛现场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309637" y="5116006"/>
            <a:ext cx="115766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颁奖仪式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622"/>
    </mc:Choice>
    <mc:Fallback>
      <p:transition advTm="5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5475" y="1073557"/>
            <a:ext cx="11636485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 startAt="7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推出校史文化创意作品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5475" y="232740"/>
            <a:ext cx="2871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深层服务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42913" y="2705031"/>
            <a:ext cx="11109325" cy="2884530"/>
            <a:chOff x="737508" y="3318601"/>
            <a:chExt cx="11109325" cy="288453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737508" y="3318601"/>
              <a:ext cx="11109325" cy="2369820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5510150" y="5833799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棋牌包装</a:t>
              </a:r>
              <a:endParaRPr lang="zh-CN" altLang="en-US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209849" y="2705031"/>
            <a:ext cx="7573391" cy="3514748"/>
            <a:chOff x="1481295" y="3067817"/>
            <a:chExt cx="7573391" cy="3514748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1295" y="3067817"/>
              <a:ext cx="4469340" cy="297956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2171" y="3067817"/>
              <a:ext cx="2762515" cy="2979561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7295922" y="6213233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纪念笔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047772" y="6213233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书签</a:t>
              </a:r>
              <a:endParaRPr lang="zh-CN" altLang="en-US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088249" y="2888014"/>
            <a:ext cx="8860979" cy="2981244"/>
            <a:chOff x="1481295" y="7007640"/>
            <a:chExt cx="8860979" cy="298124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1295" y="7009323"/>
              <a:ext cx="3862870" cy="297956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70408" y="7007640"/>
              <a:ext cx="4471866" cy="2981244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255612" y="2502994"/>
            <a:ext cx="11107379" cy="3751283"/>
            <a:chOff x="-1987906" y="5481861"/>
            <a:chExt cx="11107379" cy="3751283"/>
          </a:xfrm>
        </p:grpSpPr>
        <p:grpSp>
          <p:nvGrpSpPr>
            <p:cNvPr id="17" name="组合 16"/>
            <p:cNvGrpSpPr/>
            <p:nvPr/>
          </p:nvGrpSpPr>
          <p:grpSpPr>
            <a:xfrm>
              <a:off x="3049867" y="5843862"/>
              <a:ext cx="6069606" cy="3389282"/>
              <a:chOff x="4254524" y="3212142"/>
              <a:chExt cx="6069606" cy="3389282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54524" y="3212142"/>
                <a:ext cx="6069606" cy="29988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矩形 21"/>
              <p:cNvSpPr/>
              <p:nvPr/>
            </p:nvSpPr>
            <p:spPr>
              <a:xfrm>
                <a:off x="6966161" y="6232092"/>
                <a:ext cx="6463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套杯</a:t>
                </a:r>
                <a:endParaRPr lang="zh-CN" altLang="en-US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-1987906" y="5481861"/>
              <a:ext cx="4677899" cy="3751283"/>
              <a:chOff x="2898493" y="2916211"/>
              <a:chExt cx="4677899" cy="3751283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898493" y="2916211"/>
                <a:ext cx="4677899" cy="33819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矩形 19"/>
              <p:cNvSpPr/>
              <p:nvPr/>
            </p:nvSpPr>
            <p:spPr>
              <a:xfrm>
                <a:off x="4823735" y="6298162"/>
                <a:ext cx="8771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 smtClean="0">
                    <a:solidFill>
                      <a:srgbClr val="C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保温杯</a:t>
                </a:r>
                <a:endParaRPr lang="zh-CN" altLang="en-US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2579"/>
    </mc:Choice>
    <mc:Fallback>
      <p:transition advTm="52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93794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建立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健全</a:t>
            </a:r>
            <a:r>
              <a:rPr lang="zh-CN" altLang="en-US" sz="36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档案安全体系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，确保档案整体安全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5475" y="1264178"/>
            <a:ext cx="11473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人防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、物防、技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</a:t>
            </a:r>
            <a:r>
              <a:rPr lang="zh-CN" altLang="en-US" sz="240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三位一体</a:t>
            </a:r>
            <a:r>
              <a:rPr lang="zh-CN" altLang="en-US" sz="2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档案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安全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体系。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56"/>
          <p:cNvSpPr/>
          <p:nvPr/>
        </p:nvSpPr>
        <p:spPr bwMode="auto">
          <a:xfrm>
            <a:off x="949850" y="2521188"/>
            <a:ext cx="2700000" cy="540000"/>
          </a:xfrm>
          <a:custGeom>
            <a:avLst/>
            <a:gdLst>
              <a:gd name="T0" fmla="*/ 2353 w 2385"/>
              <a:gd name="T1" fmla="*/ 0 h 425"/>
              <a:gd name="T2" fmla="*/ 0 w 2385"/>
              <a:gd name="T3" fmla="*/ 0 h 425"/>
              <a:gd name="T4" fmla="*/ 0 w 2385"/>
              <a:gd name="T5" fmla="*/ 425 h 425"/>
              <a:gd name="T6" fmla="*/ 2353 w 2385"/>
              <a:gd name="T7" fmla="*/ 425 h 425"/>
              <a:gd name="T8" fmla="*/ 2385 w 2385"/>
              <a:gd name="T9" fmla="*/ 393 h 425"/>
              <a:gd name="T10" fmla="*/ 2385 w 2385"/>
              <a:gd name="T11" fmla="*/ 32 h 425"/>
              <a:gd name="T12" fmla="*/ 2353 w 2385"/>
              <a:gd name="T13" fmla="*/ 0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85" h="425">
                <a:moveTo>
                  <a:pt x="235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25"/>
                  <a:pt x="0" y="425"/>
                  <a:pt x="0" y="425"/>
                </a:cubicBezTo>
                <a:cubicBezTo>
                  <a:pt x="2353" y="425"/>
                  <a:pt x="2353" y="425"/>
                  <a:pt x="2353" y="425"/>
                </a:cubicBezTo>
                <a:cubicBezTo>
                  <a:pt x="2370" y="425"/>
                  <a:pt x="2385" y="411"/>
                  <a:pt x="2385" y="393"/>
                </a:cubicBezTo>
                <a:cubicBezTo>
                  <a:pt x="2385" y="32"/>
                  <a:pt x="2385" y="32"/>
                  <a:pt x="2385" y="32"/>
                </a:cubicBezTo>
                <a:cubicBezTo>
                  <a:pt x="2385" y="15"/>
                  <a:pt x="2370" y="0"/>
                  <a:pt x="2353" y="0"/>
                </a:cubicBezTo>
                <a:close/>
              </a:path>
            </a:pathLst>
          </a:custGeom>
          <a:solidFill>
            <a:srgbClr val="FF6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库房视频监控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Freeform 65"/>
          <p:cNvSpPr/>
          <p:nvPr/>
        </p:nvSpPr>
        <p:spPr bwMode="auto">
          <a:xfrm>
            <a:off x="949850" y="3141450"/>
            <a:ext cx="2700000" cy="540000"/>
          </a:xfrm>
          <a:custGeom>
            <a:avLst/>
            <a:gdLst>
              <a:gd name="T0" fmla="*/ 32 w 2385"/>
              <a:gd name="T1" fmla="*/ 0 h 425"/>
              <a:gd name="T2" fmla="*/ 2385 w 2385"/>
              <a:gd name="T3" fmla="*/ 0 h 425"/>
              <a:gd name="T4" fmla="*/ 2385 w 2385"/>
              <a:gd name="T5" fmla="*/ 425 h 425"/>
              <a:gd name="T6" fmla="*/ 32 w 2385"/>
              <a:gd name="T7" fmla="*/ 425 h 425"/>
              <a:gd name="T8" fmla="*/ 0 w 2385"/>
              <a:gd name="T9" fmla="*/ 393 h 425"/>
              <a:gd name="T10" fmla="*/ 0 w 2385"/>
              <a:gd name="T11" fmla="*/ 32 h 425"/>
              <a:gd name="T12" fmla="*/ 32 w 2385"/>
              <a:gd name="T13" fmla="*/ 0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85" h="425">
                <a:moveTo>
                  <a:pt x="32" y="0"/>
                </a:moveTo>
                <a:cubicBezTo>
                  <a:pt x="2385" y="0"/>
                  <a:pt x="2385" y="0"/>
                  <a:pt x="2385" y="0"/>
                </a:cubicBezTo>
                <a:cubicBezTo>
                  <a:pt x="2385" y="425"/>
                  <a:pt x="2385" y="425"/>
                  <a:pt x="2385" y="425"/>
                </a:cubicBezTo>
                <a:cubicBezTo>
                  <a:pt x="32" y="425"/>
                  <a:pt x="32" y="425"/>
                  <a:pt x="32" y="425"/>
                </a:cubicBezTo>
                <a:cubicBezTo>
                  <a:pt x="15" y="425"/>
                  <a:pt x="0" y="410"/>
                  <a:pt x="0" y="393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15"/>
                  <a:pt x="15" y="0"/>
                  <a:pt x="32" y="0"/>
                </a:cubicBezTo>
                <a:close/>
              </a:path>
            </a:pathLst>
          </a:custGeom>
          <a:solidFill>
            <a:srgbClr val="008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库房恒温恒湿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Freeform 68"/>
          <p:cNvSpPr/>
          <p:nvPr/>
        </p:nvSpPr>
        <p:spPr bwMode="auto">
          <a:xfrm>
            <a:off x="949850" y="3761712"/>
            <a:ext cx="2700000" cy="540000"/>
          </a:xfrm>
          <a:custGeom>
            <a:avLst/>
            <a:gdLst>
              <a:gd name="T0" fmla="*/ 32 w 2385"/>
              <a:gd name="T1" fmla="*/ 0 h 424"/>
              <a:gd name="T2" fmla="*/ 2385 w 2385"/>
              <a:gd name="T3" fmla="*/ 0 h 424"/>
              <a:gd name="T4" fmla="*/ 2385 w 2385"/>
              <a:gd name="T5" fmla="*/ 424 h 424"/>
              <a:gd name="T6" fmla="*/ 32 w 2385"/>
              <a:gd name="T7" fmla="*/ 424 h 424"/>
              <a:gd name="T8" fmla="*/ 0 w 2385"/>
              <a:gd name="T9" fmla="*/ 392 h 424"/>
              <a:gd name="T10" fmla="*/ 0 w 2385"/>
              <a:gd name="T11" fmla="*/ 32 h 424"/>
              <a:gd name="T12" fmla="*/ 32 w 2385"/>
              <a:gd name="T13" fmla="*/ 0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85" h="424">
                <a:moveTo>
                  <a:pt x="32" y="0"/>
                </a:moveTo>
                <a:cubicBezTo>
                  <a:pt x="2385" y="0"/>
                  <a:pt x="2385" y="0"/>
                  <a:pt x="2385" y="0"/>
                </a:cubicBezTo>
                <a:cubicBezTo>
                  <a:pt x="2385" y="424"/>
                  <a:pt x="2385" y="424"/>
                  <a:pt x="2385" y="424"/>
                </a:cubicBezTo>
                <a:cubicBezTo>
                  <a:pt x="32" y="424"/>
                  <a:pt x="32" y="424"/>
                  <a:pt x="32" y="424"/>
                </a:cubicBezTo>
                <a:cubicBezTo>
                  <a:pt x="15" y="424"/>
                  <a:pt x="0" y="410"/>
                  <a:pt x="0" y="39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14"/>
                  <a:pt x="15" y="0"/>
                  <a:pt x="32" y="0"/>
                </a:cubicBezTo>
                <a:close/>
              </a:path>
            </a:pathLst>
          </a:custGeom>
          <a:solidFill>
            <a:srgbClr val="FF2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档案消毒杀虫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Freeform 62"/>
          <p:cNvSpPr/>
          <p:nvPr/>
        </p:nvSpPr>
        <p:spPr bwMode="auto">
          <a:xfrm>
            <a:off x="949850" y="4381974"/>
            <a:ext cx="2700000" cy="540000"/>
          </a:xfrm>
          <a:custGeom>
            <a:avLst/>
            <a:gdLst>
              <a:gd name="T0" fmla="*/ 2353 w 2385"/>
              <a:gd name="T1" fmla="*/ 0 h 425"/>
              <a:gd name="T2" fmla="*/ 0 w 2385"/>
              <a:gd name="T3" fmla="*/ 0 h 425"/>
              <a:gd name="T4" fmla="*/ 0 w 2385"/>
              <a:gd name="T5" fmla="*/ 425 h 425"/>
              <a:gd name="T6" fmla="*/ 2353 w 2385"/>
              <a:gd name="T7" fmla="*/ 425 h 425"/>
              <a:gd name="T8" fmla="*/ 2385 w 2385"/>
              <a:gd name="T9" fmla="*/ 393 h 425"/>
              <a:gd name="T10" fmla="*/ 2385 w 2385"/>
              <a:gd name="T11" fmla="*/ 32 h 425"/>
              <a:gd name="T12" fmla="*/ 2353 w 2385"/>
              <a:gd name="T13" fmla="*/ 0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85" h="425">
                <a:moveTo>
                  <a:pt x="235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25"/>
                  <a:pt x="0" y="425"/>
                  <a:pt x="0" y="425"/>
                </a:cubicBezTo>
                <a:cubicBezTo>
                  <a:pt x="2353" y="425"/>
                  <a:pt x="2353" y="425"/>
                  <a:pt x="2353" y="425"/>
                </a:cubicBezTo>
                <a:cubicBezTo>
                  <a:pt x="2371" y="425"/>
                  <a:pt x="2385" y="410"/>
                  <a:pt x="2385" y="393"/>
                </a:cubicBezTo>
                <a:cubicBezTo>
                  <a:pt x="2385" y="32"/>
                  <a:pt x="2385" y="32"/>
                  <a:pt x="2385" y="32"/>
                </a:cubicBezTo>
                <a:cubicBezTo>
                  <a:pt x="2385" y="14"/>
                  <a:pt x="2371" y="0"/>
                  <a:pt x="2353" y="0"/>
                </a:cubicBezTo>
                <a:close/>
              </a:path>
            </a:pathLst>
          </a:custGeom>
          <a:solidFill>
            <a:srgbClr val="99A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加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装防盗设备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Freeform 62"/>
          <p:cNvSpPr/>
          <p:nvPr/>
        </p:nvSpPr>
        <p:spPr bwMode="auto">
          <a:xfrm>
            <a:off x="949850" y="5002236"/>
            <a:ext cx="2700000" cy="540000"/>
          </a:xfrm>
          <a:custGeom>
            <a:avLst/>
            <a:gdLst>
              <a:gd name="T0" fmla="*/ 2353 w 2385"/>
              <a:gd name="T1" fmla="*/ 0 h 425"/>
              <a:gd name="T2" fmla="*/ 0 w 2385"/>
              <a:gd name="T3" fmla="*/ 0 h 425"/>
              <a:gd name="T4" fmla="*/ 0 w 2385"/>
              <a:gd name="T5" fmla="*/ 425 h 425"/>
              <a:gd name="T6" fmla="*/ 2353 w 2385"/>
              <a:gd name="T7" fmla="*/ 425 h 425"/>
              <a:gd name="T8" fmla="*/ 2385 w 2385"/>
              <a:gd name="T9" fmla="*/ 393 h 425"/>
              <a:gd name="T10" fmla="*/ 2385 w 2385"/>
              <a:gd name="T11" fmla="*/ 32 h 425"/>
              <a:gd name="T12" fmla="*/ 2353 w 2385"/>
              <a:gd name="T13" fmla="*/ 0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85" h="425">
                <a:moveTo>
                  <a:pt x="235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25"/>
                  <a:pt x="0" y="425"/>
                  <a:pt x="0" y="425"/>
                </a:cubicBezTo>
                <a:cubicBezTo>
                  <a:pt x="2353" y="425"/>
                  <a:pt x="2353" y="425"/>
                  <a:pt x="2353" y="425"/>
                </a:cubicBezTo>
                <a:cubicBezTo>
                  <a:pt x="2371" y="425"/>
                  <a:pt x="2385" y="410"/>
                  <a:pt x="2385" y="393"/>
                </a:cubicBezTo>
                <a:cubicBezTo>
                  <a:pt x="2385" y="32"/>
                  <a:pt x="2385" y="32"/>
                  <a:pt x="2385" y="32"/>
                </a:cubicBezTo>
                <a:cubicBezTo>
                  <a:pt x="2385" y="14"/>
                  <a:pt x="2371" y="0"/>
                  <a:pt x="2353" y="0"/>
                </a:cubicBezTo>
                <a:close/>
              </a:path>
            </a:pathLst>
          </a:custGeom>
          <a:solidFill>
            <a:srgbClr val="FFD1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进出库房登记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Freeform 62"/>
          <p:cNvSpPr/>
          <p:nvPr/>
        </p:nvSpPr>
        <p:spPr bwMode="auto">
          <a:xfrm>
            <a:off x="947156" y="5622498"/>
            <a:ext cx="2700000" cy="540000"/>
          </a:xfrm>
          <a:custGeom>
            <a:avLst/>
            <a:gdLst>
              <a:gd name="T0" fmla="*/ 2353 w 2385"/>
              <a:gd name="T1" fmla="*/ 0 h 425"/>
              <a:gd name="T2" fmla="*/ 0 w 2385"/>
              <a:gd name="T3" fmla="*/ 0 h 425"/>
              <a:gd name="T4" fmla="*/ 0 w 2385"/>
              <a:gd name="T5" fmla="*/ 425 h 425"/>
              <a:gd name="T6" fmla="*/ 2353 w 2385"/>
              <a:gd name="T7" fmla="*/ 425 h 425"/>
              <a:gd name="T8" fmla="*/ 2385 w 2385"/>
              <a:gd name="T9" fmla="*/ 393 h 425"/>
              <a:gd name="T10" fmla="*/ 2385 w 2385"/>
              <a:gd name="T11" fmla="*/ 32 h 425"/>
              <a:gd name="T12" fmla="*/ 2353 w 2385"/>
              <a:gd name="T13" fmla="*/ 0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85" h="425">
                <a:moveTo>
                  <a:pt x="235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25"/>
                  <a:pt x="0" y="425"/>
                  <a:pt x="0" y="425"/>
                </a:cubicBezTo>
                <a:cubicBezTo>
                  <a:pt x="2353" y="425"/>
                  <a:pt x="2353" y="425"/>
                  <a:pt x="2353" y="425"/>
                </a:cubicBezTo>
                <a:cubicBezTo>
                  <a:pt x="2371" y="425"/>
                  <a:pt x="2385" y="410"/>
                  <a:pt x="2385" y="393"/>
                </a:cubicBezTo>
                <a:cubicBezTo>
                  <a:pt x="2385" y="32"/>
                  <a:pt x="2385" y="32"/>
                  <a:pt x="2385" y="32"/>
                </a:cubicBezTo>
                <a:cubicBezTo>
                  <a:pt x="2385" y="14"/>
                  <a:pt x="2371" y="0"/>
                  <a:pt x="2353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15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577332" y="2408402"/>
            <a:ext cx="1394295" cy="3877080"/>
            <a:chOff x="3577332" y="2544882"/>
            <a:chExt cx="1394295" cy="3877080"/>
          </a:xfrm>
        </p:grpSpPr>
        <p:sp>
          <p:nvSpPr>
            <p:cNvPr id="13" name="右中括号 12"/>
            <p:cNvSpPr/>
            <p:nvPr/>
          </p:nvSpPr>
          <p:spPr>
            <a:xfrm>
              <a:off x="3577332" y="2544882"/>
              <a:ext cx="605790" cy="3877080"/>
            </a:xfrm>
            <a:prstGeom prst="rightBracket">
              <a:avLst>
                <a:gd name="adj" fmla="val 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" name="直接箭头连接符 13"/>
            <p:cNvCxnSpPr>
              <a:stCxn id="13" idx="2"/>
              <a:endCxn id="18" idx="1"/>
            </p:cNvCxnSpPr>
            <p:nvPr/>
          </p:nvCxnSpPr>
          <p:spPr>
            <a:xfrm>
              <a:off x="4183122" y="4483422"/>
              <a:ext cx="788505" cy="561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reeform 56"/>
          <p:cNvSpPr/>
          <p:nvPr/>
        </p:nvSpPr>
        <p:spPr bwMode="auto">
          <a:xfrm>
            <a:off x="9154655" y="2521188"/>
            <a:ext cx="2700000" cy="1078982"/>
          </a:xfrm>
          <a:custGeom>
            <a:avLst/>
            <a:gdLst>
              <a:gd name="T0" fmla="*/ 2353 w 2385"/>
              <a:gd name="T1" fmla="*/ 0 h 425"/>
              <a:gd name="T2" fmla="*/ 0 w 2385"/>
              <a:gd name="T3" fmla="*/ 0 h 425"/>
              <a:gd name="T4" fmla="*/ 0 w 2385"/>
              <a:gd name="T5" fmla="*/ 425 h 425"/>
              <a:gd name="T6" fmla="*/ 2353 w 2385"/>
              <a:gd name="T7" fmla="*/ 425 h 425"/>
              <a:gd name="T8" fmla="*/ 2385 w 2385"/>
              <a:gd name="T9" fmla="*/ 393 h 425"/>
              <a:gd name="T10" fmla="*/ 2385 w 2385"/>
              <a:gd name="T11" fmla="*/ 32 h 425"/>
              <a:gd name="T12" fmla="*/ 2353 w 2385"/>
              <a:gd name="T13" fmla="*/ 0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85" h="425">
                <a:moveTo>
                  <a:pt x="235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25"/>
                  <a:pt x="0" y="425"/>
                  <a:pt x="0" y="425"/>
                </a:cubicBezTo>
                <a:cubicBezTo>
                  <a:pt x="2353" y="425"/>
                  <a:pt x="2353" y="425"/>
                  <a:pt x="2353" y="425"/>
                </a:cubicBezTo>
                <a:cubicBezTo>
                  <a:pt x="2370" y="425"/>
                  <a:pt x="2385" y="411"/>
                  <a:pt x="2385" y="393"/>
                </a:cubicBezTo>
                <a:cubicBezTo>
                  <a:pt x="2385" y="32"/>
                  <a:pt x="2385" y="32"/>
                  <a:pt x="2385" y="32"/>
                </a:cubicBezTo>
                <a:cubicBezTo>
                  <a:pt x="2385" y="15"/>
                  <a:pt x="2370" y="0"/>
                  <a:pt x="2353" y="0"/>
                </a:cubicBezTo>
                <a:close/>
              </a:path>
            </a:pathLst>
          </a:custGeom>
          <a:solidFill>
            <a:srgbClr val="FF6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信息系统</a:t>
            </a:r>
            <a:endParaRPr lang="en-US" altLang="zh-CN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安全等级测评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Freeform 65"/>
          <p:cNvSpPr/>
          <p:nvPr/>
        </p:nvSpPr>
        <p:spPr bwMode="auto">
          <a:xfrm>
            <a:off x="9154655" y="3721072"/>
            <a:ext cx="2700000" cy="540000"/>
          </a:xfrm>
          <a:custGeom>
            <a:avLst/>
            <a:gdLst>
              <a:gd name="T0" fmla="*/ 32 w 2385"/>
              <a:gd name="T1" fmla="*/ 0 h 425"/>
              <a:gd name="T2" fmla="*/ 2385 w 2385"/>
              <a:gd name="T3" fmla="*/ 0 h 425"/>
              <a:gd name="T4" fmla="*/ 2385 w 2385"/>
              <a:gd name="T5" fmla="*/ 425 h 425"/>
              <a:gd name="T6" fmla="*/ 32 w 2385"/>
              <a:gd name="T7" fmla="*/ 425 h 425"/>
              <a:gd name="T8" fmla="*/ 0 w 2385"/>
              <a:gd name="T9" fmla="*/ 393 h 425"/>
              <a:gd name="T10" fmla="*/ 0 w 2385"/>
              <a:gd name="T11" fmla="*/ 32 h 425"/>
              <a:gd name="T12" fmla="*/ 32 w 2385"/>
              <a:gd name="T13" fmla="*/ 0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85" h="425">
                <a:moveTo>
                  <a:pt x="32" y="0"/>
                </a:moveTo>
                <a:cubicBezTo>
                  <a:pt x="2385" y="0"/>
                  <a:pt x="2385" y="0"/>
                  <a:pt x="2385" y="0"/>
                </a:cubicBezTo>
                <a:cubicBezTo>
                  <a:pt x="2385" y="425"/>
                  <a:pt x="2385" y="425"/>
                  <a:pt x="2385" y="425"/>
                </a:cubicBezTo>
                <a:cubicBezTo>
                  <a:pt x="32" y="425"/>
                  <a:pt x="32" y="425"/>
                  <a:pt x="32" y="425"/>
                </a:cubicBezTo>
                <a:cubicBezTo>
                  <a:pt x="15" y="425"/>
                  <a:pt x="0" y="410"/>
                  <a:pt x="0" y="393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15"/>
                  <a:pt x="15" y="0"/>
                  <a:pt x="32" y="0"/>
                </a:cubicBezTo>
                <a:close/>
              </a:path>
            </a:pathLst>
          </a:custGeom>
          <a:solidFill>
            <a:srgbClr val="008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建立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保密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防护体系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Freeform 68"/>
          <p:cNvSpPr/>
          <p:nvPr/>
        </p:nvSpPr>
        <p:spPr bwMode="auto">
          <a:xfrm>
            <a:off x="9154655" y="4381974"/>
            <a:ext cx="2700000" cy="540000"/>
          </a:xfrm>
          <a:custGeom>
            <a:avLst/>
            <a:gdLst>
              <a:gd name="T0" fmla="*/ 32 w 2385"/>
              <a:gd name="T1" fmla="*/ 0 h 424"/>
              <a:gd name="T2" fmla="*/ 2385 w 2385"/>
              <a:gd name="T3" fmla="*/ 0 h 424"/>
              <a:gd name="T4" fmla="*/ 2385 w 2385"/>
              <a:gd name="T5" fmla="*/ 424 h 424"/>
              <a:gd name="T6" fmla="*/ 32 w 2385"/>
              <a:gd name="T7" fmla="*/ 424 h 424"/>
              <a:gd name="T8" fmla="*/ 0 w 2385"/>
              <a:gd name="T9" fmla="*/ 392 h 424"/>
              <a:gd name="T10" fmla="*/ 0 w 2385"/>
              <a:gd name="T11" fmla="*/ 32 h 424"/>
              <a:gd name="T12" fmla="*/ 32 w 2385"/>
              <a:gd name="T13" fmla="*/ 0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85" h="424">
                <a:moveTo>
                  <a:pt x="32" y="0"/>
                </a:moveTo>
                <a:cubicBezTo>
                  <a:pt x="2385" y="0"/>
                  <a:pt x="2385" y="0"/>
                  <a:pt x="2385" y="0"/>
                </a:cubicBezTo>
                <a:cubicBezTo>
                  <a:pt x="2385" y="424"/>
                  <a:pt x="2385" y="424"/>
                  <a:pt x="2385" y="424"/>
                </a:cubicBezTo>
                <a:cubicBezTo>
                  <a:pt x="32" y="424"/>
                  <a:pt x="32" y="424"/>
                  <a:pt x="32" y="424"/>
                </a:cubicBezTo>
                <a:cubicBezTo>
                  <a:pt x="15" y="424"/>
                  <a:pt x="0" y="410"/>
                  <a:pt x="0" y="39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14"/>
                  <a:pt x="15" y="0"/>
                  <a:pt x="32" y="0"/>
                </a:cubicBezTo>
                <a:close/>
              </a:path>
            </a:pathLst>
          </a:custGeom>
          <a:solidFill>
            <a:srgbClr val="FF2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存储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介质监测检验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971627" y="3660487"/>
            <a:ext cx="1438661" cy="138414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实体档案安全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529006" y="3660487"/>
            <a:ext cx="1334833" cy="1353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档案安全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Freeform 62"/>
          <p:cNvSpPr/>
          <p:nvPr/>
        </p:nvSpPr>
        <p:spPr bwMode="auto">
          <a:xfrm>
            <a:off x="9181032" y="5002236"/>
            <a:ext cx="2700000" cy="540000"/>
          </a:xfrm>
          <a:custGeom>
            <a:avLst/>
            <a:gdLst>
              <a:gd name="T0" fmla="*/ 2353 w 2385"/>
              <a:gd name="T1" fmla="*/ 0 h 425"/>
              <a:gd name="T2" fmla="*/ 0 w 2385"/>
              <a:gd name="T3" fmla="*/ 0 h 425"/>
              <a:gd name="T4" fmla="*/ 0 w 2385"/>
              <a:gd name="T5" fmla="*/ 425 h 425"/>
              <a:gd name="T6" fmla="*/ 2353 w 2385"/>
              <a:gd name="T7" fmla="*/ 425 h 425"/>
              <a:gd name="T8" fmla="*/ 2385 w 2385"/>
              <a:gd name="T9" fmla="*/ 393 h 425"/>
              <a:gd name="T10" fmla="*/ 2385 w 2385"/>
              <a:gd name="T11" fmla="*/ 32 h 425"/>
              <a:gd name="T12" fmla="*/ 2353 w 2385"/>
              <a:gd name="T13" fmla="*/ 0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85" h="425">
                <a:moveTo>
                  <a:pt x="235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25"/>
                  <a:pt x="0" y="425"/>
                  <a:pt x="0" y="425"/>
                </a:cubicBezTo>
                <a:cubicBezTo>
                  <a:pt x="2353" y="425"/>
                  <a:pt x="2353" y="425"/>
                  <a:pt x="2353" y="425"/>
                </a:cubicBezTo>
                <a:cubicBezTo>
                  <a:pt x="2371" y="425"/>
                  <a:pt x="2385" y="410"/>
                  <a:pt x="2385" y="393"/>
                </a:cubicBezTo>
                <a:cubicBezTo>
                  <a:pt x="2385" y="32"/>
                  <a:pt x="2385" y="32"/>
                  <a:pt x="2385" y="32"/>
                </a:cubicBezTo>
                <a:cubicBezTo>
                  <a:pt x="2385" y="14"/>
                  <a:pt x="2371" y="0"/>
                  <a:pt x="2353" y="0"/>
                </a:cubicBezTo>
                <a:close/>
              </a:path>
            </a:pathLst>
          </a:custGeom>
          <a:solidFill>
            <a:srgbClr val="99A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电子数据定期备份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Freeform 62"/>
          <p:cNvSpPr/>
          <p:nvPr/>
        </p:nvSpPr>
        <p:spPr bwMode="auto">
          <a:xfrm>
            <a:off x="9181032" y="5622498"/>
            <a:ext cx="2700000" cy="540000"/>
          </a:xfrm>
          <a:custGeom>
            <a:avLst/>
            <a:gdLst>
              <a:gd name="T0" fmla="*/ 2353 w 2385"/>
              <a:gd name="T1" fmla="*/ 0 h 425"/>
              <a:gd name="T2" fmla="*/ 0 w 2385"/>
              <a:gd name="T3" fmla="*/ 0 h 425"/>
              <a:gd name="T4" fmla="*/ 0 w 2385"/>
              <a:gd name="T5" fmla="*/ 425 h 425"/>
              <a:gd name="T6" fmla="*/ 2353 w 2385"/>
              <a:gd name="T7" fmla="*/ 425 h 425"/>
              <a:gd name="T8" fmla="*/ 2385 w 2385"/>
              <a:gd name="T9" fmla="*/ 393 h 425"/>
              <a:gd name="T10" fmla="*/ 2385 w 2385"/>
              <a:gd name="T11" fmla="*/ 32 h 425"/>
              <a:gd name="T12" fmla="*/ 2353 w 2385"/>
              <a:gd name="T13" fmla="*/ 0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85" h="425">
                <a:moveTo>
                  <a:pt x="235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25"/>
                  <a:pt x="0" y="425"/>
                  <a:pt x="0" y="425"/>
                </a:cubicBezTo>
                <a:cubicBezTo>
                  <a:pt x="2353" y="425"/>
                  <a:pt x="2353" y="425"/>
                  <a:pt x="2353" y="425"/>
                </a:cubicBezTo>
                <a:cubicBezTo>
                  <a:pt x="2371" y="425"/>
                  <a:pt x="2385" y="410"/>
                  <a:pt x="2385" y="393"/>
                </a:cubicBezTo>
                <a:cubicBezTo>
                  <a:pt x="2385" y="32"/>
                  <a:pt x="2385" y="32"/>
                  <a:pt x="2385" y="32"/>
                </a:cubicBezTo>
                <a:cubicBezTo>
                  <a:pt x="2385" y="14"/>
                  <a:pt x="2371" y="0"/>
                  <a:pt x="2353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15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863839" y="2408402"/>
            <a:ext cx="1452017" cy="3877080"/>
            <a:chOff x="7863839" y="2583519"/>
            <a:chExt cx="1452017" cy="3877080"/>
          </a:xfrm>
        </p:grpSpPr>
        <p:sp>
          <p:nvSpPr>
            <p:cNvPr id="23" name="右中括号 22"/>
            <p:cNvSpPr/>
            <p:nvPr/>
          </p:nvSpPr>
          <p:spPr>
            <a:xfrm rot="10800000">
              <a:off x="8710066" y="2583519"/>
              <a:ext cx="605790" cy="3877080"/>
            </a:xfrm>
            <a:prstGeom prst="rightBracket">
              <a:avLst>
                <a:gd name="adj" fmla="val 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" name="直接箭头连接符 23"/>
            <p:cNvCxnSpPr>
              <a:stCxn id="23" idx="2"/>
              <a:endCxn id="19" idx="3"/>
            </p:cNvCxnSpPr>
            <p:nvPr/>
          </p:nvCxnSpPr>
          <p:spPr>
            <a:xfrm flipH="1" flipV="1">
              <a:off x="7863839" y="4512194"/>
              <a:ext cx="846227" cy="986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矩形 24"/>
          <p:cNvSpPr/>
          <p:nvPr/>
        </p:nvSpPr>
        <p:spPr>
          <a:xfrm>
            <a:off x="4640580" y="3141450"/>
            <a:ext cx="3634740" cy="2162750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5852656" y="554223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档案安全</a:t>
            </a:r>
            <a:endParaRPr lang="zh-CN" altLang="en-US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9020"/>
    </mc:Choice>
    <mc:Fallback>
      <p:transition advTm="19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4" grpId="0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93794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建立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健全档案安全体系，确保档案整体安全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5476" y="1264178"/>
            <a:ext cx="7736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人防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、物防、技防三位一体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的档案安全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体系。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927279" y="2388145"/>
            <a:ext cx="4208595" cy="3629789"/>
          </a:xfrm>
          <a:prstGeom prst="rect">
            <a:avLst/>
          </a:prstGeom>
          <a:ln>
            <a:solidFill>
              <a:srgbClr val="008CFF"/>
            </a:solidFill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667653" y="2388144"/>
            <a:ext cx="5122869" cy="3629789"/>
          </a:xfrm>
          <a:prstGeom prst="rect">
            <a:avLst/>
          </a:prstGeom>
          <a:ln>
            <a:solidFill>
              <a:srgbClr val="008CFF"/>
            </a:solidFill>
          </a:ln>
        </p:spPr>
      </p:pic>
      <p:sp>
        <p:nvSpPr>
          <p:cNvPr id="29" name="文本框 28"/>
          <p:cNvSpPr txBox="1"/>
          <p:nvPr/>
        </p:nvSpPr>
        <p:spPr>
          <a:xfrm>
            <a:off x="1458243" y="6095460"/>
            <a:ext cx="3146665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定期进行库房安全检查</a:t>
            </a: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654388" y="6100078"/>
            <a:ext cx="3149397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开展</a:t>
            </a:r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档案消毒杀虫培训</a:t>
            </a: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9233"/>
    </mc:Choice>
    <mc:Fallback>
      <p:transition advTm="9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93794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建立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健全档案安全体系，确保档案整体安全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5476" y="1264178"/>
            <a:ext cx="7736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人防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、物防、技防三位一体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的档案安全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体系。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425" y="2388143"/>
            <a:ext cx="5480268" cy="362978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344157" y="6130450"/>
            <a:ext cx="1750803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开展消防演习</a:t>
            </a: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220" y="2388143"/>
            <a:ext cx="5480270" cy="362978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063953" y="6130450"/>
            <a:ext cx="1750803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开展消防演习</a:t>
            </a: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72"/>
    </mc:Choice>
    <mc:Fallback>
      <p:transition advTm="3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5475" y="232740"/>
            <a:ext cx="8494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山东省高校档案工作如何实现弯道超车？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235475" y="1352363"/>
            <a:ext cx="6206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立意高远：</a:t>
            </a:r>
            <a:endParaRPr lang="en-US" altLang="zh-CN" sz="28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8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96120" y="2492375"/>
            <a:ext cx="47971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不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仅</a:t>
            </a:r>
            <a:r>
              <a:rPr lang="zh-CN" altLang="en-US" sz="2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数字化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，还要</a:t>
            </a:r>
            <a:r>
              <a:rPr lang="zh-CN" altLang="en-US" sz="2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数据化？</a:t>
            </a:r>
            <a:endParaRPr lang="en-US" altLang="zh-CN" sz="28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不止</a:t>
            </a:r>
            <a:r>
              <a:rPr lang="zh-CN" altLang="en-US" sz="2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信息化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，更要</a:t>
            </a:r>
            <a:r>
              <a:rPr lang="zh-CN" altLang="en-US" sz="2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智能化？</a:t>
            </a:r>
            <a:endParaRPr lang="en-US" altLang="zh-CN" sz="28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r>
              <a:rPr lang="zh-CN" altLang="en-US" sz="2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数字馆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，致力</a:t>
            </a:r>
            <a:r>
              <a:rPr lang="zh-CN" altLang="en-US" sz="2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智慧馆？</a:t>
            </a:r>
            <a:endParaRPr lang="en-US" altLang="zh-CN" sz="2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2" descr="https://timgsa.baidu.com/timg?image&amp;quality=80&amp;size=b9999_10000&amp;sec=1528785093166&amp;di=76b95f9ce0b562094dca976deab8a718&amp;imgtype=0&amp;src=http%3A%2F%2Fwww.cn-healthcare.com%2Fupload%2F20140615%2F63401402842951326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529" y="1352363"/>
            <a:ext cx="6583992" cy="455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98411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适应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档案工作发展形势，推进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数字信息化建设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53709" y="3203153"/>
            <a:ext cx="1847642" cy="1754326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者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先行</a:t>
            </a:r>
            <a:endParaRPr lang="en-US" altLang="zh-CN" sz="24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>
                <a:srgbClr val="C00000"/>
              </a:buClr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老化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者急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</a:t>
            </a:r>
            <a:endParaRPr lang="en-US" altLang="zh-CN" sz="2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>
                <a:srgbClr val="C00000"/>
              </a:buClr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鲜用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者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缓行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箭头连接符 4"/>
          <p:cNvCxnSpPr>
            <a:stCxn id="7" idx="0"/>
            <a:endCxn id="1026" idx="2"/>
          </p:cNvCxnSpPr>
          <p:nvPr/>
        </p:nvCxnSpPr>
        <p:spPr>
          <a:xfrm flipH="1" flipV="1">
            <a:off x="3005219" y="3129334"/>
            <a:ext cx="4654" cy="19047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5236" y="5034052"/>
            <a:ext cx="2269273" cy="1484684"/>
          </a:xfrm>
          <a:prstGeom prst="rect">
            <a:avLst/>
          </a:prstGeom>
        </p:spPr>
      </p:pic>
      <p:pic>
        <p:nvPicPr>
          <p:cNvPr id="1026" name="Picture 2" descr="https://timgsa.baidu.com/timg?image&amp;quality=80&amp;size=b9999_10000&amp;sec=1527272954937&amp;di=cfbdf31b080d9966242402beb2140271&amp;imgtype=0&amp;src=http%3A%2F%2Ffile03.16sucai.com%2F2016%2F10%2F240%2F16sucai_v20161030186_45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646" y="1318022"/>
            <a:ext cx="2557145" cy="181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614966" y="1248281"/>
            <a:ext cx="1952194" cy="1949318"/>
          </a:xfrm>
          <a:prstGeom prst="rect">
            <a:avLst/>
          </a:prstGeom>
          <a:ln>
            <a:solidFill>
              <a:srgbClr val="197BD2"/>
            </a:solidFill>
          </a:ln>
        </p:spPr>
      </p:pic>
      <p:cxnSp>
        <p:nvCxnSpPr>
          <p:cNvPr id="17" name="直接箭头连接符 16"/>
          <p:cNvCxnSpPr>
            <a:stCxn id="1026" idx="3"/>
            <a:endCxn id="12" idx="1"/>
          </p:cNvCxnSpPr>
          <p:nvPr/>
        </p:nvCxnSpPr>
        <p:spPr>
          <a:xfrm flipV="1">
            <a:off x="4283791" y="2222940"/>
            <a:ext cx="5331175" cy="7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3084747" y="3649429"/>
            <a:ext cx="492443" cy="86177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数字化</a:t>
            </a: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436212" y="3649429"/>
            <a:ext cx="492443" cy="86177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数据化</a:t>
            </a: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581272" y="167532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数据流转</a:t>
            </a: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5" name="直接箭头连接符 24"/>
          <p:cNvCxnSpPr>
            <a:stCxn id="7" idx="3"/>
          </p:cNvCxnSpPr>
          <p:nvPr/>
        </p:nvCxnSpPr>
        <p:spPr>
          <a:xfrm>
            <a:off x="4144509" y="5776394"/>
            <a:ext cx="31120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timgsa.baidu.com/timg?image&amp;quality=80&amp;size=b9999_10000&amp;sec=1527273405383&amp;di=1896b4e00f5c2aeb204f9ae63b379cde&amp;imgtype=0&amp;src=http%3A%2F%2Fpic39.photophoto.cn%2F20160620%2F1155115699376601_b.jp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7256533" y="4262051"/>
            <a:ext cx="1767841" cy="2432442"/>
          </a:xfrm>
          <a:prstGeom prst="rect">
            <a:avLst/>
          </a:prstGeom>
          <a:noFill/>
          <a:ln>
            <a:solidFill>
              <a:srgbClr val="197B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文本框 31"/>
          <p:cNvSpPr txBox="1"/>
          <p:nvPr/>
        </p:nvSpPr>
        <p:spPr>
          <a:xfrm>
            <a:off x="5038280" y="520516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实体流转</a:t>
            </a: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038280" y="598104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现场服务</a:t>
            </a: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453032" y="2310528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信息化服务</a:t>
            </a: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985056" y="1486283"/>
            <a:ext cx="2488384" cy="1431161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让用户少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走路</a:t>
            </a:r>
            <a:endParaRPr lang="en-US" altLang="zh-CN" sz="2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宁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让数据多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跑步</a:t>
            </a:r>
            <a:endParaRPr lang="en-US" altLang="zh-CN" sz="24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2136"/>
    </mc:Choice>
    <mc:Fallback>
      <p:transition advTm="42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36" grpId="0" animBg="1"/>
      <p:bldP spid="19" grpId="0"/>
      <p:bldP spid="23" grpId="0"/>
      <p:bldP spid="20" grpId="0"/>
      <p:bldP spid="32" grpId="0"/>
      <p:bldP spid="33" grpId="0"/>
      <p:bldP spid="34" grpId="0"/>
      <p:bldP spid="3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4256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4.1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档案数字化建设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5475" y="1248674"/>
            <a:ext cx="116631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了数字化一、二期工程，形成著录信息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余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条，电子文档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1.5T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6614" y="2137609"/>
            <a:ext cx="4310246" cy="3639627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5503484" y="1933358"/>
          <a:ext cx="5568786" cy="3901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6348"/>
                <a:gridCol w="2104547"/>
                <a:gridCol w="914400"/>
                <a:gridCol w="852055"/>
                <a:gridCol w="1101436"/>
              </a:tblGrid>
              <a:tr h="479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序号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类别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图片（张）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文 档（件）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著录信息（条）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96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新生录取名册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51877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550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499322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96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本科生注册卡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-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95890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95890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96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本科生成绩单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-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96129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96129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96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硕博研究生成绩单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-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1672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1672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9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77</a:t>
                      </a:r>
                      <a:r>
                        <a:rPr lang="zh-CN" sz="1600" kern="100" dirty="0">
                          <a:effectLst/>
                        </a:rPr>
                        <a:t>级之前本科及全部函授成绩单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261894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-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-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96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6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学历学位证书发放登记表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16084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273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323572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96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7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毕业分配调配表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3897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45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36006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96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8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党政公文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-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10684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10684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96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9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硕士研究生学位审批材料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-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19422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19422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96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10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照片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4033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　</a:t>
                      </a:r>
                      <a:r>
                        <a:rPr lang="en-US" sz="1600" kern="100">
                          <a:effectLst/>
                        </a:rPr>
                        <a:t>-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4033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96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总计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　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337785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224665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1086730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11229793" y="2832940"/>
            <a:ext cx="461665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数字化情况一览表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1330" y="6146360"/>
            <a:ext cx="11417300" cy="461665"/>
          </a:xfrm>
          <a:prstGeom prst="rect">
            <a:avLst/>
          </a:prstGeom>
          <a:noFill/>
          <a:ln w="19050">
            <a:solidFill>
              <a:srgbClr val="C0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建立了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招生信息库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成绩信息库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毕业信息库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学位信息库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等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提供基础数据支持。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994"/>
    </mc:Choice>
    <mc:Fallback>
      <p:transition advTm="10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4" grpId="0"/>
      <p:bldP spid="7" grpId="0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4256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档案信息化建设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5475" y="1269715"/>
            <a:ext cx="116631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系统购置：</a:t>
            </a:r>
            <a:endParaRPr lang="en-US" altLang="zh-CN" sz="24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档案网络管理系统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自主研发：</a:t>
            </a:r>
            <a:endParaRPr lang="en-US" altLang="zh-CN" sz="24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53975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中英文成绩自助打印平台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53975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档案远程利用系统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53975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校史知识竞赛系统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53975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成绩和学历学位翻译系统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计算机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著作权：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7" descr="C:\Users\Administrator\Desktop\20171208_08292863_0196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663512" y="1705039"/>
            <a:ext cx="2933907" cy="39281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8" descr="E:\工作相关\2018工作相关\山东省档案工作科学化管理测评\支撑材料\1955-1_ 20180418_08180785_01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6959" y="1705039"/>
            <a:ext cx="2907035" cy="39281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6188"/>
    </mc:Choice>
    <mc:Fallback>
      <p:transition advTm="16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35475" y="1327493"/>
            <a:ext cx="11807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升级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档案网络管理系统，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建成档案综合管理平台。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37113" y="6030944"/>
            <a:ext cx="2954655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CN" altLang="en-US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新升级的档案网络管理系统</a:t>
            </a:r>
            <a:endParaRPr lang="zh-CN" altLang="en-US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924" y="2518369"/>
            <a:ext cx="5315365" cy="349213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35475" y="232740"/>
            <a:ext cx="4256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档案信息化建设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61575" y="2553462"/>
            <a:ext cx="4730166" cy="3785652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安全性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：大幅提升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稳定性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7*24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小时不间断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灵活性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：可定制化管理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易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性：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简洁易操作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集成性：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内置于数字石大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4874"/>
    </mc:Choice>
    <mc:Fallback>
      <p:transition advTm="14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47628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国家档案事业新形势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04470" y="1166566"/>
            <a:ext cx="4767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政策支持、法规建设不断增强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6051" y="6085889"/>
            <a:ext cx="11544165" cy="553998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indent="304800" algn="just">
              <a:lnSpc>
                <a:spcPct val="150000"/>
              </a:lnSpc>
            </a:pPr>
            <a:r>
              <a:rPr lang="zh-CN" altLang="zh-CN" sz="2000" kern="100" dirty="0"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pitchFamily="18" charset="0"/>
              </a:rPr>
              <a:t>档案有关法律法规</a:t>
            </a:r>
            <a:r>
              <a:rPr lang="zh-CN" altLang="zh-CN" sz="2000" kern="100" dirty="0" smtClean="0"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pitchFamily="18" charset="0"/>
              </a:rPr>
              <a:t>日臻完善</a:t>
            </a:r>
            <a:r>
              <a:rPr lang="zh-CN" altLang="en-US" sz="2000" kern="100" dirty="0" smtClean="0"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pitchFamily="18" charset="0"/>
              </a:rPr>
              <a:t>、涵盖范围继续深入、</a:t>
            </a:r>
            <a:r>
              <a:rPr lang="zh-CN" altLang="zh-CN" sz="2000" kern="100" dirty="0" smtClean="0"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pitchFamily="18" charset="0"/>
              </a:rPr>
              <a:t>执法</a:t>
            </a:r>
            <a:r>
              <a:rPr lang="zh-CN" altLang="zh-CN" sz="2000" kern="100" dirty="0"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pitchFamily="18" charset="0"/>
              </a:rPr>
              <a:t>力度不断加大，档案</a:t>
            </a:r>
            <a:r>
              <a:rPr lang="zh-CN" altLang="zh-CN" sz="2000" kern="100" dirty="0" smtClean="0"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pitchFamily="18" charset="0"/>
              </a:rPr>
              <a:t>意识</a:t>
            </a:r>
            <a:r>
              <a:rPr lang="zh-CN" altLang="en-US" sz="2000" kern="100" dirty="0" smtClean="0"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pitchFamily="18" charset="0"/>
              </a:rPr>
              <a:t>逐步</a:t>
            </a:r>
            <a:r>
              <a:rPr lang="zh-CN" altLang="zh-CN" sz="2000" kern="100" dirty="0" smtClean="0"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pitchFamily="18" charset="0"/>
              </a:rPr>
              <a:t>唤醒和</a:t>
            </a:r>
            <a:r>
              <a:rPr lang="zh-CN" altLang="en-US" sz="2000" kern="100" dirty="0" smtClean="0"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pitchFamily="18" charset="0"/>
              </a:rPr>
              <a:t>增强</a:t>
            </a:r>
            <a:r>
              <a:rPr lang="zh-CN" altLang="zh-CN" sz="2000" kern="100" dirty="0" smtClean="0"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1600" kern="100" dirty="0">
              <a:latin typeface="黑体" panose="02010600030101010101" pitchFamily="49" charset="-122"/>
              <a:ea typeface="黑体" panose="02010600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 flipV="1">
            <a:off x="10112229" y="4265574"/>
            <a:ext cx="1677987" cy="285750"/>
          </a:xfrm>
          <a:prstGeom prst="ellipse">
            <a:avLst/>
          </a:prstGeom>
          <a:gradFill rotWithShape="1">
            <a:gsLst>
              <a:gs pos="0">
                <a:srgbClr val="0000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b="1">
              <a:solidFill>
                <a:srgbClr val="000000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Oval 19"/>
          <p:cNvSpPr>
            <a:spLocks noChangeArrowheads="1"/>
          </p:cNvSpPr>
          <p:nvPr/>
        </p:nvSpPr>
        <p:spPr bwMode="auto">
          <a:xfrm>
            <a:off x="10345591" y="3176549"/>
            <a:ext cx="1238250" cy="1238250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TextBox 54"/>
          <p:cNvSpPr>
            <a:spLocks noChangeArrowheads="1"/>
          </p:cNvSpPr>
          <p:nvPr/>
        </p:nvSpPr>
        <p:spPr bwMode="auto">
          <a:xfrm>
            <a:off x="10410679" y="3473412"/>
            <a:ext cx="10695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i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mpact" panose="020B0806030902050204" pitchFamily="34" charset="0"/>
              </a:rPr>
              <a:t>2</a:t>
            </a:r>
            <a:r>
              <a:rPr lang="zh-CN" altLang="en-US" sz="2800" b="1" i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mpact" panose="020B0806030902050204" pitchFamily="34" charset="0"/>
              </a:rPr>
              <a:t>0</a:t>
            </a:r>
            <a:r>
              <a:rPr lang="en-US" altLang="zh-CN" sz="2800" b="1" i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mpact" panose="020B0806030902050204" pitchFamily="34" charset="0"/>
              </a:rPr>
              <a:t>18</a:t>
            </a:r>
            <a:endParaRPr lang="zh-CN" altLang="en-US" sz="2800" b="1" i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407988" y="3498812"/>
            <a:ext cx="9551084" cy="915987"/>
          </a:xfrm>
          <a:prstGeom prst="homePlate">
            <a:avLst>
              <a:gd name="adj" fmla="val 39995"/>
            </a:avLst>
          </a:prstGeom>
          <a:gradFill rotWithShape="1">
            <a:gsLst>
              <a:gs pos="0">
                <a:srgbClr val="FBFBFB"/>
              </a:gs>
              <a:gs pos="100000">
                <a:srgbClr val="EAEAEA"/>
              </a:gs>
            </a:gsLst>
            <a:lin ang="5400000" scaled="1"/>
          </a:gradFill>
          <a:ln w="9525">
            <a:solidFill>
              <a:srgbClr val="EAEAEA"/>
            </a:solidFill>
            <a:miter lim="800000"/>
          </a:ln>
        </p:spPr>
        <p:txBody>
          <a:bodyPr wrap="none" anchor="ctr"/>
          <a:lstStyle>
            <a:lvl1pPr marL="357505" indent="-35750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zh-CN" altLang="en-US" sz="1200">
              <a:solidFill>
                <a:srgbClr val="646464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7248618" y="3462463"/>
            <a:ext cx="566737" cy="938212"/>
          </a:xfrm>
          <a:prstGeom prst="chevron">
            <a:avLst>
              <a:gd name="adj" fmla="val 55468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4986684" y="3462463"/>
            <a:ext cx="566737" cy="938212"/>
          </a:xfrm>
          <a:prstGeom prst="chevron">
            <a:avLst>
              <a:gd name="adj" fmla="val 55468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2724749" y="3462463"/>
            <a:ext cx="566738" cy="938212"/>
          </a:xfrm>
          <a:prstGeom prst="chevron">
            <a:avLst>
              <a:gd name="adj" fmla="val 55468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9510552" y="3462463"/>
            <a:ext cx="566738" cy="938212"/>
          </a:xfrm>
          <a:prstGeom prst="chevron">
            <a:avLst>
              <a:gd name="adj" fmla="val 55468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TextBox 63"/>
          <p:cNvSpPr>
            <a:spLocks noChangeArrowheads="1"/>
          </p:cNvSpPr>
          <p:nvPr/>
        </p:nvSpPr>
        <p:spPr bwMode="auto">
          <a:xfrm>
            <a:off x="738221" y="3720917"/>
            <a:ext cx="6270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i="1" dirty="0" smtClean="0">
                <a:solidFill>
                  <a:srgbClr val="646464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20</a:t>
            </a:r>
            <a:r>
              <a:rPr lang="zh-CN" altLang="en-US" i="1" dirty="0" smtClean="0">
                <a:solidFill>
                  <a:srgbClr val="646464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1</a:t>
            </a:r>
            <a:r>
              <a:rPr lang="en-US" altLang="zh-CN" i="1" dirty="0" smtClean="0">
                <a:solidFill>
                  <a:srgbClr val="646464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4</a:t>
            </a:r>
            <a:endParaRPr lang="zh-CN" altLang="en-US" i="1" dirty="0">
              <a:solidFill>
                <a:srgbClr val="646464"/>
              </a:solidFill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18" name="TextBox 64"/>
          <p:cNvSpPr>
            <a:spLocks noChangeArrowheads="1"/>
          </p:cNvSpPr>
          <p:nvPr/>
        </p:nvSpPr>
        <p:spPr bwMode="auto">
          <a:xfrm>
            <a:off x="3549746" y="3720917"/>
            <a:ext cx="635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i="1" dirty="0" smtClean="0">
                <a:solidFill>
                  <a:srgbClr val="646464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2015</a:t>
            </a:r>
            <a:endParaRPr lang="zh-CN" altLang="en-US" i="1" dirty="0">
              <a:solidFill>
                <a:srgbClr val="646464"/>
              </a:solidFill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19" name="TextBox 65"/>
          <p:cNvSpPr>
            <a:spLocks noChangeArrowheads="1"/>
          </p:cNvSpPr>
          <p:nvPr/>
        </p:nvSpPr>
        <p:spPr bwMode="auto">
          <a:xfrm>
            <a:off x="5837064" y="3720917"/>
            <a:ext cx="636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i="1" dirty="0" smtClean="0">
                <a:solidFill>
                  <a:srgbClr val="646464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2016</a:t>
            </a:r>
            <a:endParaRPr lang="zh-CN" altLang="en-US" i="1" dirty="0">
              <a:solidFill>
                <a:srgbClr val="646464"/>
              </a:solidFill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20" name="TextBox 66"/>
          <p:cNvSpPr>
            <a:spLocks noChangeArrowheads="1"/>
          </p:cNvSpPr>
          <p:nvPr/>
        </p:nvSpPr>
        <p:spPr bwMode="auto">
          <a:xfrm>
            <a:off x="8199794" y="3720917"/>
            <a:ext cx="6014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i="1" dirty="0" smtClean="0">
                <a:solidFill>
                  <a:srgbClr val="646464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2017</a:t>
            </a:r>
            <a:endParaRPr lang="zh-CN" altLang="en-US" i="1" dirty="0">
              <a:solidFill>
                <a:srgbClr val="646464"/>
              </a:solidFill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grpSp>
        <p:nvGrpSpPr>
          <p:cNvPr id="21" name="Group 17"/>
          <p:cNvGrpSpPr/>
          <p:nvPr/>
        </p:nvGrpSpPr>
        <p:grpSpPr bwMode="auto">
          <a:xfrm>
            <a:off x="1029551" y="4192348"/>
            <a:ext cx="2520195" cy="1358514"/>
            <a:chOff x="-1" y="0"/>
            <a:chExt cx="2520580" cy="1358533"/>
          </a:xfrm>
        </p:grpSpPr>
        <p:sp>
          <p:nvSpPr>
            <p:cNvPr id="22" name="直接连接符 68"/>
            <p:cNvSpPr>
              <a:spLocks noChangeShapeType="1"/>
            </p:cNvSpPr>
            <p:nvPr/>
          </p:nvSpPr>
          <p:spPr bwMode="auto">
            <a:xfrm>
              <a:off x="0" y="0"/>
              <a:ext cx="1" cy="1358533"/>
            </a:xfrm>
            <a:prstGeom prst="line">
              <a:avLst/>
            </a:prstGeom>
            <a:noFill/>
            <a:ln w="9525">
              <a:solidFill>
                <a:srgbClr val="888888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TextBox 69"/>
            <p:cNvSpPr>
              <a:spLocks noChangeArrowheads="1"/>
            </p:cNvSpPr>
            <p:nvPr/>
          </p:nvSpPr>
          <p:spPr bwMode="auto">
            <a:xfrm>
              <a:off x="-1" y="409804"/>
              <a:ext cx="2520580" cy="923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b="1" dirty="0" smtClean="0">
                  <a:solidFill>
                    <a:srgbClr val="646464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《</a:t>
              </a:r>
              <a:r>
                <a:rPr lang="zh-CN" altLang="en-US" b="1" dirty="0" smtClean="0">
                  <a:solidFill>
                    <a:srgbClr val="646464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关于加强和改进新形势下档案工作的意见</a:t>
              </a:r>
              <a:r>
                <a:rPr lang="en-US" altLang="zh-CN" b="1" dirty="0" smtClean="0">
                  <a:solidFill>
                    <a:srgbClr val="646464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》</a:t>
              </a:r>
              <a:endParaRPr lang="zh-CN" altLang="en-US" sz="1200" dirty="0">
                <a:solidFill>
                  <a:srgbClr val="646464"/>
                </a:solidFill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Group 20"/>
          <p:cNvGrpSpPr/>
          <p:nvPr/>
        </p:nvGrpSpPr>
        <p:grpSpPr bwMode="auto">
          <a:xfrm>
            <a:off x="3807367" y="2144529"/>
            <a:ext cx="2893683" cy="1501775"/>
            <a:chOff x="-7493" y="0"/>
            <a:chExt cx="2894125" cy="1502549"/>
          </a:xfrm>
        </p:grpSpPr>
        <p:sp>
          <p:nvSpPr>
            <p:cNvPr id="25" name="直接连接符 71"/>
            <p:cNvSpPr>
              <a:spLocks noChangeShapeType="1"/>
            </p:cNvSpPr>
            <p:nvPr/>
          </p:nvSpPr>
          <p:spPr bwMode="auto">
            <a:xfrm>
              <a:off x="0" y="144016"/>
              <a:ext cx="1" cy="1358533"/>
            </a:xfrm>
            <a:prstGeom prst="line">
              <a:avLst/>
            </a:prstGeom>
            <a:noFill/>
            <a:ln w="9525">
              <a:solidFill>
                <a:srgbClr val="888888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TextBox 72"/>
            <p:cNvSpPr>
              <a:spLocks noChangeArrowheads="1"/>
            </p:cNvSpPr>
            <p:nvPr/>
          </p:nvSpPr>
          <p:spPr bwMode="auto">
            <a:xfrm>
              <a:off x="0" y="0"/>
              <a:ext cx="2258641" cy="458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b="1" dirty="0" smtClean="0">
                  <a:solidFill>
                    <a:srgbClr val="646464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《</a:t>
              </a:r>
              <a:r>
                <a:rPr lang="zh-CN" altLang="en-US" b="1" dirty="0" smtClean="0">
                  <a:solidFill>
                    <a:srgbClr val="646464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会计档案管理办法</a:t>
              </a:r>
              <a:r>
                <a:rPr lang="en-US" altLang="zh-CN" b="1" dirty="0" smtClean="0">
                  <a:solidFill>
                    <a:srgbClr val="646464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》</a:t>
              </a:r>
              <a:endParaRPr lang="zh-CN" altLang="en-US" b="1" dirty="0">
                <a:solidFill>
                  <a:srgbClr val="646464"/>
                </a:solidFill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TextBox 72"/>
            <p:cNvSpPr>
              <a:spLocks noChangeArrowheads="1"/>
            </p:cNvSpPr>
            <p:nvPr/>
          </p:nvSpPr>
          <p:spPr bwMode="auto">
            <a:xfrm>
              <a:off x="-7493" y="423444"/>
              <a:ext cx="2894125" cy="508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b="1" dirty="0" smtClean="0">
                  <a:solidFill>
                    <a:srgbClr val="646464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《</a:t>
              </a:r>
              <a:r>
                <a:rPr lang="zh-CN" altLang="en-US" b="1" dirty="0">
                  <a:solidFill>
                    <a:srgbClr val="646464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城市社区档案管理办法</a:t>
              </a:r>
              <a:r>
                <a:rPr lang="en-US" altLang="zh-CN" b="1" dirty="0" smtClean="0">
                  <a:solidFill>
                    <a:srgbClr val="646464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》</a:t>
              </a:r>
              <a:endParaRPr lang="zh-CN" altLang="en-US" b="1" dirty="0">
                <a:solidFill>
                  <a:srgbClr val="646464"/>
                </a:solidFill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Group 23"/>
          <p:cNvGrpSpPr/>
          <p:nvPr/>
        </p:nvGrpSpPr>
        <p:grpSpPr bwMode="auto">
          <a:xfrm>
            <a:off x="6065663" y="4232092"/>
            <a:ext cx="2546073" cy="1358597"/>
            <a:chOff x="-1" y="0"/>
            <a:chExt cx="2546460" cy="1358533"/>
          </a:xfrm>
        </p:grpSpPr>
        <p:sp>
          <p:nvSpPr>
            <p:cNvPr id="28" name="直接连接符 74"/>
            <p:cNvSpPr>
              <a:spLocks noChangeShapeType="1"/>
            </p:cNvSpPr>
            <p:nvPr/>
          </p:nvSpPr>
          <p:spPr bwMode="auto">
            <a:xfrm>
              <a:off x="7492" y="0"/>
              <a:ext cx="1" cy="1358533"/>
            </a:xfrm>
            <a:prstGeom prst="line">
              <a:avLst/>
            </a:prstGeom>
            <a:noFill/>
            <a:ln w="9525">
              <a:solidFill>
                <a:srgbClr val="888888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TextBox 75"/>
            <p:cNvSpPr>
              <a:spLocks noChangeArrowheads="1"/>
            </p:cNvSpPr>
            <p:nvPr/>
          </p:nvSpPr>
          <p:spPr bwMode="auto">
            <a:xfrm>
              <a:off x="-1" y="412889"/>
              <a:ext cx="2546460" cy="92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b="1" dirty="0">
                  <a:solidFill>
                    <a:srgbClr val="646464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《</a:t>
              </a:r>
              <a:r>
                <a:rPr lang="zh-CN" altLang="en-US" b="1" dirty="0">
                  <a:solidFill>
                    <a:srgbClr val="646464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全国档案事业发展“十三五”规划纲要</a:t>
              </a:r>
              <a:r>
                <a:rPr lang="en-US" altLang="zh-CN" b="1" dirty="0">
                  <a:solidFill>
                    <a:srgbClr val="646464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》</a:t>
              </a:r>
              <a:endParaRPr lang="zh-CN" altLang="en-US" b="1" dirty="0">
                <a:solidFill>
                  <a:srgbClr val="64646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26"/>
          <p:cNvGrpSpPr/>
          <p:nvPr/>
        </p:nvGrpSpPr>
        <p:grpSpPr bwMode="auto">
          <a:xfrm>
            <a:off x="8460144" y="2144529"/>
            <a:ext cx="2386990" cy="1501775"/>
            <a:chOff x="0" y="0"/>
            <a:chExt cx="2387354" cy="1502549"/>
          </a:xfrm>
        </p:grpSpPr>
        <p:sp>
          <p:nvSpPr>
            <p:cNvPr id="31" name="直接连接符 77"/>
            <p:cNvSpPr>
              <a:spLocks noChangeShapeType="1"/>
            </p:cNvSpPr>
            <p:nvPr/>
          </p:nvSpPr>
          <p:spPr bwMode="auto">
            <a:xfrm>
              <a:off x="0" y="144016"/>
              <a:ext cx="1" cy="1358533"/>
            </a:xfrm>
            <a:prstGeom prst="line">
              <a:avLst/>
            </a:prstGeom>
            <a:noFill/>
            <a:ln w="9525">
              <a:solidFill>
                <a:srgbClr val="888888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TextBox 78"/>
            <p:cNvSpPr>
              <a:spLocks noChangeArrowheads="1"/>
            </p:cNvSpPr>
            <p:nvPr/>
          </p:nvSpPr>
          <p:spPr bwMode="auto">
            <a:xfrm>
              <a:off x="0" y="0"/>
              <a:ext cx="2387354" cy="508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b="1" dirty="0" smtClean="0">
                  <a:solidFill>
                    <a:srgbClr val="646464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《</a:t>
              </a:r>
              <a:r>
                <a:rPr lang="zh-CN" altLang="en-US" b="1" dirty="0">
                  <a:solidFill>
                    <a:srgbClr val="646464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村级档案管理办法</a:t>
              </a:r>
              <a:r>
                <a:rPr lang="en-US" altLang="zh-CN" b="1" dirty="0" smtClean="0">
                  <a:solidFill>
                    <a:srgbClr val="646464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》</a:t>
              </a:r>
              <a:endParaRPr lang="zh-CN" altLang="en-US" sz="1200" dirty="0">
                <a:solidFill>
                  <a:srgbClr val="646464"/>
                </a:solidFill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3" name="TextBox 69"/>
          <p:cNvSpPr>
            <a:spLocks noChangeArrowheads="1"/>
          </p:cNvSpPr>
          <p:nvPr/>
        </p:nvSpPr>
        <p:spPr bwMode="auto">
          <a:xfrm>
            <a:off x="9762385" y="4496727"/>
            <a:ext cx="2366111" cy="87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b="1" dirty="0" smtClean="0">
                <a:solidFill>
                  <a:srgbClr val="646464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新修订</a:t>
            </a:r>
            <a:r>
              <a:rPr lang="en-US" altLang="zh-CN" b="1" dirty="0" smtClean="0">
                <a:solidFill>
                  <a:srgbClr val="646464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《</a:t>
            </a:r>
            <a:r>
              <a:rPr lang="zh-CN" altLang="en-US" b="1" dirty="0" smtClean="0">
                <a:solidFill>
                  <a:srgbClr val="646464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档案法</a:t>
            </a:r>
            <a:r>
              <a:rPr lang="en-US" altLang="zh-CN" b="1" dirty="0" smtClean="0">
                <a:solidFill>
                  <a:srgbClr val="646464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》</a:t>
            </a:r>
            <a:endParaRPr lang="en-US" altLang="zh-CN" b="1" dirty="0" smtClean="0">
              <a:solidFill>
                <a:srgbClr val="646464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b="1" dirty="0" smtClean="0">
                <a:solidFill>
                  <a:srgbClr val="646464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或将出台</a:t>
            </a:r>
            <a:endParaRPr lang="zh-CN" altLang="en-US" sz="1200" dirty="0">
              <a:solidFill>
                <a:srgbClr val="646464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3684"/>
    </mc:Choice>
    <mc:Fallback>
      <p:transition advTm="2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 animBg="1"/>
      <p:bldP spid="9" grpId="0" animBg="1"/>
      <p:bldP spid="10" grpId="0" animBg="1"/>
      <p:bldP spid="12" grpId="0" bldLvl="0" animBg="1" autoUpdateAnimBg="0"/>
      <p:bldP spid="13" grpId="0" bldLvl="0" animBg="1" autoUpdateAnimBg="0"/>
      <p:bldP spid="14" grpId="0" bldLvl="0" animBg="1" autoUpdateAnimBg="0"/>
      <p:bldP spid="15" grpId="0" bldLvl="0" animBg="1" autoUpdateAnimBg="0"/>
      <p:bldP spid="16" grpId="0" bldLvl="0" animBg="1" autoUpdateAnimBg="0"/>
      <p:bldP spid="17" grpId="0" bldLvl="0" autoUpdateAnimBg="0"/>
      <p:bldP spid="18" grpId="0" bldLvl="0" autoUpdateAnimBg="0"/>
      <p:bldP spid="19" grpId="0" bldLvl="0" autoUpdateAnimBg="0"/>
      <p:bldP spid="20" grpId="0" bldLvl="0" autoUpdateAnimBg="0"/>
      <p:bldP spid="3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35475" y="1327493"/>
            <a:ext cx="11807935" cy="113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 startAt="2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研发“在校本科生中英文成绩自助打印平台” 。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现获取英文成绩证明零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等待，打破档案利用时间边界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1537" y="2693620"/>
            <a:ext cx="1176687" cy="31210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926" y="2693620"/>
            <a:ext cx="4161363" cy="312102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35475" y="232740"/>
            <a:ext cx="4256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档案信息化建设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16991" y="2693620"/>
            <a:ext cx="5114092" cy="2215991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服务时间：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由</a:t>
            </a:r>
            <a:r>
              <a:rPr lang="en-US" altLang="zh-CN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到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全天候</a:t>
            </a:r>
            <a:endParaRPr lang="en-US" altLang="zh-CN" sz="24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等待时间：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由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一周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到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立等可取</a:t>
            </a:r>
            <a:endParaRPr lang="en-US" altLang="zh-CN" sz="24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成绩核实：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由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人工审核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到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在线验证</a:t>
            </a:r>
            <a:endParaRPr lang="en-US" altLang="zh-CN" sz="24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4534"/>
    </mc:Choice>
    <mc:Fallback>
      <p:transition advTm="34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35475" y="1327493"/>
            <a:ext cx="118079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 startAt="3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自主研发了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档案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远程利用系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统。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实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现了档案利用的网络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化。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破了档案利用时空边界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，提升为学校广大师生和历届校友服务的质量与水平。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839" y="2993187"/>
            <a:ext cx="2619454" cy="2948885"/>
          </a:xfrm>
          <a:prstGeom prst="rect">
            <a:avLst/>
          </a:prstGeom>
          <a:ln>
            <a:solidFill>
              <a:srgbClr val="800080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4055736" y="602060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业务登记页面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297599" y="602060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登陆页面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00" y="2993188"/>
            <a:ext cx="2810934" cy="2948885"/>
          </a:xfrm>
          <a:prstGeom prst="rect">
            <a:avLst/>
          </a:prstGeom>
          <a:ln>
            <a:solidFill>
              <a:srgbClr val="800080"/>
            </a:solidFill>
          </a:ln>
        </p:spPr>
      </p:pic>
      <p:sp>
        <p:nvSpPr>
          <p:cNvPr id="10" name="矩形 9"/>
          <p:cNvSpPr/>
          <p:nvPr/>
        </p:nvSpPr>
        <p:spPr>
          <a:xfrm>
            <a:off x="235475" y="232740"/>
            <a:ext cx="4256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档案信息化建设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29941" y="2976244"/>
            <a:ext cx="5423909" cy="3000821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服务方式：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由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现场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到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远程</a:t>
            </a:r>
            <a:endParaRPr lang="en-US" altLang="zh-CN" sz="24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登记方式：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由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纸质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到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通知方式：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由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逐个电话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到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一键通知</a:t>
            </a:r>
            <a:endParaRPr lang="en-US" altLang="zh-CN" sz="24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统计方式：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由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数数式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到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实时图表统计</a:t>
            </a:r>
            <a:endParaRPr lang="en-US" altLang="zh-CN" sz="24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693"/>
    </mc:Choice>
    <mc:Fallback>
      <p:transition advTm="30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7" grpId="0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35475" y="1327493"/>
            <a:ext cx="11807935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 startAt="4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自主研发了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校史知识竞赛系统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，在线管理校史知识题库，建成校史知识竞赛平台。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5475" y="232740"/>
            <a:ext cx="4256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档案信息化建设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425" y="2457450"/>
            <a:ext cx="5159118" cy="3583849"/>
          </a:xfrm>
          <a:prstGeom prst="rect">
            <a:avLst/>
          </a:prstGeom>
          <a:ln>
            <a:solidFill>
              <a:srgbClr val="800080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6347275" y="2748963"/>
            <a:ext cx="4730166" cy="3000821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答题形式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：由纸质到网络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题目形式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：由文本到多媒体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参赛范围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：由校内到校外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参赛人数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：由百余人到近千人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1695"/>
    </mc:Choice>
    <mc:Fallback>
      <p:transition advTm="31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26774" y="1205443"/>
            <a:ext cx="114733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学习型队伍建设：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树立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终身学习意识，推行“案头一本书”学习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工程，建设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学习创新型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团队。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14776" y="3001341"/>
            <a:ext cx="11194014" cy="2925110"/>
            <a:chOff x="510004" y="3092756"/>
            <a:chExt cx="11194014" cy="2925110"/>
          </a:xfrm>
        </p:grpSpPr>
        <p:grpSp>
          <p:nvGrpSpPr>
            <p:cNvPr id="5" name="组合 4"/>
            <p:cNvGrpSpPr/>
            <p:nvPr/>
          </p:nvGrpSpPr>
          <p:grpSpPr>
            <a:xfrm>
              <a:off x="510004" y="3092756"/>
              <a:ext cx="10249010" cy="2925110"/>
              <a:chOff x="510004" y="3092756"/>
              <a:chExt cx="10249010" cy="292511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510004" y="3092756"/>
                <a:ext cx="3594939" cy="2415036"/>
              </a:xfrm>
              <a:prstGeom prst="rect">
                <a:avLst/>
              </a:prstGeom>
            </p:spPr>
          </p:pic>
          <p:sp>
            <p:nvSpPr>
              <p:cNvPr id="9" name="文本框 8"/>
              <p:cNvSpPr txBox="1"/>
              <p:nvPr/>
            </p:nvSpPr>
            <p:spPr>
              <a:xfrm>
                <a:off x="1026584" y="5612109"/>
                <a:ext cx="2236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rgbClr val="C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实物档案管理培训</a:t>
                </a:r>
                <a:endParaRPr lang="zh-CN" altLang="en-US" sz="2000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9398" y="3092756"/>
                <a:ext cx="3622554" cy="2415036"/>
              </a:xfrm>
              <a:prstGeom prst="rect">
                <a:avLst/>
              </a:prstGeom>
            </p:spPr>
          </p:pic>
          <p:sp>
            <p:nvSpPr>
              <p:cNvPr id="11" name="文本框 10"/>
              <p:cNvSpPr txBox="1"/>
              <p:nvPr/>
            </p:nvSpPr>
            <p:spPr>
              <a:xfrm>
                <a:off x="4971032" y="5612109"/>
                <a:ext cx="249299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rgbClr val="C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省档案工作测评解读</a:t>
                </a:r>
                <a:endParaRPr lang="zh-CN" altLang="en-US" sz="2000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9035465" y="5617756"/>
                <a:ext cx="172354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rgbClr val="C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档案管理讲座</a:t>
                </a:r>
                <a:endParaRPr lang="zh-CN" altLang="en-US" sz="2000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6407" y="3092756"/>
              <a:ext cx="3607611" cy="2405074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508440" y="3001341"/>
            <a:ext cx="11194014" cy="3088499"/>
            <a:chOff x="510004" y="6337823"/>
            <a:chExt cx="11194014" cy="308849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9399" y="6337823"/>
              <a:ext cx="3351194" cy="258802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0004" y="6337823"/>
              <a:ext cx="3594939" cy="2588024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077535" y="9026212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摄影技艺培训</a:t>
              </a:r>
              <a:endPara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110660" y="9026031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计算机知识报告</a:t>
              </a:r>
              <a:endPara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5049" y="6353432"/>
              <a:ext cx="3878969" cy="2585979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8261557" y="9026031"/>
              <a:ext cx="30059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全宗卷基本知识业务学习</a:t>
              </a:r>
              <a:endPara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08440" y="2962772"/>
            <a:ext cx="11380339" cy="3062295"/>
            <a:chOff x="598995" y="6485592"/>
            <a:chExt cx="11380339" cy="306229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8995" y="6501114"/>
              <a:ext cx="3819718" cy="2546479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36333" y="6485592"/>
              <a:ext cx="3843001" cy="2562001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53218" y="6501114"/>
              <a:ext cx="3429789" cy="2546479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1462734" y="9147777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两学一做学习</a:t>
              </a:r>
              <a:endPara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343079" y="9147777"/>
              <a:ext cx="2236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档案业务知识学习</a:t>
              </a:r>
              <a:endPara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9145981" y="9147777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摄像技术培训</a:t>
              </a:r>
              <a:endPara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235475" y="232740"/>
            <a:ext cx="93794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着力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加强档案队伍建设，构建和谐创新团队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8396"/>
    </mc:Choice>
    <mc:Fallback>
      <p:transition advTm="28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  <p:bldP spid="27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235475" y="1206029"/>
            <a:ext cx="87104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服务型队伍建设：</a:t>
            </a:r>
            <a:endParaRPr lang="en-US" altLang="zh-CN" sz="24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牢固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树立优质服务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意识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多次召开座谈会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听取对档案服务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工作的见解和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建议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提出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整改措施以提高服务效率和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质量。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8" name="图示 27"/>
          <p:cNvGraphicFramePr/>
          <p:nvPr/>
        </p:nvGraphicFramePr>
        <p:xfrm>
          <a:off x="903443" y="3621279"/>
          <a:ext cx="10593463" cy="2433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5" name="矩形 4"/>
          <p:cNvSpPr/>
          <p:nvPr/>
        </p:nvSpPr>
        <p:spPr>
          <a:xfrm>
            <a:off x="235475" y="232740"/>
            <a:ext cx="93794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着力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加强档案队伍建设，构建和谐创新团队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9635"/>
    </mc:Choice>
    <mc:Fallback>
      <p:transition advTm="19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Graphic spid="28" grpId="0">
        <p:bldAsOne/>
      </p:bldGraphic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35475" y="1179558"/>
            <a:ext cx="114733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创新型队伍建设：</a:t>
            </a:r>
            <a:endParaRPr lang="en-US" altLang="zh-CN" sz="24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indent="-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坚持课题研究与专题研究相结合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indent="-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申报研究课题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项，做到每年一个课题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indent="-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发表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篇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学术研究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50544" y="3533877"/>
            <a:ext cx="7487532" cy="3170892"/>
            <a:chOff x="725838" y="3177316"/>
            <a:chExt cx="8542853" cy="361781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25838" y="3177316"/>
              <a:ext cx="4018059" cy="301354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5037205" y="3177317"/>
              <a:ext cx="4231486" cy="3056974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1711190" y="6148795"/>
              <a:ext cx="595547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撰写</a:t>
              </a:r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的</a:t>
              </a:r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论文</a:t>
              </a:r>
              <a:r>
                <a:rPr lang="en-US" altLang="zh-CN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《</a:t>
              </a:r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互联网</a:t>
              </a:r>
              <a:r>
                <a:rPr lang="en-US" altLang="zh-CN" dirty="0">
                  <a:latin typeface="楷体" panose="02010609060101010101" pitchFamily="49" charset="-122"/>
                  <a:ea typeface="楷体" panose="02010609060101010101" pitchFamily="49" charset="-122"/>
                </a:rPr>
                <a:t>+</a:t>
              </a:r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时代高校档案服务边界理论研究</a:t>
              </a:r>
              <a:r>
                <a:rPr lang="en-US" altLang="zh-CN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》</a:t>
              </a:r>
              <a:endPara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获中国高等教育学会档案工作分会</a:t>
              </a:r>
              <a:r>
                <a:rPr lang="en-US" altLang="zh-CN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2017</a:t>
              </a:r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学术研讨会二等奖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473185" y="3450029"/>
            <a:ext cx="8524592" cy="3254740"/>
            <a:chOff x="1628887" y="3114080"/>
            <a:chExt cx="9501943" cy="362789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69122" y="3134181"/>
              <a:ext cx="4061708" cy="2919813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628887" y="3114080"/>
              <a:ext cx="5223042" cy="2939914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3498139" y="6095648"/>
              <a:ext cx="687880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撰写的论文</a:t>
              </a:r>
              <a:r>
                <a:rPr lang="en-US" altLang="zh-CN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《</a:t>
              </a:r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数字化建设过程中档案精细化分类探索及实践</a:t>
              </a:r>
              <a:r>
                <a:rPr lang="en-US" altLang="zh-CN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》</a:t>
              </a:r>
              <a:endPara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获教育部直属高校档案工作协会第二届青年档案工作者论坛三等奖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99200" y="3448816"/>
            <a:ext cx="11192800" cy="3352853"/>
            <a:chOff x="527523" y="3135662"/>
            <a:chExt cx="11390920" cy="3394507"/>
          </a:xfrm>
        </p:grpSpPr>
        <p:grpSp>
          <p:nvGrpSpPr>
            <p:cNvPr id="16" name="组合 15"/>
            <p:cNvGrpSpPr/>
            <p:nvPr/>
          </p:nvGrpSpPr>
          <p:grpSpPr>
            <a:xfrm>
              <a:off x="527523" y="3135662"/>
              <a:ext cx="11390920" cy="3394507"/>
              <a:chOff x="527523" y="3135662"/>
              <a:chExt cx="11390920" cy="3394507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527523" y="3135662"/>
                <a:ext cx="6287382" cy="2895112"/>
                <a:chOff x="929054" y="3264290"/>
                <a:chExt cx="6287382" cy="2895112"/>
              </a:xfrm>
            </p:grpSpPr>
            <p:pic>
              <p:nvPicPr>
                <p:cNvPr id="25" name="图片 2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29054" y="3264290"/>
                  <a:ext cx="2046374" cy="2895112"/>
                </a:xfrm>
                <a:prstGeom prst="rect">
                  <a:avLst/>
                </a:prstGeom>
                <a:ln>
                  <a:solidFill>
                    <a:schemeClr val="accent1"/>
                  </a:solidFill>
                </a:ln>
              </p:spPr>
            </p:pic>
            <p:pic>
              <p:nvPicPr>
                <p:cNvPr id="26" name="图片 25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20571" y="3264290"/>
                  <a:ext cx="4095865" cy="2895112"/>
                </a:xfrm>
                <a:prstGeom prst="rect">
                  <a:avLst/>
                </a:prstGeom>
                <a:ln>
                  <a:solidFill>
                    <a:schemeClr val="accent1"/>
                  </a:solidFill>
                </a:ln>
              </p:spPr>
            </p:pic>
            <p:cxnSp>
              <p:nvCxnSpPr>
                <p:cNvPr id="29" name="直接连接符 28"/>
                <p:cNvCxnSpPr/>
                <p:nvPr/>
              </p:nvCxnSpPr>
              <p:spPr>
                <a:xfrm>
                  <a:off x="4078515" y="5355771"/>
                  <a:ext cx="1582057" cy="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4078515" y="5529942"/>
                  <a:ext cx="1582057" cy="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/>
              <p:cNvGrpSpPr/>
              <p:nvPr/>
            </p:nvGrpSpPr>
            <p:grpSpPr>
              <a:xfrm>
                <a:off x="7336309" y="3270119"/>
                <a:ext cx="4582134" cy="2582526"/>
                <a:chOff x="7400701" y="2961927"/>
                <a:chExt cx="5019709" cy="2917607"/>
              </a:xfrm>
            </p:grpSpPr>
            <p:pic>
              <p:nvPicPr>
                <p:cNvPr id="21" name="图片 20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4044327">
                  <a:off x="10116834" y="3330079"/>
                  <a:ext cx="2120965" cy="2486186"/>
                </a:xfrm>
                <a:prstGeom prst="rect">
                  <a:avLst/>
                </a:prstGeom>
              </p:spPr>
            </p:pic>
            <p:pic>
              <p:nvPicPr>
                <p:cNvPr id="22" name="图片 21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1670723">
                  <a:off x="9494827" y="3027391"/>
                  <a:ext cx="1920774" cy="2711795"/>
                </a:xfrm>
                <a:prstGeom prst="rect">
                  <a:avLst/>
                </a:prstGeom>
              </p:spPr>
            </p:pic>
            <p:pic>
              <p:nvPicPr>
                <p:cNvPr id="23" name="图片 22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624725" y="2961927"/>
                  <a:ext cx="2106980" cy="2881110"/>
                </a:xfrm>
                <a:prstGeom prst="rect">
                  <a:avLst/>
                </a:prstGeom>
              </p:spPr>
            </p:pic>
            <p:pic>
              <p:nvPicPr>
                <p:cNvPr id="24" name="图片 23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19980435">
                  <a:off x="7400701" y="3167739"/>
                  <a:ext cx="1958519" cy="2711795"/>
                </a:xfrm>
                <a:prstGeom prst="rect">
                  <a:avLst/>
                </a:prstGeom>
              </p:spPr>
            </p:pic>
          </p:grpSp>
          <p:sp>
            <p:nvSpPr>
              <p:cNvPr id="20" name="矩形 19"/>
              <p:cNvSpPr/>
              <p:nvPr/>
            </p:nvSpPr>
            <p:spPr>
              <a:xfrm>
                <a:off x="1699519" y="6160837"/>
                <a:ext cx="39549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山东省档案</a:t>
                </a:r>
                <a:r>
                  <a:rPr lang="zh-CN" altLang="en-US" dirty="0" smtClean="0">
                    <a:latin typeface="楷体" panose="02010609060101010101" pitchFamily="49" charset="-122"/>
                    <a:ea typeface="楷体" panose="02010609060101010101" pitchFamily="49" charset="-122"/>
                  </a:rPr>
                  <a:t>局</a:t>
                </a:r>
                <a:r>
                  <a:rPr lang="en-US" altLang="zh-CN" dirty="0" smtClean="0">
                    <a:latin typeface="楷体" panose="02010609060101010101" pitchFamily="49" charset="-122"/>
                    <a:ea typeface="楷体" panose="02010609060101010101" pitchFamily="49" charset="-122"/>
                  </a:rPr>
                  <a:t>2017</a:t>
                </a:r>
                <a:r>
                  <a:rPr lang="zh-CN" altLang="en-US" dirty="0" smtClean="0">
                    <a:latin typeface="楷体" panose="02010609060101010101" pitchFamily="49" charset="-122"/>
                    <a:ea typeface="楷体" panose="02010609060101010101" pitchFamily="49" charset="-122"/>
                  </a:rPr>
                  <a:t>科技项目立项通知</a:t>
                </a:r>
                <a:endParaRPr lang="zh-CN" altLang="en-US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8481588" y="6103686"/>
              <a:ext cx="27238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所</a:t>
              </a:r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发表论文杂志（部分）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235475" y="232740"/>
            <a:ext cx="93794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着力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加强档案队伍建设，构建和谐创新团队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5073"/>
    </mc:Choice>
    <mc:Fallback>
      <p:transition advTm="45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235475" y="1168602"/>
            <a:ext cx="114733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和谐型队伍建设：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坚持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“努力工作、幸福生活”的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理念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党支部建设为平台，以工会活动为载体，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提高幸福指数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实行主副岗工作制度，着力构建和谐型团队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216904" y="4026211"/>
            <a:ext cx="3663632" cy="2556719"/>
            <a:chOff x="4408724" y="3295873"/>
            <a:chExt cx="4407939" cy="2936611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1"/>
            <a:stretch>
              <a:fillRect/>
            </a:stretch>
          </p:blipFill>
          <p:spPr bwMode="auto">
            <a:xfrm>
              <a:off x="4408724" y="3295873"/>
              <a:ext cx="4407939" cy="242359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2" name="文本框 31"/>
            <p:cNvSpPr txBox="1"/>
            <p:nvPr/>
          </p:nvSpPr>
          <p:spPr>
            <a:xfrm>
              <a:off x="6135640" y="5914327"/>
              <a:ext cx="1147944" cy="318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暴</a:t>
              </a:r>
              <a:r>
                <a:rPr lang="zh-CN" altLang="en-US" sz="1200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走金沙滩</a:t>
              </a:r>
              <a:endParaRPr lang="zh-CN" altLang="en-US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73818" y="4026211"/>
            <a:ext cx="3282664" cy="2520887"/>
            <a:chOff x="1060652" y="3588278"/>
            <a:chExt cx="3282664" cy="25208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0652" y="3588278"/>
              <a:ext cx="3282664" cy="218844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5" name="文本框 34"/>
            <p:cNvSpPr txBox="1"/>
            <p:nvPr/>
          </p:nvSpPr>
          <p:spPr>
            <a:xfrm>
              <a:off x="2181774" y="5832166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文艺演出</a:t>
              </a:r>
              <a:endParaRPr lang="zh-CN" altLang="en-US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8050716" y="4026211"/>
            <a:ext cx="3195320" cy="2525059"/>
            <a:chOff x="8337550" y="3588278"/>
            <a:chExt cx="3195320" cy="2525059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7550" y="3588278"/>
              <a:ext cx="3195320" cy="213173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8" name="文本框 37"/>
            <p:cNvSpPr txBox="1"/>
            <p:nvPr/>
          </p:nvSpPr>
          <p:spPr>
            <a:xfrm>
              <a:off x="9430666" y="5836338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排</a:t>
              </a:r>
              <a:r>
                <a:rPr lang="zh-CN" altLang="en-US" sz="1200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球</a:t>
              </a:r>
              <a:r>
                <a:rPr lang="zh-CN" altLang="en-US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比赛</a:t>
              </a:r>
              <a:endParaRPr lang="zh-CN" altLang="en-US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235475" y="232740"/>
            <a:ext cx="93794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着力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加强档案队伍建设，构建和谐创新团队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0300"/>
    </mc:Choice>
    <mc:Fallback>
      <p:transition advTm="70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662365" y="2138560"/>
            <a:ext cx="446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600" b="1" dirty="0" smtClean="0">
                <a:solidFill>
                  <a:srgbClr val="80008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档案事业形势分析</a:t>
            </a:r>
            <a:endParaRPr lang="zh-CN" altLang="en-US" sz="3600" b="1" dirty="0">
              <a:solidFill>
                <a:srgbClr val="80008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662365" y="2875704"/>
            <a:ext cx="446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600" b="1" dirty="0">
                <a:solidFill>
                  <a:srgbClr val="80008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档案</a:t>
            </a:r>
            <a:r>
              <a:rPr lang="zh-CN" altLang="en-US" sz="3600" b="1" dirty="0" smtClean="0">
                <a:solidFill>
                  <a:srgbClr val="80008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事业格局把握</a:t>
            </a:r>
            <a:endParaRPr lang="zh-CN" altLang="en-US" sz="3600" b="1" dirty="0">
              <a:solidFill>
                <a:srgbClr val="80008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62365" y="3612848"/>
            <a:ext cx="446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600" b="1" dirty="0" smtClean="0">
                <a:solidFill>
                  <a:srgbClr val="80008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档案工作实践探索</a:t>
            </a:r>
            <a:endParaRPr lang="zh-CN" altLang="en-US" sz="3600" b="1" dirty="0">
              <a:solidFill>
                <a:srgbClr val="80008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66274" y="865625"/>
            <a:ext cx="264687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80008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汇报目录</a:t>
            </a:r>
            <a:endParaRPr lang="zh-CN" altLang="en-US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80008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62365" y="4349992"/>
            <a:ext cx="446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600" b="1" dirty="0" smtClean="0">
                <a:solidFill>
                  <a:srgbClr val="80008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档案工作自信有为</a:t>
            </a:r>
            <a:endParaRPr lang="zh-CN" altLang="en-US" sz="3600" b="1" dirty="0">
              <a:solidFill>
                <a:srgbClr val="80008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7557"/>
    </mc:Choice>
    <mc:Fallback>
      <p:transition advTm="27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9" grpId="0"/>
      <p:bldP spid="49" grpId="1"/>
      <p:bldP spid="51" grpId="0"/>
      <p:bldP spid="51" grpId="1"/>
      <p:bldP spid="8" grpId="0"/>
      <p:bldP spid="9" grpId="0"/>
      <p:bldP spid="9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6829" y="1181217"/>
            <a:ext cx="41052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800080"/>
              </a:buClr>
              <a:buFont typeface="Wingdings" panose="05000000000000000000" pitchFamily="2" charset="2"/>
              <a:buChar char="Ø"/>
            </a:pPr>
            <a:endParaRPr lang="en-US" altLang="zh-CN" dirty="0" smtClean="0"/>
          </a:p>
          <a:p>
            <a:pPr marL="514350" indent="-514350"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理论自信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buClr>
                <a:srgbClr val="800080"/>
              </a:buClr>
              <a:buFont typeface="Wingdings" panose="05000000000000000000" pitchFamily="2" charset="2"/>
              <a:buChar char="Ø"/>
            </a:pP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工作自信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buClr>
                <a:srgbClr val="800080"/>
              </a:buClr>
              <a:buFont typeface="Wingdings" panose="05000000000000000000" pitchFamily="2" charset="2"/>
              <a:buChar char="Ø"/>
            </a:pP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团队自信（合力）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5475" y="232740"/>
            <a:ext cx="5262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如何实现档案工作自信？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2" name="Picture 4" descr="https://timgsa.baidu.com/timg?image&amp;quality=80&amp;size=b9999_10000&amp;sec=1528695102248&amp;di=713c617ebc35198a95c5cf33572c5df8&amp;imgtype=0&amp;src=http%3A%2F%2Fpic3.16pic.com%2F00%2F05%2F79%2F16pic_579995_b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37424" y="3885591"/>
            <a:ext cx="1973765" cy="27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timgsa.baidu.com/timg?image&amp;quality=80&amp;size=b9999_10000&amp;sec=1528695270628&amp;di=17a3146be6a7ccc6ed1782eb2812b88c&amp;imgtype=0&amp;src=http%3A%2F%2Fs2.sinaimg.cn%2Flarge%2F002GfDdBzy78xQFaBX3e1%2669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775" y="1449274"/>
            <a:ext cx="7979125" cy="495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2454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校内影响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749881" y="1809603"/>
            <a:ext cx="3722531" cy="646331"/>
          </a:xfrm>
          <a:prstGeom prst="rect">
            <a:avLst/>
          </a:prstGeom>
          <a:noFill/>
          <a:ln w="19050">
            <a:noFill/>
            <a:prstDash val="sysDash"/>
          </a:ln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Clr>
                <a:srgbClr val="C00000"/>
              </a:buClr>
              <a:buFont typeface="+mj-ea"/>
              <a:buAutoNum type="circleNumDbPlain"/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名校基因、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贵族血统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4469" y="1166566"/>
            <a:ext cx="2135811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5384378" y="4006172"/>
            <a:ext cx="1857376" cy="968806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kern="1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 smtClean="0"/>
              <a:t>清华大学</a:t>
            </a:r>
            <a:endParaRPr lang="en-US" altLang="zh-CN" dirty="0" smtClean="0"/>
          </a:p>
          <a:p>
            <a:r>
              <a:rPr lang="zh-CN" altLang="en-US" dirty="0" smtClean="0"/>
              <a:t>石油工程系</a:t>
            </a:r>
            <a:endParaRPr lang="zh-CN" altLang="en-US" dirty="0"/>
          </a:p>
        </p:txBody>
      </p:sp>
      <p:sp>
        <p:nvSpPr>
          <p:cNvPr id="45" name="文本框 44"/>
          <p:cNvSpPr txBox="1"/>
          <p:nvPr/>
        </p:nvSpPr>
        <p:spPr>
          <a:xfrm>
            <a:off x="9629584" y="4006172"/>
            <a:ext cx="1857376" cy="968806"/>
          </a:xfrm>
          <a:prstGeom prst="rect">
            <a:avLst/>
          </a:prstGeom>
          <a:solidFill>
            <a:srgbClr val="C00000"/>
          </a:solidFill>
          <a:ln>
            <a:solidFill>
              <a:srgbClr val="AE3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kern="1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 smtClean="0"/>
              <a:t>北京石油学院</a:t>
            </a:r>
            <a:endParaRPr lang="zh-CN" altLang="en-US" dirty="0"/>
          </a:p>
        </p:txBody>
      </p:sp>
      <p:cxnSp>
        <p:nvCxnSpPr>
          <p:cNvPr id="46" name="直接箭头连接符 45"/>
          <p:cNvCxnSpPr>
            <a:stCxn id="44" idx="3"/>
            <a:endCxn id="45" idx="1"/>
          </p:cNvCxnSpPr>
          <p:nvPr/>
        </p:nvCxnSpPr>
        <p:spPr>
          <a:xfrm>
            <a:off x="7241754" y="4490575"/>
            <a:ext cx="238783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组合 71"/>
          <p:cNvGrpSpPr/>
          <p:nvPr/>
        </p:nvGrpSpPr>
        <p:grpSpPr>
          <a:xfrm>
            <a:off x="514350" y="2548151"/>
            <a:ext cx="3590925" cy="1149211"/>
            <a:chOff x="514350" y="2548151"/>
            <a:chExt cx="3590925" cy="1149211"/>
          </a:xfrm>
        </p:grpSpPr>
        <p:sp>
          <p:nvSpPr>
            <p:cNvPr id="52" name="文本框 51"/>
            <p:cNvSpPr txBox="1"/>
            <p:nvPr/>
          </p:nvSpPr>
          <p:spPr>
            <a:xfrm>
              <a:off x="514350" y="2548151"/>
              <a:ext cx="3590925" cy="1149211"/>
            </a:xfrm>
            <a:prstGeom prst="rect">
              <a:avLst/>
            </a:prstGeom>
            <a:solidFill>
              <a:srgbClr val="5C3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kern="10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r"/>
              <a:r>
                <a:rPr lang="zh-CN" altLang="en-US" dirty="0" smtClean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地质</a:t>
              </a:r>
              <a:r>
                <a:rPr lang="zh-CN" altLang="en-US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系</a:t>
              </a:r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石油</a:t>
              </a:r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组</a:t>
              </a:r>
              <a:endPara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r"/>
              <a:r>
                <a:rPr lang="zh-CN" altLang="en-US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采矿系</a:t>
              </a:r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石油</a:t>
              </a:r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组</a:t>
              </a:r>
              <a:endPara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r"/>
              <a:r>
                <a:rPr lang="zh-CN" altLang="en-US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化工系</a:t>
              </a:r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石油</a:t>
              </a:r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组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861242" y="2857847"/>
              <a:ext cx="1260000" cy="54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清华大学</a:t>
              </a:r>
              <a:endPara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514350" y="3789579"/>
            <a:ext cx="3590925" cy="700996"/>
            <a:chOff x="514350" y="3789579"/>
            <a:chExt cx="3590925" cy="700996"/>
          </a:xfrm>
        </p:grpSpPr>
        <p:sp>
          <p:nvSpPr>
            <p:cNvPr id="54" name="文本框 53"/>
            <p:cNvSpPr txBox="1"/>
            <p:nvPr/>
          </p:nvSpPr>
          <p:spPr>
            <a:xfrm>
              <a:off x="514350" y="3789579"/>
              <a:ext cx="3590925" cy="700996"/>
            </a:xfrm>
            <a:prstGeom prst="rect">
              <a:avLst/>
            </a:prstGeom>
            <a:solidFill>
              <a:srgbClr val="81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kern="10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dirty="0" smtClean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        化工系</a:t>
              </a:r>
              <a:endParaRPr lang="zh-CN" altLang="en-US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861242" y="3866196"/>
              <a:ext cx="1260000" cy="54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北京大学</a:t>
              </a:r>
              <a:endPara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514350" y="4579261"/>
            <a:ext cx="3590925" cy="1149211"/>
            <a:chOff x="514350" y="4579261"/>
            <a:chExt cx="3590925" cy="1149211"/>
          </a:xfrm>
        </p:grpSpPr>
        <p:sp>
          <p:nvSpPr>
            <p:cNvPr id="56" name="文本框 55"/>
            <p:cNvSpPr txBox="1"/>
            <p:nvPr/>
          </p:nvSpPr>
          <p:spPr>
            <a:xfrm>
              <a:off x="514350" y="4579261"/>
              <a:ext cx="3590925" cy="1149211"/>
            </a:xfrm>
            <a:prstGeom prst="rect">
              <a:avLst/>
            </a:prstGeom>
            <a:solidFill>
              <a:srgbClr val="014B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kern="10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dirty="0" smtClean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           石油</a:t>
              </a:r>
              <a:r>
                <a:rPr lang="zh-CN" altLang="en-US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地质</a:t>
              </a:r>
              <a:r>
                <a:rPr lang="zh-CN" altLang="en-US" dirty="0" smtClean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组</a:t>
              </a:r>
              <a:endParaRPr lang="en-US" altLang="zh-CN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dirty="0" smtClean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           石油钻采组</a:t>
              </a:r>
              <a:endParaRPr lang="en-US" altLang="zh-CN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dirty="0" smtClean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           石油机械组</a:t>
              </a:r>
              <a:endParaRPr lang="en-US" altLang="zh-CN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dirty="0" smtClean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           石油炼制组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861242" y="4883866"/>
              <a:ext cx="1260000" cy="54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天津大学</a:t>
              </a:r>
              <a:endPara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514350" y="5853666"/>
            <a:ext cx="3590925" cy="700996"/>
            <a:chOff x="514350" y="5853666"/>
            <a:chExt cx="3590925" cy="700996"/>
          </a:xfrm>
        </p:grpSpPr>
        <p:sp>
          <p:nvSpPr>
            <p:cNvPr id="58" name="文本框 57"/>
            <p:cNvSpPr txBox="1"/>
            <p:nvPr/>
          </p:nvSpPr>
          <p:spPr>
            <a:xfrm>
              <a:off x="514350" y="5853666"/>
              <a:ext cx="3590925" cy="700996"/>
            </a:xfrm>
            <a:prstGeom prst="rect">
              <a:avLst/>
            </a:prstGeom>
            <a:solidFill>
              <a:srgbClr val="514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kern="10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dirty="0" smtClean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        数学系</a:t>
              </a:r>
              <a:endParaRPr lang="zh-CN" altLang="en-US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861242" y="5934164"/>
              <a:ext cx="1260000" cy="54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燕京大学</a:t>
              </a:r>
              <a:endPara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238625" y="2384611"/>
            <a:ext cx="1145753" cy="4254314"/>
            <a:chOff x="4238625" y="2384611"/>
            <a:chExt cx="1145753" cy="4254314"/>
          </a:xfrm>
        </p:grpSpPr>
        <p:sp>
          <p:nvSpPr>
            <p:cNvPr id="60" name="右中括号 59"/>
            <p:cNvSpPr/>
            <p:nvPr/>
          </p:nvSpPr>
          <p:spPr>
            <a:xfrm>
              <a:off x="4238625" y="2384611"/>
              <a:ext cx="314325" cy="4254314"/>
            </a:xfrm>
            <a:prstGeom prst="rightBracket">
              <a:avLst>
                <a:gd name="adj" fmla="val 0"/>
              </a:avLst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3" name="直接箭头连接符 62"/>
            <p:cNvCxnSpPr>
              <a:stCxn id="60" idx="2"/>
              <a:endCxn id="44" idx="1"/>
            </p:cNvCxnSpPr>
            <p:nvPr/>
          </p:nvCxnSpPr>
          <p:spPr>
            <a:xfrm flipV="1">
              <a:off x="4552950" y="4490575"/>
              <a:ext cx="831428" cy="2119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文本框 24"/>
          <p:cNvSpPr txBox="1"/>
          <p:nvPr/>
        </p:nvSpPr>
        <p:spPr>
          <a:xfrm>
            <a:off x="7327766" y="5426952"/>
            <a:ext cx="1747731" cy="700996"/>
          </a:xfrm>
          <a:prstGeom prst="rect">
            <a:avLst/>
          </a:prstGeom>
          <a:solidFill>
            <a:srgbClr val="163F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kern="1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kern="1200" dirty="0" smtClean="0">
                <a:solidFill>
                  <a:schemeClr val="bg1"/>
                </a:solidFill>
                <a:cs typeface="+mn-cs"/>
              </a:rPr>
              <a:t>北京财经学院</a:t>
            </a:r>
            <a:endParaRPr lang="en-US" altLang="zh-CN" kern="1200" dirty="0" smtClean="0">
              <a:solidFill>
                <a:schemeClr val="bg1"/>
              </a:solidFill>
              <a:cs typeface="+mn-cs"/>
            </a:endParaRPr>
          </a:p>
          <a:p>
            <a:r>
              <a:rPr lang="zh-CN" altLang="en-US" kern="1200" dirty="0" smtClean="0">
                <a:solidFill>
                  <a:schemeClr val="bg1"/>
                </a:solidFill>
                <a:cs typeface="+mn-cs"/>
              </a:rPr>
              <a:t>部分</a:t>
            </a:r>
            <a:r>
              <a:rPr lang="zh-CN" altLang="en-US" kern="1200" dirty="0">
                <a:solidFill>
                  <a:schemeClr val="bg1"/>
                </a:solidFill>
                <a:cs typeface="+mn-cs"/>
              </a:rPr>
              <a:t>师生</a:t>
            </a:r>
            <a:endParaRPr lang="zh-CN" altLang="en-US" kern="12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241754" y="2890696"/>
            <a:ext cx="1766178" cy="700996"/>
          </a:xfrm>
          <a:prstGeom prst="rect">
            <a:avLst/>
          </a:prstGeom>
          <a:solidFill>
            <a:srgbClr val="00A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kern="1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kern="1200" dirty="0" smtClean="0">
                <a:solidFill>
                  <a:schemeClr val="bg1"/>
                </a:solidFill>
                <a:cs typeface="+mn-cs"/>
              </a:rPr>
              <a:t>大连工学院</a:t>
            </a:r>
            <a:endParaRPr lang="en-US" altLang="zh-CN" kern="1200" dirty="0" smtClean="0">
              <a:solidFill>
                <a:schemeClr val="bg1"/>
              </a:solidFill>
              <a:cs typeface="+mn-cs"/>
            </a:endParaRPr>
          </a:p>
          <a:p>
            <a:r>
              <a:rPr lang="zh-CN" altLang="en-US" kern="1200" dirty="0" smtClean="0">
                <a:solidFill>
                  <a:schemeClr val="bg1"/>
                </a:solidFill>
                <a:cs typeface="+mn-cs"/>
              </a:rPr>
              <a:t>部分师生</a:t>
            </a:r>
            <a:endParaRPr lang="zh-CN" altLang="en-US" kern="1200" dirty="0">
              <a:solidFill>
                <a:schemeClr val="bg1"/>
              </a:solidFill>
              <a:cs typeface="+mn-cs"/>
            </a:endParaRPr>
          </a:p>
        </p:txBody>
      </p:sp>
      <p:cxnSp>
        <p:nvCxnSpPr>
          <p:cNvPr id="14" name="直接箭头连接符 13"/>
          <p:cNvCxnSpPr>
            <a:stCxn id="26" idx="2"/>
          </p:cNvCxnSpPr>
          <p:nvPr/>
        </p:nvCxnSpPr>
        <p:spPr>
          <a:xfrm>
            <a:off x="8124843" y="3591692"/>
            <a:ext cx="9167" cy="900000"/>
          </a:xfrm>
          <a:prstGeom prst="straightConnector1">
            <a:avLst/>
          </a:prstGeom>
          <a:ln w="28575">
            <a:solidFill>
              <a:srgbClr val="00ABE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 flipV="1">
            <a:off x="8124673" y="4502715"/>
            <a:ext cx="0" cy="912098"/>
          </a:xfrm>
          <a:prstGeom prst="straightConnector1">
            <a:avLst/>
          </a:prstGeom>
          <a:ln w="28575">
            <a:solidFill>
              <a:srgbClr val="163F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>
            <a:off x="9675182" y="2642995"/>
            <a:ext cx="1766178" cy="700996"/>
          </a:xfrm>
          <a:prstGeom prst="rect">
            <a:avLst/>
          </a:prstGeom>
          <a:solidFill>
            <a:srgbClr val="0059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kern="1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kern="1200" dirty="0" smtClean="0">
                <a:solidFill>
                  <a:schemeClr val="bg1"/>
                </a:solidFill>
                <a:cs typeface="+mn-cs"/>
              </a:rPr>
              <a:t>北京地质学院</a:t>
            </a:r>
            <a:endParaRPr lang="en-US" altLang="zh-CN" kern="1200" dirty="0" smtClean="0">
              <a:solidFill>
                <a:schemeClr val="bg1"/>
              </a:solidFill>
              <a:cs typeface="+mn-cs"/>
            </a:endParaRPr>
          </a:p>
          <a:p>
            <a:r>
              <a:rPr lang="zh-CN" altLang="en-US" kern="1200" dirty="0" smtClean="0">
                <a:solidFill>
                  <a:schemeClr val="bg1"/>
                </a:solidFill>
                <a:cs typeface="+mn-cs"/>
              </a:rPr>
              <a:t>部分学生</a:t>
            </a:r>
            <a:endParaRPr lang="zh-CN" altLang="en-US" kern="12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9684406" y="5731497"/>
            <a:ext cx="1747731" cy="700996"/>
          </a:xfrm>
          <a:prstGeom prst="rect">
            <a:avLst/>
          </a:prstGeom>
          <a:solidFill>
            <a:srgbClr val="0055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kern="1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kern="1200" dirty="0" smtClean="0">
                <a:solidFill>
                  <a:schemeClr val="bg1"/>
                </a:solidFill>
                <a:cs typeface="+mn-cs"/>
              </a:rPr>
              <a:t>西北工学院</a:t>
            </a:r>
            <a:endParaRPr lang="en-US" altLang="zh-CN" kern="1200" dirty="0" smtClean="0">
              <a:solidFill>
                <a:schemeClr val="bg1"/>
              </a:solidFill>
              <a:cs typeface="+mn-cs"/>
            </a:endParaRPr>
          </a:p>
          <a:p>
            <a:r>
              <a:rPr lang="zh-CN" altLang="en-US" kern="1200" dirty="0" smtClean="0">
                <a:solidFill>
                  <a:schemeClr val="bg1"/>
                </a:solidFill>
                <a:cs typeface="+mn-cs"/>
              </a:rPr>
              <a:t>部分师生</a:t>
            </a:r>
            <a:endParaRPr lang="zh-CN" altLang="en-US" kern="1200" dirty="0">
              <a:solidFill>
                <a:schemeClr val="bg1"/>
              </a:solidFill>
              <a:cs typeface="+mn-cs"/>
            </a:endParaRPr>
          </a:p>
        </p:txBody>
      </p:sp>
      <p:cxnSp>
        <p:nvCxnSpPr>
          <p:cNvPr id="64" name="直接箭头连接符 63"/>
          <p:cNvCxnSpPr>
            <a:stCxn id="53" idx="2"/>
            <a:endCxn id="45" idx="0"/>
          </p:cNvCxnSpPr>
          <p:nvPr/>
        </p:nvCxnSpPr>
        <p:spPr>
          <a:xfrm>
            <a:off x="10558271" y="3343991"/>
            <a:ext cx="1" cy="662181"/>
          </a:xfrm>
          <a:prstGeom prst="straightConnector1">
            <a:avLst/>
          </a:prstGeom>
          <a:ln w="28575">
            <a:solidFill>
              <a:srgbClr val="00ABE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/>
          <p:cNvCxnSpPr>
            <a:stCxn id="61" idx="0"/>
            <a:endCxn id="45" idx="2"/>
          </p:cNvCxnSpPr>
          <p:nvPr/>
        </p:nvCxnSpPr>
        <p:spPr>
          <a:xfrm flipV="1">
            <a:off x="10558272" y="4974978"/>
            <a:ext cx="0" cy="756519"/>
          </a:xfrm>
          <a:prstGeom prst="straightConnector1">
            <a:avLst/>
          </a:prstGeom>
          <a:ln w="28575">
            <a:solidFill>
              <a:srgbClr val="163F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9991"/>
    </mc:Choice>
    <mc:Fallback>
      <p:transition advTm="29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4" grpId="0"/>
      <p:bldP spid="44" grpId="0" animBg="1"/>
      <p:bldP spid="45" grpId="0" animBg="1"/>
      <p:bldP spid="25" grpId="0" animBg="1"/>
      <p:bldP spid="26" grpId="0" animBg="1"/>
      <p:bldP spid="53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47628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国家档案事业新形势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04470" y="1166566"/>
            <a:ext cx="4767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行业标准、规范不断完善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16896" y="6300806"/>
            <a:ext cx="7109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黑体" panose="02010600030101010101" pitchFamily="49" charset="-122"/>
                <a:ea typeface="黑体" panose="02010600030101010101" pitchFamily="49" charset="-122"/>
              </a:rPr>
              <a:t>十八大以来，</a:t>
            </a:r>
            <a:r>
              <a:rPr lang="zh-CN" altLang="en-US" sz="2000" dirty="0" smtClean="0">
                <a:solidFill>
                  <a:srgbClr val="C0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新增行业标准</a:t>
            </a:r>
            <a:r>
              <a:rPr lang="en-US" altLang="zh-CN" sz="2000" dirty="0" smtClean="0">
                <a:solidFill>
                  <a:srgbClr val="C0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24</a:t>
            </a:r>
            <a:r>
              <a:rPr lang="zh-CN" altLang="en-US" sz="2000" dirty="0" smtClean="0">
                <a:solidFill>
                  <a:srgbClr val="C0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项</a:t>
            </a:r>
            <a:r>
              <a:rPr lang="zh-CN" altLang="en-US" sz="2000" dirty="0" smtClean="0">
                <a:latin typeface="黑体" panose="02010600030101010101" pitchFamily="49" charset="-122"/>
                <a:ea typeface="黑体" panose="02010600030101010101" pitchFamily="49" charset="-122"/>
              </a:rPr>
              <a:t>，档案工作开展更具规范性。</a:t>
            </a:r>
            <a:endParaRPr lang="zh-CN" altLang="en-US" sz="2000" dirty="0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689546" y="1821634"/>
          <a:ext cx="8486984" cy="4379584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308527"/>
                <a:gridCol w="2747095"/>
                <a:gridCol w="1152229"/>
                <a:gridCol w="3279133"/>
              </a:tblGrid>
              <a:tr h="3188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标准编号</a:t>
                      </a:r>
                      <a:endParaRPr lang="zh-CN" sz="1600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标准名称</a:t>
                      </a:r>
                      <a:endParaRPr lang="zh-CN" sz="1600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标准编号</a:t>
                      </a:r>
                      <a:endParaRPr lang="zh-CN" sz="1600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标准名称</a:t>
                      </a:r>
                      <a:endParaRPr lang="zh-CN" sz="1600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</a:tr>
              <a:tr h="3188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DA/T22-2015</a:t>
                      </a: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</a:rPr>
                        <a:t>归档文件整理规则</a:t>
                      </a: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DA/T 59-2017</a:t>
                      </a:r>
                      <a:endParaRPr lang="zh-CN" sz="10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口述史料采集与管理规范</a:t>
                      </a:r>
                      <a:endParaRPr lang="zh-CN" sz="10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</a:tr>
              <a:tr h="3188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DA/T 31-2017</a:t>
                      </a:r>
                      <a:endParaRPr lang="zh-CN" sz="10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</a:rPr>
                        <a:t>纸质档案数字化规范</a:t>
                      </a: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DA/T 60-2017</a:t>
                      </a:r>
                      <a:endParaRPr lang="zh-CN" sz="10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纸质档案真空充氮密封包装技术要求</a:t>
                      </a:r>
                      <a:endParaRPr lang="zh-CN" sz="10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</a:tr>
              <a:tr h="3188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DA/T 35-2017</a:t>
                      </a: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</a:rPr>
                        <a:t>档案虫霉防治一般规则</a:t>
                      </a: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DA/T 61-2017</a:t>
                      </a:r>
                      <a:endParaRPr lang="zh-CN" sz="10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明清纸质档案病害分类与图示</a:t>
                      </a:r>
                      <a:endParaRPr lang="zh-CN" sz="10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</a:tr>
              <a:tr h="3188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DA/T 50-2014</a:t>
                      </a:r>
                      <a:endParaRPr lang="zh-CN" sz="10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</a:rPr>
                        <a:t>数码照片归档与管理规范</a:t>
                      </a: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DA/T 62-2017</a:t>
                      </a:r>
                      <a:endParaRPr lang="zh-CN" sz="10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录音录像档案数字化规范</a:t>
                      </a:r>
                      <a:endParaRPr lang="zh-CN" sz="10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</a:tr>
              <a:tr h="3188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DA/T 51-2014</a:t>
                      </a: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电影艺术档案著录规则</a:t>
                      </a:r>
                      <a:endParaRPr lang="zh-CN" sz="10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DA/T 63-2017</a:t>
                      </a:r>
                      <a:endParaRPr lang="zh-CN" sz="10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录音录像类电子档案元数据方案</a:t>
                      </a:r>
                      <a:endParaRPr lang="zh-CN" sz="10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</a:tr>
              <a:tr h="3601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DA/T 52-2014</a:t>
                      </a: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</a:rPr>
                        <a:t>档案数字化光盘标识规范</a:t>
                      </a: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DA/T 64.1-2017</a:t>
                      </a:r>
                      <a:endParaRPr lang="zh-CN" sz="10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</a:rPr>
                        <a:t>纸质档案抢救与修复规范 第</a:t>
                      </a:r>
                      <a:r>
                        <a:rPr lang="en-US" sz="1200" kern="0" dirty="0">
                          <a:effectLst/>
                        </a:rPr>
                        <a:t>1</a:t>
                      </a:r>
                      <a:r>
                        <a:rPr lang="zh-CN" sz="1200" kern="0" dirty="0">
                          <a:effectLst/>
                        </a:rPr>
                        <a:t>部分：破损等级的划分</a:t>
                      </a: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</a:tr>
              <a:tr h="3601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DA/T 53-2014</a:t>
                      </a: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数字档案</a:t>
                      </a:r>
                      <a:r>
                        <a:rPr lang="en-US" sz="1200" kern="0">
                          <a:effectLst/>
                        </a:rPr>
                        <a:t>COM</a:t>
                      </a:r>
                      <a:r>
                        <a:rPr lang="zh-CN" sz="1200" kern="0">
                          <a:effectLst/>
                        </a:rPr>
                        <a:t>和</a:t>
                      </a:r>
                      <a:r>
                        <a:rPr lang="en-US" sz="1200" kern="0">
                          <a:effectLst/>
                        </a:rPr>
                        <a:t>COLD</a:t>
                      </a:r>
                      <a:r>
                        <a:rPr lang="zh-CN" sz="1200" kern="0">
                          <a:effectLst/>
                        </a:rPr>
                        <a:t>技术规范）</a:t>
                      </a:r>
                      <a:endParaRPr lang="zh-CN" sz="10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DA/T 64.2-2017</a:t>
                      </a:r>
                      <a:endParaRPr lang="zh-CN" sz="10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</a:rPr>
                        <a:t>纸质档案抢救与修复规范 第</a:t>
                      </a:r>
                      <a:r>
                        <a:rPr lang="en-US" sz="1200" kern="0" dirty="0">
                          <a:effectLst/>
                        </a:rPr>
                        <a:t>2</a:t>
                      </a:r>
                      <a:r>
                        <a:rPr lang="zh-CN" sz="1200" kern="0" dirty="0">
                          <a:effectLst/>
                        </a:rPr>
                        <a:t>部分：档案保存状况的调查方法</a:t>
                      </a: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</a:tr>
              <a:tr h="3601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DA/T 54-2014</a:t>
                      </a: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照片类电子档案元数据方案</a:t>
                      </a:r>
                      <a:endParaRPr lang="zh-CN" sz="10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DA/T 64.3-2017</a:t>
                      </a:r>
                      <a:endParaRPr lang="zh-CN" sz="10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</a:rPr>
                        <a:t>纸质档案抢救与修复规范 第</a:t>
                      </a:r>
                      <a:r>
                        <a:rPr lang="en-US" sz="1200" kern="0" dirty="0">
                          <a:effectLst/>
                        </a:rPr>
                        <a:t>3</a:t>
                      </a:r>
                      <a:r>
                        <a:rPr lang="zh-CN" sz="1200" kern="0" dirty="0">
                          <a:effectLst/>
                        </a:rPr>
                        <a:t>部分：修复质量要求</a:t>
                      </a: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</a:tr>
              <a:tr h="3188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DA/T 55-2014</a:t>
                      </a: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特藏档案库基本要求</a:t>
                      </a:r>
                      <a:endParaRPr lang="zh-CN" sz="10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DA/T 65-2017</a:t>
                      </a:r>
                      <a:endParaRPr lang="zh-CN" sz="10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</a:rPr>
                        <a:t>档案密集架智能管理系统技术要求</a:t>
                      </a: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</a:tr>
              <a:tr h="3601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DA/T 56-2014</a:t>
                      </a: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档案信息系统运行维护规范</a:t>
                      </a:r>
                      <a:endParaRPr lang="zh-CN" sz="10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DA/T 66-2017</a:t>
                      </a:r>
                      <a:endParaRPr lang="zh-CN" sz="10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</a:rPr>
                        <a:t>城市轨道交通工程文件归档要求与档案分类规范</a:t>
                      </a: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</a:tr>
              <a:tr h="3601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DA/T 57-2014</a:t>
                      </a: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档案关系型数据库转换为</a:t>
                      </a:r>
                      <a:r>
                        <a:rPr lang="en-US" sz="1200" kern="0">
                          <a:effectLst/>
                        </a:rPr>
                        <a:t>XML</a:t>
                      </a:r>
                      <a:r>
                        <a:rPr lang="zh-CN" sz="1200" kern="0">
                          <a:effectLst/>
                        </a:rPr>
                        <a:t>文件的技术规范</a:t>
                      </a:r>
                      <a:endParaRPr lang="zh-CN" sz="10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DA/T 67-2017</a:t>
                      </a:r>
                      <a:endParaRPr lang="zh-CN" sz="10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</a:rPr>
                        <a:t>档案保管外包服务管理规范</a:t>
                      </a: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</a:tr>
              <a:tr h="3188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DA/T 58-2014</a:t>
                      </a: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电子档案管理基本术语</a:t>
                      </a:r>
                      <a:endParaRPr lang="zh-CN" sz="10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DA/T 68-2017</a:t>
                      </a:r>
                      <a:endParaRPr lang="zh-CN" sz="10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</a:rPr>
                        <a:t>档案服务外包工作规范</a:t>
                      </a: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3684"/>
    </mc:Choice>
    <mc:Fallback>
      <p:transition advTm="2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文本框 61"/>
          <p:cNvSpPr txBox="1"/>
          <p:nvPr/>
        </p:nvSpPr>
        <p:spPr>
          <a:xfrm>
            <a:off x="749881" y="1809603"/>
            <a:ext cx="4386000" cy="646331"/>
          </a:xfrm>
          <a:prstGeom prst="rect">
            <a:avLst/>
          </a:prstGeom>
          <a:noFill/>
          <a:ln w="19050">
            <a:noFill/>
            <a:prstDash val="sysDash"/>
          </a:ln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Clr>
                <a:srgbClr val="C00000"/>
              </a:buClr>
              <a:buFont typeface="+mj-ea"/>
              <a:buAutoNum type="circleNumDbPlain"/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名校基因、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贵族血统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4469" y="1166566"/>
            <a:ext cx="2135811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35475" y="2743429"/>
            <a:ext cx="11655768" cy="4090334"/>
            <a:chOff x="536232" y="2664309"/>
            <a:chExt cx="11655768" cy="4090334"/>
          </a:xfrm>
        </p:grpSpPr>
        <p:grpSp>
          <p:nvGrpSpPr>
            <p:cNvPr id="10" name="组合 9"/>
            <p:cNvGrpSpPr/>
            <p:nvPr/>
          </p:nvGrpSpPr>
          <p:grpSpPr>
            <a:xfrm>
              <a:off x="536232" y="2664309"/>
              <a:ext cx="3640015" cy="4042849"/>
              <a:chOff x="199231" y="2467456"/>
              <a:chExt cx="3640015" cy="4042849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612208" y="2467456"/>
                <a:ext cx="2412766" cy="3444003"/>
              </a:xfrm>
              <a:prstGeom prst="rect">
                <a:avLst/>
              </a:prstGeom>
            </p:spPr>
          </p:pic>
          <p:sp>
            <p:nvSpPr>
              <p:cNvPr id="3" name="文本框 2"/>
              <p:cNvSpPr txBox="1"/>
              <p:nvPr/>
            </p:nvSpPr>
            <p:spPr>
              <a:xfrm>
                <a:off x="199231" y="5863974"/>
                <a:ext cx="3640015" cy="64633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1951</a:t>
                </a:r>
                <a:r>
                  <a:rPr lang="zh-CN" altLang="en-US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年北京大学化工系教职工</a:t>
                </a:r>
                <a:r>
                  <a:rPr lang="zh-CN" altLang="en-US" dirty="0" smtClean="0">
                    <a:latin typeface="楷体" panose="02010609060101010101" pitchFamily="49" charset="-122"/>
                    <a:ea typeface="楷体" panose="02010609060101010101" pitchFamily="49" charset="-122"/>
                  </a:rPr>
                  <a:t>名册</a:t>
                </a:r>
                <a:endParaRPr lang="en-US" altLang="zh-CN" dirty="0" smtClean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pPr algn="ctr"/>
                <a:r>
                  <a:rPr lang="zh-CN" altLang="en-US" dirty="0" smtClean="0">
                    <a:latin typeface="楷体" panose="02010609060101010101" pitchFamily="49" charset="-122"/>
                    <a:ea typeface="楷体" panose="02010609060101010101" pitchFamily="49" charset="-122"/>
                  </a:rPr>
                  <a:t>（傅鹰</a:t>
                </a:r>
                <a:r>
                  <a:rPr lang="zh-CN" altLang="en-US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、</a:t>
                </a:r>
                <a:r>
                  <a:rPr lang="zh-CN" altLang="en-US" dirty="0" smtClean="0">
                    <a:latin typeface="楷体" panose="02010609060101010101" pitchFamily="49" charset="-122"/>
                    <a:ea typeface="楷体" panose="02010609060101010101" pitchFamily="49" charset="-122"/>
                  </a:rPr>
                  <a:t>杨光华等调入我校）</a:t>
                </a:r>
                <a:endParaRPr lang="en-US" altLang="zh-CN" dirty="0" smtClean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4176247" y="2735888"/>
              <a:ext cx="3877985" cy="3990295"/>
              <a:chOff x="3901472" y="1606738"/>
              <a:chExt cx="3877985" cy="3990295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>
                <a:off x="4343837" y="1606738"/>
                <a:ext cx="2559357" cy="3193962"/>
              </a:xfrm>
              <a:prstGeom prst="rect">
                <a:avLst/>
              </a:prstGeom>
            </p:spPr>
          </p:pic>
          <p:sp>
            <p:nvSpPr>
              <p:cNvPr id="6" name="矩形 5"/>
              <p:cNvSpPr/>
              <p:nvPr/>
            </p:nvSpPr>
            <p:spPr>
              <a:xfrm>
                <a:off x="3901472" y="4950702"/>
                <a:ext cx="3877985" cy="646331"/>
              </a:xfrm>
              <a:prstGeom prst="rect">
                <a:avLst/>
              </a:prstGeom>
            </p:spPr>
            <p:txBody>
              <a:bodyPr vert="horz" wrap="none">
                <a:spAutoFit/>
              </a:bodyPr>
              <a:lstStyle/>
              <a:p>
                <a:r>
                  <a:rPr lang="zh-CN" altLang="en-US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1952年，清华大学石油系教职工</a:t>
                </a:r>
                <a:r>
                  <a:rPr lang="zh-CN" altLang="en-US" dirty="0" smtClean="0">
                    <a:latin typeface="楷体" panose="02010609060101010101" pitchFamily="49" charset="-122"/>
                    <a:ea typeface="楷体" panose="02010609060101010101" pitchFamily="49" charset="-122"/>
                  </a:rPr>
                  <a:t>名册</a:t>
                </a:r>
                <a:endParaRPr lang="en-US" altLang="zh-CN" dirty="0" smtClean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r>
                  <a:rPr lang="zh-CN" altLang="en-US" dirty="0" smtClean="0">
                    <a:latin typeface="楷体" panose="02010609060101010101" pitchFamily="49" charset="-122"/>
                    <a:ea typeface="楷体" panose="02010609060101010101" pitchFamily="49" charset="-122"/>
                  </a:rPr>
                  <a:t>（后朱亚杰、曹本熹等调入我校）</a:t>
                </a:r>
                <a:endParaRPr lang="zh-CN" altLang="en-US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7813675" y="2779237"/>
              <a:ext cx="4378325" cy="3975406"/>
              <a:chOff x="7920841" y="1326364"/>
              <a:chExt cx="4378325" cy="3975406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20841" y="1326364"/>
                <a:ext cx="4118487" cy="3142268"/>
              </a:xfrm>
              <a:prstGeom prst="rect">
                <a:avLst/>
              </a:prstGeom>
            </p:spPr>
          </p:pic>
          <p:sp>
            <p:nvSpPr>
              <p:cNvPr id="15" name="矩形 14"/>
              <p:cNvSpPr/>
              <p:nvPr/>
            </p:nvSpPr>
            <p:spPr>
              <a:xfrm>
                <a:off x="7920841" y="4655439"/>
                <a:ext cx="4378325" cy="646331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algn="ctr"/>
                <a:r>
                  <a:rPr lang="en-US" altLang="zh-CN" dirty="0" smtClean="0">
                    <a:latin typeface="楷体" panose="02010609060101010101" pitchFamily="49" charset="-122"/>
                    <a:ea typeface="楷体" panose="02010609060101010101" pitchFamily="49" charset="-122"/>
                  </a:rPr>
                  <a:t>1953</a:t>
                </a:r>
                <a:r>
                  <a:rPr lang="zh-CN" altLang="en-US" dirty="0" smtClean="0">
                    <a:latin typeface="楷体" panose="02010609060101010101" pitchFamily="49" charset="-122"/>
                    <a:ea typeface="楷体" panose="02010609060101010101" pitchFamily="49" charset="-122"/>
                  </a:rPr>
                  <a:t>年，</a:t>
                </a:r>
                <a:r>
                  <a:rPr lang="zh-CN" altLang="en-US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四百多名师</a:t>
                </a:r>
                <a:r>
                  <a:rPr lang="zh-CN" altLang="en-US" dirty="0" smtClean="0">
                    <a:latin typeface="楷体" panose="02010609060101010101" pitchFamily="49" charset="-122"/>
                    <a:ea typeface="楷体" panose="02010609060101010101" pitchFamily="49" charset="-122"/>
                  </a:rPr>
                  <a:t>生从清华、</a:t>
                </a:r>
                <a:endParaRPr lang="en-US" altLang="zh-CN" dirty="0" smtClean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pPr algn="ctr"/>
                <a:r>
                  <a:rPr lang="zh-CN" altLang="en-US" dirty="0" smtClean="0">
                    <a:latin typeface="楷体" panose="02010609060101010101" pitchFamily="49" charset="-122"/>
                    <a:ea typeface="楷体" panose="02010609060101010101" pitchFamily="49" charset="-122"/>
                  </a:rPr>
                  <a:t>大连工学院到北京石油学院</a:t>
                </a:r>
                <a:r>
                  <a:rPr lang="zh-CN" altLang="en-US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报到</a:t>
                </a:r>
                <a:endParaRPr lang="zh-CN" altLang="en-US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442368" y="3317179"/>
            <a:ext cx="11562772" cy="3169676"/>
            <a:chOff x="536232" y="7275389"/>
            <a:chExt cx="11562772" cy="316967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536232" y="7276355"/>
              <a:ext cx="3661758" cy="2464264"/>
            </a:xfrm>
            <a:prstGeom prst="rect">
              <a:avLst/>
            </a:prstGeom>
            <a:ln>
              <a:solidFill>
                <a:srgbClr val="800080"/>
              </a:solidFill>
            </a:ln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4489884" y="7275389"/>
              <a:ext cx="3655999" cy="2464264"/>
            </a:xfrm>
            <a:prstGeom prst="rect">
              <a:avLst/>
            </a:prstGeom>
            <a:ln>
              <a:solidFill>
                <a:srgbClr val="800080"/>
              </a:solidFill>
            </a:ln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8397538" y="7275389"/>
              <a:ext cx="3701466" cy="2464264"/>
            </a:xfrm>
            <a:prstGeom prst="rect">
              <a:avLst/>
            </a:prstGeom>
            <a:ln>
              <a:solidFill>
                <a:srgbClr val="800080"/>
              </a:solidFill>
            </a:ln>
          </p:spPr>
        </p:pic>
        <p:sp>
          <p:nvSpPr>
            <p:cNvPr id="21" name="文本框 20"/>
            <p:cNvSpPr txBox="1"/>
            <p:nvPr/>
          </p:nvSpPr>
          <p:spPr>
            <a:xfrm>
              <a:off x="4176247" y="10075733"/>
              <a:ext cx="4339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从清华大学转</a:t>
              </a:r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入</a:t>
              </a:r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我校的学生学籍注册卡片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60400" y="2525843"/>
            <a:ext cx="2520000" cy="2143867"/>
            <a:chOff x="960400" y="2525843"/>
            <a:chExt cx="2520000" cy="2143867"/>
          </a:xfrm>
        </p:grpSpPr>
        <p:pic>
          <p:nvPicPr>
            <p:cNvPr id="11" name="图片 10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960400" y="2525843"/>
              <a:ext cx="2520000" cy="1692000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554697" y="430037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清华大学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096554" y="2554535"/>
            <a:ext cx="2520000" cy="2115175"/>
            <a:chOff x="4096554" y="2554535"/>
            <a:chExt cx="2520000" cy="2115175"/>
          </a:xfrm>
        </p:grpSpPr>
        <p:pic>
          <p:nvPicPr>
            <p:cNvPr id="13" name="图片 12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4096554" y="2554535"/>
              <a:ext cx="2520000" cy="169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文本框 27"/>
            <p:cNvSpPr txBox="1"/>
            <p:nvPr/>
          </p:nvSpPr>
          <p:spPr>
            <a:xfrm>
              <a:off x="4864431" y="430037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北京大学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182080" y="2549735"/>
            <a:ext cx="2520000" cy="2119975"/>
            <a:chOff x="7182080" y="2549735"/>
            <a:chExt cx="2520000" cy="2119975"/>
          </a:xfrm>
        </p:grpSpPr>
        <p:pic>
          <p:nvPicPr>
            <p:cNvPr id="17" name="图片 16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7182080" y="2549735"/>
              <a:ext cx="2520000" cy="1692000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8007057" y="430037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天津大学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60400" y="4669710"/>
            <a:ext cx="2520000" cy="2039395"/>
            <a:chOff x="960400" y="4669710"/>
            <a:chExt cx="2520000" cy="2039395"/>
          </a:xfrm>
        </p:grpSpPr>
        <p:pic>
          <p:nvPicPr>
            <p:cNvPr id="18" name="图片 17"/>
            <p:cNvPicPr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960400" y="4669710"/>
              <a:ext cx="2520000" cy="1692000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1561955" y="6339773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燕京</a:t>
              </a:r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大学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104866" y="4710591"/>
            <a:ext cx="2520000" cy="1998514"/>
            <a:chOff x="4104866" y="4710591"/>
            <a:chExt cx="2520000" cy="1998514"/>
          </a:xfrm>
        </p:grpSpPr>
        <p:pic>
          <p:nvPicPr>
            <p:cNvPr id="1028" name="Picture 4" descr="https://timgsa.baidu.com/timg?image&amp;quality=80&amp;size=b9999_10000&amp;sec=1527962479385&amp;di=2913b5e6e7e07453087398eec503f922&amp;imgtype=0&amp;src=http%3A%2F%2Fimg.mp.itc.cn%2Fupload%2F20170403%2F132ad2b712f74c29be037d5f4ce0c539_th.jpg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104866" y="4710591"/>
              <a:ext cx="2520000" cy="16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文本框 31"/>
            <p:cNvSpPr txBox="1"/>
            <p:nvPr/>
          </p:nvSpPr>
          <p:spPr>
            <a:xfrm>
              <a:off x="4889591" y="6339773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大连工学院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144975" y="4669721"/>
            <a:ext cx="2520000" cy="2039384"/>
            <a:chOff x="7144975" y="4669721"/>
            <a:chExt cx="2520000" cy="2039384"/>
          </a:xfrm>
        </p:grpSpPr>
        <p:pic>
          <p:nvPicPr>
            <p:cNvPr id="1030" name="Picture 6" descr="https://timgsa.baidu.com/timg?image&amp;quality=80&amp;size=b9999_10000&amp;sec=1527962577859&amp;di=ef911842c7aa70c8712754abb57b0476&amp;imgtype=0&amp;src=http%3A%2F%2Fe.hiphotos.baidu.com%2Fbaike%2Fs%3D500%2Fsign%3Dfa51b156d209b3deefbfe468fcbf6cd3%2Fd53f8794a4c27d1e7e042dfa18d5ad6eddc438e9.jpg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144975" y="4669721"/>
              <a:ext cx="2520000" cy="16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文本框 32"/>
            <p:cNvSpPr txBox="1"/>
            <p:nvPr/>
          </p:nvSpPr>
          <p:spPr>
            <a:xfrm>
              <a:off x="8086322" y="6339773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西北</a:t>
              </a:r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工学院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094265" y="2455934"/>
            <a:ext cx="5209409" cy="4288777"/>
            <a:chOff x="3568938" y="3728936"/>
            <a:chExt cx="5209409" cy="4288777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68938" y="3728936"/>
              <a:ext cx="5209409" cy="3857520"/>
            </a:xfrm>
            <a:prstGeom prst="rect">
              <a:avLst/>
            </a:prstGeom>
          </p:spPr>
        </p:pic>
        <p:sp>
          <p:nvSpPr>
            <p:cNvPr id="40" name="矩形 39"/>
            <p:cNvSpPr/>
            <p:nvPr/>
          </p:nvSpPr>
          <p:spPr>
            <a:xfrm>
              <a:off x="3905739" y="7648381"/>
              <a:ext cx="4378325" cy="369332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北京石油学院</a:t>
              </a:r>
              <a:endParaRPr lang="zh-CN" altLang="en-US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235475" y="232740"/>
            <a:ext cx="2454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校内影响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9973"/>
    </mc:Choice>
    <mc:Fallback>
      <p:transition advTm="29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54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54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54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54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54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文本框 61"/>
          <p:cNvSpPr txBox="1"/>
          <p:nvPr/>
        </p:nvSpPr>
        <p:spPr>
          <a:xfrm>
            <a:off x="749880" y="1809603"/>
            <a:ext cx="11023020" cy="1200329"/>
          </a:xfrm>
          <a:prstGeom prst="rect">
            <a:avLst/>
          </a:prstGeom>
          <a:noFill/>
          <a:ln w="19050">
            <a:noFill/>
            <a:prstDash val="sysDash"/>
          </a:ln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Clr>
                <a:srgbClr val="C00000"/>
              </a:buClr>
              <a:buFont typeface="+mj-ea"/>
              <a:buAutoNum type="circleNumDbPlain" startAt="2"/>
            </a:pP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“成龙配套” ，援建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石油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高校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“成建制”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的支援了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西安石油学院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四川石油学院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大庆石油学院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等新中国石油院校的建设和发展。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4469" y="1166566"/>
            <a:ext cx="12227231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431675" y="3019022"/>
            <a:ext cx="9741150" cy="3754026"/>
            <a:chOff x="1431675" y="3019022"/>
            <a:chExt cx="9741150" cy="3754026"/>
          </a:xfrm>
        </p:grpSpPr>
        <p:grpSp>
          <p:nvGrpSpPr>
            <p:cNvPr id="15" name="组合 14"/>
            <p:cNvGrpSpPr/>
            <p:nvPr/>
          </p:nvGrpSpPr>
          <p:grpSpPr>
            <a:xfrm>
              <a:off x="1431675" y="3019022"/>
              <a:ext cx="3710551" cy="3591957"/>
              <a:chOff x="1431675" y="3019022"/>
              <a:chExt cx="3710551" cy="3591957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1431675" y="3019022"/>
                <a:ext cx="3710551" cy="3591957"/>
                <a:chOff x="4394784" y="2101129"/>
                <a:chExt cx="3877802" cy="4616248"/>
              </a:xfrm>
            </p:grpSpPr>
            <p:pic>
              <p:nvPicPr>
                <p:cNvPr id="9" name="图片 8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4394784" y="2101129"/>
                  <a:ext cx="2756587" cy="4616248"/>
                </a:xfrm>
                <a:prstGeom prst="rect">
                  <a:avLst/>
                </a:prstGeom>
              </p:spPr>
            </p:pic>
            <p:sp>
              <p:nvSpPr>
                <p:cNvPr id="10" name="矩形 9"/>
                <p:cNvSpPr/>
                <p:nvPr/>
              </p:nvSpPr>
              <p:spPr>
                <a:xfrm>
                  <a:off x="7211143" y="2130823"/>
                  <a:ext cx="1061443" cy="4389368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 indent="457200" algn="ctr"/>
                  <a:r>
                    <a:rPr lang="zh-CN" altLang="en-US" dirty="0" smtClean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1958年，关于</a:t>
                  </a:r>
                  <a:r>
                    <a:rPr lang="zh-CN" altLang="en-US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成立</a:t>
                  </a:r>
                  <a:r>
                    <a:rPr lang="zh-CN" altLang="en-US" dirty="0">
                      <a:solidFill>
                        <a:srgbClr val="C00000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</a:rPr>
                    <a:t>西安石油学院</a:t>
                  </a:r>
                  <a:r>
                    <a:rPr lang="zh-CN" altLang="en-US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的</a:t>
                  </a:r>
                  <a:r>
                    <a:rPr lang="zh-CN" altLang="en-US" dirty="0" smtClean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决定，</a:t>
                  </a:r>
                  <a:r>
                    <a:rPr lang="zh-CN" altLang="en-US" dirty="0" smtClean="0">
                      <a:solidFill>
                        <a:srgbClr val="C00000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</a:rPr>
                    <a:t>要求我校提供师资</a:t>
                  </a:r>
                  <a:r>
                    <a:rPr lang="zh-CN" altLang="en-US" dirty="0" smtClean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。（西安石油大学提供）</a:t>
                  </a:r>
                  <a:endParaRPr lang="zh-CN" altLang="en-US" dirty="0"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sp>
            <p:nvSpPr>
              <p:cNvPr id="18" name="等腰三角形 17"/>
              <p:cNvSpPr/>
              <p:nvPr/>
            </p:nvSpPr>
            <p:spPr>
              <a:xfrm rot="16200000">
                <a:off x="4827053" y="3226795"/>
                <a:ext cx="180000" cy="180000"/>
              </a:xfrm>
              <a:prstGeom prst="triangle">
                <a:avLst/>
              </a:prstGeom>
              <a:solidFill>
                <a:srgbClr val="800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5445760" y="3019022"/>
              <a:ext cx="5727065" cy="3754026"/>
              <a:chOff x="5445760" y="3019022"/>
              <a:chExt cx="5727065" cy="3754026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5764738" y="6126717"/>
                <a:ext cx="526297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西安石油学院的七位教授、</a:t>
                </a:r>
                <a:r>
                  <a:rPr lang="zh-CN" altLang="en-US" dirty="0" smtClean="0">
                    <a:solidFill>
                      <a:srgbClr val="C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副教授，全部来自我校</a:t>
                </a:r>
                <a:endParaRPr lang="en-US" altLang="zh-CN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pPr algn="ctr"/>
                <a:r>
                  <a:rPr lang="zh-CN" altLang="en-US" dirty="0" smtClean="0">
                    <a:latin typeface="楷体" panose="02010609060101010101" pitchFamily="49" charset="-122"/>
                    <a:ea typeface="楷体" panose="02010609060101010101" pitchFamily="49" charset="-122"/>
                  </a:rPr>
                  <a:t>（西安石油大学档案馆提供）</a:t>
                </a:r>
                <a:endParaRPr lang="zh-CN" altLang="en-US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pic>
            <p:nvPicPr>
              <p:cNvPr id="17" name="图片 16" descr="C:\Users\DELL\AppData\Roaming\Tencent\Users\591781288\QQ\WinTemp\RichOle\U{(Y82_4E(]L@JS2S)X7U7I.png"/>
              <p:cNvPicPr/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5445760" y="3019022"/>
                <a:ext cx="5727065" cy="30691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" name="等腰三角形 19"/>
              <p:cNvSpPr/>
              <p:nvPr/>
            </p:nvSpPr>
            <p:spPr>
              <a:xfrm>
                <a:off x="5584738" y="6220396"/>
                <a:ext cx="180000" cy="180000"/>
              </a:xfrm>
              <a:prstGeom prst="triangle">
                <a:avLst/>
              </a:prstGeom>
              <a:solidFill>
                <a:srgbClr val="800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1654835" y="3087025"/>
            <a:ext cx="8926308" cy="3686023"/>
            <a:chOff x="2458110" y="7351373"/>
            <a:chExt cx="8926308" cy="3686023"/>
          </a:xfrm>
        </p:grpSpPr>
        <p:pic>
          <p:nvPicPr>
            <p:cNvPr id="23" name="图片 22" descr="G:\援建石油院校\西南石油大学档案馆资料\西安成都调研\西南石油大学所提供资料之一\西南石油大学档案馆资料\成立文件、组织机构\建校初期教师名单\原扫描文件\20.jpg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458110" y="7351373"/>
              <a:ext cx="4019903" cy="3030267"/>
            </a:xfrm>
            <a:prstGeom prst="rect">
              <a:avLst/>
            </a:prstGeom>
            <a:noFill/>
            <a:ln>
              <a:solidFill>
                <a:srgbClr val="800080"/>
              </a:solidFill>
            </a:ln>
          </p:spPr>
        </p:pic>
        <p:pic>
          <p:nvPicPr>
            <p:cNvPr id="24" name="图片 23" descr="G:\援建石油院校\西南石油大学档案馆资料\西安成都调研\西南石油大学所提供资料之一\西南石油大学档案馆资料\成立文件、组织机构\建校初期教师名单\原扫描文件\21.jpg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793802" y="7352033"/>
              <a:ext cx="4590616" cy="2962913"/>
            </a:xfrm>
            <a:prstGeom prst="rect">
              <a:avLst/>
            </a:prstGeom>
            <a:noFill/>
            <a:ln>
              <a:solidFill>
                <a:srgbClr val="800080"/>
              </a:solidFill>
            </a:ln>
          </p:spPr>
        </p:pic>
        <p:sp>
          <p:nvSpPr>
            <p:cNvPr id="27" name="矩形 26"/>
            <p:cNvSpPr/>
            <p:nvPr/>
          </p:nvSpPr>
          <p:spPr>
            <a:xfrm>
              <a:off x="4972249" y="10391065"/>
              <a:ext cx="341632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我校援建四川石油学院师生名单</a:t>
              </a:r>
              <a:endPara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（西南石油大学档案馆提供）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420396" y="3274457"/>
            <a:ext cx="9120268" cy="2982605"/>
            <a:chOff x="1049732" y="7307729"/>
            <a:chExt cx="9120268" cy="2982605"/>
          </a:xfrm>
        </p:grpSpPr>
        <p:grpSp>
          <p:nvGrpSpPr>
            <p:cNvPr id="6" name="组合 5"/>
            <p:cNvGrpSpPr/>
            <p:nvPr/>
          </p:nvGrpSpPr>
          <p:grpSpPr>
            <a:xfrm>
              <a:off x="2340086" y="7307729"/>
              <a:ext cx="7829914" cy="2982605"/>
              <a:chOff x="2183330" y="2657312"/>
              <a:chExt cx="7829914" cy="2982605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 rotWithShape="1">
              <a:blip r:embed="rId5"/>
              <a:srcRect/>
              <a:stretch>
                <a:fillRect/>
              </a:stretch>
            </p:blipFill>
            <p:spPr>
              <a:xfrm>
                <a:off x="5315259" y="2657312"/>
                <a:ext cx="4697985" cy="2584195"/>
              </a:xfrm>
              <a:prstGeom prst="rect">
                <a:avLst/>
              </a:prstGeom>
              <a:ln>
                <a:solidFill>
                  <a:srgbClr val="800080"/>
                </a:solidFill>
              </a:ln>
            </p:spPr>
          </p:pic>
          <p:sp>
            <p:nvSpPr>
              <p:cNvPr id="3" name="矩形 2"/>
              <p:cNvSpPr/>
              <p:nvPr/>
            </p:nvSpPr>
            <p:spPr>
              <a:xfrm>
                <a:off x="2183330" y="5270585"/>
                <a:ext cx="700714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大庆石油学院建校初期的教授</a:t>
                </a:r>
                <a:r>
                  <a:rPr lang="zh-CN" altLang="en-US" dirty="0" smtClean="0">
                    <a:latin typeface="楷体" panose="02010609060101010101" pitchFamily="49" charset="-122"/>
                    <a:ea typeface="楷体" panose="02010609060101010101" pitchFamily="49" charset="-122"/>
                  </a:rPr>
                  <a:t>、副教授</a:t>
                </a:r>
                <a:r>
                  <a:rPr lang="en-US" altLang="zh-CN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5</a:t>
                </a:r>
                <a:r>
                  <a:rPr lang="zh-CN" altLang="en-US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人均由北京石油学院支援。</a:t>
                </a:r>
                <a:endParaRPr lang="zh-CN" altLang="en-US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pic>
          <p:nvPicPr>
            <p:cNvPr id="29" name="图片 28" descr="C:\Users\zhangqiang\Desktop\援建石油院校\20170324东北石油大学提供的图片资料\周世尧（四张图片）（2017年3月东北石油大学档案馆提供）.JPG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049732" y="7317696"/>
              <a:ext cx="4188827" cy="2576489"/>
            </a:xfrm>
            <a:prstGeom prst="rect">
              <a:avLst/>
            </a:prstGeom>
            <a:noFill/>
            <a:ln>
              <a:solidFill>
                <a:srgbClr val="800080"/>
              </a:solidFill>
            </a:ln>
          </p:spPr>
        </p:pic>
      </p:grpSp>
      <p:grpSp>
        <p:nvGrpSpPr>
          <p:cNvPr id="25" name="组合 24"/>
          <p:cNvGrpSpPr/>
          <p:nvPr/>
        </p:nvGrpSpPr>
        <p:grpSpPr>
          <a:xfrm>
            <a:off x="562345" y="3386119"/>
            <a:ext cx="10856363" cy="2967191"/>
            <a:chOff x="566604" y="2798816"/>
            <a:chExt cx="10856363" cy="2967191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6604" y="2801260"/>
              <a:ext cx="3785798" cy="2499362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24050" y="2798816"/>
              <a:ext cx="3707496" cy="250180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8433353" y="2798816"/>
              <a:ext cx="2989614" cy="2501806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1424655" y="5345520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西安石油学院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674738" y="5384733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四川石油学院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9283677" y="5396675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大庆石油学院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235475" y="232740"/>
            <a:ext cx="2454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校内影响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3284"/>
    </mc:Choice>
    <mc:Fallback>
      <p:transition advTm="63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961307" y="3030526"/>
            <a:ext cx="10334272" cy="2821572"/>
            <a:chOff x="749879" y="9634759"/>
            <a:chExt cx="10334272" cy="2821572"/>
          </a:xfrm>
        </p:grpSpPr>
        <p:grpSp>
          <p:nvGrpSpPr>
            <p:cNvPr id="6" name="组合 5"/>
            <p:cNvGrpSpPr/>
            <p:nvPr/>
          </p:nvGrpSpPr>
          <p:grpSpPr>
            <a:xfrm>
              <a:off x="749879" y="9634759"/>
              <a:ext cx="3675737" cy="2813210"/>
              <a:chOff x="922032" y="2424985"/>
              <a:chExt cx="3675737" cy="2813210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922032" y="2424985"/>
                <a:ext cx="3316202" cy="2319587"/>
              </a:xfrm>
              <a:prstGeom prst="rect">
                <a:avLst/>
              </a:prstGeom>
            </p:spPr>
          </p:pic>
          <p:sp>
            <p:nvSpPr>
              <p:cNvPr id="5" name="矩形 4"/>
              <p:cNvSpPr/>
              <p:nvPr/>
            </p:nvSpPr>
            <p:spPr>
              <a:xfrm>
                <a:off x="1066033" y="4868863"/>
                <a:ext cx="35317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 smtClean="0">
                    <a:latin typeface="楷体" panose="02010609060101010101" pitchFamily="49" charset="-122"/>
                    <a:ea typeface="楷体" panose="02010609060101010101" pitchFamily="49" charset="-122"/>
                  </a:rPr>
                  <a:t>北京石油学院师生参加</a:t>
                </a:r>
                <a:r>
                  <a:rPr lang="zh-CN" altLang="en-US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大庆</a:t>
                </a:r>
                <a:r>
                  <a:rPr lang="zh-CN" altLang="en-US" dirty="0" smtClean="0">
                    <a:latin typeface="楷体" panose="02010609060101010101" pitchFamily="49" charset="-122"/>
                    <a:ea typeface="楷体" panose="02010609060101010101" pitchFamily="49" charset="-122"/>
                  </a:rPr>
                  <a:t>会战 </a:t>
                </a:r>
                <a:endParaRPr lang="zh-CN" altLang="en-US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9" name="等腰三角形 8"/>
              <p:cNvSpPr/>
              <p:nvPr/>
            </p:nvSpPr>
            <p:spPr>
              <a:xfrm rot="10800000" flipV="1">
                <a:off x="922033" y="4981529"/>
                <a:ext cx="144000" cy="144000"/>
              </a:xfrm>
              <a:prstGeom prst="triangle">
                <a:avLst/>
              </a:prstGeom>
              <a:solidFill>
                <a:srgbClr val="800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4764875" y="9816609"/>
              <a:ext cx="6319276" cy="2639722"/>
              <a:chOff x="6495257" y="3612612"/>
              <a:chExt cx="6319276" cy="2639722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>
                <a:off x="9614926" y="3612612"/>
                <a:ext cx="3199607" cy="2065465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>
              <a:xfrm>
                <a:off x="6495257" y="3619782"/>
                <a:ext cx="2902840" cy="2058295"/>
              </a:xfrm>
              <a:prstGeom prst="rect">
                <a:avLst/>
              </a:prstGeom>
            </p:spPr>
          </p:pic>
          <p:grpSp>
            <p:nvGrpSpPr>
              <p:cNvPr id="13" name="组合 12"/>
              <p:cNvGrpSpPr/>
              <p:nvPr/>
            </p:nvGrpSpPr>
            <p:grpSpPr>
              <a:xfrm>
                <a:off x="6826499" y="5883002"/>
                <a:ext cx="5691267" cy="369332"/>
                <a:chOff x="6826499" y="5883002"/>
                <a:chExt cx="5691267" cy="369332"/>
              </a:xfrm>
            </p:grpSpPr>
            <p:sp>
              <p:nvSpPr>
                <p:cNvPr id="17" name="矩形 16"/>
                <p:cNvSpPr/>
                <p:nvPr/>
              </p:nvSpPr>
              <p:spPr>
                <a:xfrm>
                  <a:off x="6970499" y="5883002"/>
                  <a:ext cx="5547267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dirty="0" smtClean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和铁人王进喜一同跳进泥浆池的我校学生段功武</a:t>
                  </a:r>
                  <a:endParaRPr lang="zh-CN" altLang="en-US" dirty="0"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18" name="等腰三角形 17"/>
                <p:cNvSpPr/>
                <p:nvPr/>
              </p:nvSpPr>
              <p:spPr>
                <a:xfrm rot="10800000" flipV="1">
                  <a:off x="6826499" y="6003055"/>
                  <a:ext cx="144000" cy="144000"/>
                </a:xfrm>
                <a:prstGeom prst="triangle">
                  <a:avLst/>
                </a:prstGeom>
                <a:solidFill>
                  <a:srgbClr val="800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sp>
        <p:nvSpPr>
          <p:cNvPr id="62" name="文本框 61"/>
          <p:cNvSpPr txBox="1"/>
          <p:nvPr/>
        </p:nvSpPr>
        <p:spPr>
          <a:xfrm>
            <a:off x="749879" y="1809603"/>
            <a:ext cx="11127599" cy="646331"/>
          </a:xfrm>
          <a:prstGeom prst="rect">
            <a:avLst/>
          </a:prstGeom>
          <a:noFill/>
          <a:ln w="19050">
            <a:noFill/>
            <a:prstDash val="sysDash"/>
          </a:ln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Clr>
                <a:srgbClr val="C00000"/>
              </a:buClr>
              <a:buFont typeface="+mj-ea"/>
              <a:buAutoNum type="circleNumDbPlain" startAt="3"/>
            </a:pP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参加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石油会战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服务国家战略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。参加了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克拉玛依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川中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大庆石油会战。</a:t>
            </a:r>
            <a:endParaRPr lang="zh-CN" altLang="en-US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4469" y="1166566"/>
            <a:ext cx="12227231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734620" y="3098971"/>
            <a:ext cx="11142858" cy="3520646"/>
            <a:chOff x="465569" y="7395975"/>
            <a:chExt cx="11142858" cy="3520646"/>
          </a:xfrm>
        </p:grpSpPr>
        <p:grpSp>
          <p:nvGrpSpPr>
            <p:cNvPr id="3" name="组合 2"/>
            <p:cNvGrpSpPr/>
            <p:nvPr/>
          </p:nvGrpSpPr>
          <p:grpSpPr>
            <a:xfrm>
              <a:off x="465569" y="7395976"/>
              <a:ext cx="6767513" cy="3469670"/>
              <a:chOff x="4910137" y="2938345"/>
              <a:chExt cx="6767513" cy="3469670"/>
            </a:xfrm>
          </p:grpSpPr>
          <p:pic>
            <p:nvPicPr>
              <p:cNvPr id="20" name="图片 19" descr="C:\Users\DELL\Documents\Tencent Files\418861714\FileRecv\1959年3月，北京石油学院支援龙女师生合影（后排左十三，王德民）（2017年12月16日，王德民于青岛逸夫楼捐赠）.jpg"/>
              <p:cNvPicPr/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910137" y="2938345"/>
                <a:ext cx="6767513" cy="3121584"/>
              </a:xfrm>
              <a:prstGeom prst="rect">
                <a:avLst/>
              </a:prstGeom>
              <a:noFill/>
              <a:ln w="9525">
                <a:solidFill>
                  <a:srgbClr val="800080"/>
                </a:solidFill>
                <a:miter lim="800000"/>
                <a:headEnd/>
                <a:tailEnd/>
              </a:ln>
            </p:spPr>
          </p:pic>
          <p:sp>
            <p:nvSpPr>
              <p:cNvPr id="21" name="矩形 20"/>
              <p:cNvSpPr/>
              <p:nvPr/>
            </p:nvSpPr>
            <p:spPr>
              <a:xfrm>
                <a:off x="7118473" y="6038683"/>
                <a:ext cx="31854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 smtClean="0">
                    <a:latin typeface="楷体" panose="02010609060101010101" pitchFamily="49" charset="-122"/>
                    <a:ea typeface="楷体" panose="02010609060101010101" pitchFamily="49" charset="-122"/>
                  </a:rPr>
                  <a:t>参加川中石油</a:t>
                </a:r>
                <a:r>
                  <a:rPr lang="zh-CN" altLang="en-US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会战的测井师生</a:t>
                </a:r>
                <a:endParaRPr lang="zh-CN" altLang="en-US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2" name="等腰三角形 21"/>
              <p:cNvSpPr/>
              <p:nvPr/>
            </p:nvSpPr>
            <p:spPr>
              <a:xfrm rot="10800000" flipV="1">
                <a:off x="6991040" y="6160416"/>
                <a:ext cx="127433" cy="127433"/>
              </a:xfrm>
              <a:prstGeom prst="triangle">
                <a:avLst/>
              </a:prstGeom>
              <a:solidFill>
                <a:srgbClr val="800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4" name="图片 23" descr="I:\2017校史馆\锦旗\初始数据\1959年锦旗\19590301赠给北京石油学院支援龙女师生“千里迢迢来龙女，支援声中结友谊”.jpg"/>
            <p:cNvPicPr/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517392" y="7399550"/>
              <a:ext cx="1838726" cy="3118009"/>
            </a:xfrm>
            <a:prstGeom prst="rect">
              <a:avLst/>
            </a:prstGeom>
            <a:noFill/>
            <a:ln w="9525">
              <a:solidFill>
                <a:srgbClr val="800080"/>
              </a:solidFill>
              <a:miter lim="800000"/>
              <a:headEnd/>
              <a:tailEnd/>
            </a:ln>
          </p:spPr>
        </p:pic>
        <p:pic>
          <p:nvPicPr>
            <p:cNvPr id="25" name="图片 24" descr="I:\2017校史馆\锦旗\初始数据\1959年锦旗\008北京石油学院文昌寨区队“向大战川中油田的坚强战士——北京石油学院文昌寨区队全体同志致敬！”.jpg"/>
            <p:cNvPicPr/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640428" y="7395975"/>
              <a:ext cx="1967999" cy="3121583"/>
            </a:xfrm>
            <a:prstGeom prst="rect">
              <a:avLst/>
            </a:prstGeom>
            <a:noFill/>
            <a:ln w="9525">
              <a:solidFill>
                <a:srgbClr val="800080"/>
              </a:solidFill>
              <a:miter lim="800000"/>
              <a:headEnd/>
              <a:tailEnd/>
            </a:ln>
          </p:spPr>
        </p:pic>
        <p:sp>
          <p:nvSpPr>
            <p:cNvPr id="32" name="矩形 31"/>
            <p:cNvSpPr/>
            <p:nvPr/>
          </p:nvSpPr>
          <p:spPr>
            <a:xfrm>
              <a:off x="9036639" y="10547289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赠予我校锦旗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3" name="等腰三角形 32"/>
            <p:cNvSpPr/>
            <p:nvPr/>
          </p:nvSpPr>
          <p:spPr>
            <a:xfrm rot="10800000" flipV="1">
              <a:off x="8909206" y="10660811"/>
              <a:ext cx="127433" cy="127433"/>
            </a:xfrm>
            <a:prstGeom prst="triangle">
              <a:avLst/>
            </a:prstGeom>
            <a:solidFill>
              <a:srgbClr val="800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151752" y="3106273"/>
            <a:ext cx="10323851" cy="3454882"/>
            <a:chOff x="990289" y="2971173"/>
            <a:chExt cx="10323851" cy="3454882"/>
          </a:xfrm>
        </p:grpSpPr>
        <p:grpSp>
          <p:nvGrpSpPr>
            <p:cNvPr id="11" name="组合 10"/>
            <p:cNvGrpSpPr/>
            <p:nvPr/>
          </p:nvGrpSpPr>
          <p:grpSpPr>
            <a:xfrm>
              <a:off x="990289" y="2971173"/>
              <a:ext cx="3774586" cy="3454882"/>
              <a:chOff x="4956677" y="1269517"/>
              <a:chExt cx="4265292" cy="3904026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7"/>
              <a:srcRect/>
              <a:stretch>
                <a:fillRect/>
              </a:stretch>
            </p:blipFill>
            <p:spPr>
              <a:xfrm>
                <a:off x="4956677" y="1269517"/>
                <a:ext cx="4071413" cy="3486679"/>
              </a:xfrm>
              <a:prstGeom prst="rect">
                <a:avLst/>
              </a:prstGeom>
              <a:ln>
                <a:solidFill>
                  <a:srgbClr val="800080"/>
                </a:solidFill>
              </a:ln>
            </p:spPr>
          </p:pic>
          <p:sp>
            <p:nvSpPr>
              <p:cNvPr id="10" name="矩形 9"/>
              <p:cNvSpPr/>
              <p:nvPr/>
            </p:nvSpPr>
            <p:spPr>
              <a:xfrm>
                <a:off x="5100678" y="4756197"/>
                <a:ext cx="4121291" cy="4173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 smtClean="0">
                    <a:latin typeface="楷体" panose="02010609060101010101" pitchFamily="49" charset="-122"/>
                    <a:ea typeface="楷体" panose="02010609060101010101" pitchFamily="49" charset="-122"/>
                  </a:rPr>
                  <a:t>参加克拉玛依</a:t>
                </a:r>
                <a:r>
                  <a:rPr lang="zh-CN" altLang="en-US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石油会战的测井师生</a:t>
                </a:r>
                <a:endParaRPr lang="zh-CN" altLang="en-US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2" name="等腰三角形 11"/>
              <p:cNvSpPr/>
              <p:nvPr/>
            </p:nvSpPr>
            <p:spPr>
              <a:xfrm rot="10800000" flipV="1">
                <a:off x="4956678" y="4868863"/>
                <a:ext cx="144000" cy="144000"/>
              </a:xfrm>
              <a:prstGeom prst="triangle">
                <a:avLst/>
              </a:prstGeom>
              <a:solidFill>
                <a:srgbClr val="800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7" name="矩形 26"/>
            <p:cNvSpPr/>
            <p:nvPr/>
          </p:nvSpPr>
          <p:spPr>
            <a:xfrm>
              <a:off x="5589496" y="6056722"/>
              <a:ext cx="57246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我校张英</a:t>
              </a:r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教授参加了</a:t>
              </a:r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克独长距离输油管道</a:t>
              </a:r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的设计与建设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10800000" flipV="1">
              <a:off x="5462063" y="6213786"/>
              <a:ext cx="127433" cy="127433"/>
            </a:xfrm>
            <a:prstGeom prst="triangle">
              <a:avLst/>
            </a:prstGeom>
            <a:solidFill>
              <a:srgbClr val="800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9" name="图片 28" descr="H:\校史知识竞赛题库\图36-1956年10月8日，海淀区人民代表大会投票，中间戴眼镜者是北京石油学院候选人（张英）教授。.jpg"/>
            <p:cNvPicPr/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9232391" y="2974380"/>
              <a:ext cx="2081749" cy="3082342"/>
            </a:xfrm>
            <a:prstGeom prst="rect">
              <a:avLst/>
            </a:prstGeom>
            <a:noFill/>
            <a:ln>
              <a:solidFill>
                <a:srgbClr val="800080"/>
              </a:solidFill>
            </a:ln>
          </p:spPr>
        </p:pic>
        <p:pic>
          <p:nvPicPr>
            <p:cNvPr id="30" name="图片 29" descr="C:\Users\zhangqiang\Desktop\援建石油院校\大庆油田公司所提供资料5.4\历史陈列馆资料\中国石油大学档案馆所需资料20170408\7.jpg"/>
            <p:cNvPicPr/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5283200" y="2974380"/>
              <a:ext cx="3899765" cy="3082342"/>
            </a:xfrm>
            <a:prstGeom prst="rect">
              <a:avLst/>
            </a:prstGeom>
            <a:noFill/>
            <a:ln>
              <a:solidFill>
                <a:srgbClr val="800080"/>
              </a:solidFill>
            </a:ln>
          </p:spPr>
        </p:pic>
      </p:grpSp>
      <p:sp>
        <p:nvSpPr>
          <p:cNvPr id="35" name="矩形 34"/>
          <p:cNvSpPr/>
          <p:nvPr/>
        </p:nvSpPr>
        <p:spPr>
          <a:xfrm>
            <a:off x="235475" y="232740"/>
            <a:ext cx="2454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校内影响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92059"/>
    </mc:Choice>
    <mc:Fallback>
      <p:transition advTm="92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文本框 61"/>
          <p:cNvSpPr txBox="1"/>
          <p:nvPr/>
        </p:nvSpPr>
        <p:spPr>
          <a:xfrm>
            <a:off x="749880" y="1809603"/>
            <a:ext cx="11156370" cy="1200329"/>
          </a:xfrm>
          <a:prstGeom prst="rect">
            <a:avLst/>
          </a:prstGeom>
          <a:noFill/>
          <a:ln w="19050">
            <a:noFill/>
            <a:prstDash val="sysDash"/>
          </a:ln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Clr>
                <a:srgbClr val="C00000"/>
              </a:buClr>
              <a:buFont typeface="+mj-ea"/>
              <a:buAutoNum type="circleNumDbPlain" startAt="4"/>
            </a:pP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建校之初，国际气派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1950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年前后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，留学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欧美归国的学者大约有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1500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人，其中有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17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位学者在北京石油学院工作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过。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4469" y="1166566"/>
            <a:ext cx="12227231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384901" y="3057936"/>
            <a:ext cx="9302727" cy="3573585"/>
            <a:chOff x="979083" y="2388521"/>
            <a:chExt cx="9302727" cy="357358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79083" y="2388521"/>
              <a:ext cx="4744307" cy="316785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1895984" y="5522211"/>
              <a:ext cx="24929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威尔逊号上的归国</a:t>
              </a:r>
              <a:r>
                <a:rPr lang="zh-CN" altLang="zh-CN" kern="100" dirty="0" smtClean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人员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9" name="图片 8" descr="G:\要用到校史馆的资料(9.25靳给）\1950年8月，威尔逊号上归国人员原照背面签字（2017年7月程宏提供）.jpg"/>
            <p:cNvPicPr/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812266" y="2391379"/>
              <a:ext cx="4469544" cy="31649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矩形 5"/>
            <p:cNvSpPr/>
            <p:nvPr/>
          </p:nvSpPr>
          <p:spPr>
            <a:xfrm>
              <a:off x="6329281" y="5592774"/>
              <a:ext cx="36471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威尔逊号上归国人员原照背面签字</a:t>
              </a:r>
              <a:endParaRPr lang="zh-CN" altLang="en-US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022097" y="3033712"/>
            <a:ext cx="10800289" cy="3620028"/>
            <a:chOff x="1022097" y="2967037"/>
            <a:chExt cx="10800289" cy="3620028"/>
          </a:xfrm>
        </p:grpSpPr>
        <p:pic>
          <p:nvPicPr>
            <p:cNvPr id="12" name="图片 11" descr="c:\users\ADMINI~1.BPE\appdata\roaming\360se6\USERDA~1\Temp\5FDF8D~1.JPG"/>
            <p:cNvPicPr/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335733" y="2967037"/>
              <a:ext cx="1080000" cy="1440000"/>
            </a:xfrm>
            <a:prstGeom prst="rect">
              <a:avLst/>
            </a:prstGeom>
            <a:noFill/>
            <a:ln w="9525">
              <a:solidFill>
                <a:srgbClr val="800080"/>
              </a:solidFill>
              <a:miter lim="800000"/>
              <a:headEnd/>
              <a:tailEnd/>
            </a:ln>
          </p:spPr>
        </p:pic>
        <p:pic>
          <p:nvPicPr>
            <p:cNvPr id="13" name="图片 12" descr="无标题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246225" y="2974448"/>
              <a:ext cx="1080000" cy="1440000"/>
            </a:xfrm>
            <a:prstGeom prst="rect">
              <a:avLst/>
            </a:prstGeom>
            <a:noFill/>
            <a:ln w="9525">
              <a:solidFill>
                <a:srgbClr val="800080"/>
              </a:solidFill>
              <a:miter lim="800000"/>
              <a:headEnd/>
              <a:tailEnd/>
            </a:ln>
          </p:spPr>
        </p:pic>
        <p:pic>
          <p:nvPicPr>
            <p:cNvPr id="14" name="图片 13" descr="无标题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457187" y="4794359"/>
              <a:ext cx="1080000" cy="1440000"/>
            </a:xfrm>
            <a:prstGeom prst="rect">
              <a:avLst/>
            </a:prstGeom>
            <a:noFill/>
            <a:ln w="9525">
              <a:solidFill>
                <a:srgbClr val="800080"/>
              </a:solidFill>
              <a:miter lim="800000"/>
              <a:headEnd/>
              <a:tailEnd/>
            </a:ln>
          </p:spPr>
        </p:pic>
        <p:pic>
          <p:nvPicPr>
            <p:cNvPr id="16" name="图片 15" descr="DSCN9595 副本 - 复制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683412" y="4811190"/>
              <a:ext cx="1080000" cy="1440000"/>
            </a:xfrm>
            <a:prstGeom prst="rect">
              <a:avLst/>
            </a:prstGeom>
            <a:noFill/>
            <a:ln w="9525">
              <a:solidFill>
                <a:srgbClr val="800080"/>
              </a:solidFill>
              <a:miter lim="800000"/>
              <a:headEnd/>
              <a:tailEnd/>
            </a:ln>
          </p:spPr>
        </p:pic>
        <p:pic>
          <p:nvPicPr>
            <p:cNvPr id="17" name="图片 16" descr="J:\02图片总库\图片\校报刊登的老教授照片\吴崇筠\吴崇筠3.jpg"/>
            <p:cNvPicPr/>
            <p:nvPr/>
          </p:nvPicPr>
          <p:blipFill rotWithShape="1">
            <a:blip r:embed="rId8"/>
            <a:srcRect/>
            <a:stretch>
              <a:fillRect/>
            </a:stretch>
          </p:blipFill>
          <p:spPr bwMode="auto">
            <a:xfrm>
              <a:off x="5887436" y="2974448"/>
              <a:ext cx="1080000" cy="1440000"/>
            </a:xfrm>
            <a:prstGeom prst="rect">
              <a:avLst/>
            </a:prstGeom>
            <a:noFill/>
            <a:ln>
              <a:solidFill>
                <a:srgbClr val="800080"/>
              </a:solidFill>
            </a:ln>
          </p:spPr>
        </p:pic>
        <p:pic>
          <p:nvPicPr>
            <p:cNvPr id="18" name="图片 17" descr="无标题"/>
            <p:cNvPicPr/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101173" y="2974448"/>
              <a:ext cx="1080000" cy="1440000"/>
            </a:xfrm>
            <a:prstGeom prst="rect">
              <a:avLst/>
            </a:prstGeom>
            <a:noFill/>
            <a:ln w="9525">
              <a:solidFill>
                <a:srgbClr val="800080"/>
              </a:solidFill>
              <a:miter lim="800000"/>
              <a:headEnd/>
              <a:tailEnd/>
            </a:ln>
          </p:spPr>
        </p:pic>
        <p:pic>
          <p:nvPicPr>
            <p:cNvPr id="19" name="图片 18" descr="0df431adcbef7609f7461b022fdda3cc7dd99eda"/>
            <p:cNvPicPr/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37894" y="2985996"/>
              <a:ext cx="1080000" cy="1440000"/>
            </a:xfrm>
            <a:prstGeom prst="rect">
              <a:avLst/>
            </a:prstGeom>
            <a:noFill/>
            <a:ln w="9525">
              <a:solidFill>
                <a:srgbClr val="800080"/>
              </a:solidFill>
              <a:miter lim="800000"/>
              <a:headEnd/>
              <a:tailEnd/>
            </a:ln>
          </p:spPr>
        </p:pic>
        <p:pic>
          <p:nvPicPr>
            <p:cNvPr id="20" name="图片 19" descr="无标题"/>
            <p:cNvPicPr/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28647" y="2974448"/>
              <a:ext cx="1080000" cy="1440000"/>
            </a:xfrm>
            <a:prstGeom prst="rect">
              <a:avLst/>
            </a:prstGeom>
            <a:noFill/>
            <a:ln w="9525">
              <a:solidFill>
                <a:srgbClr val="800080"/>
              </a:solidFill>
              <a:miter lim="800000"/>
              <a:headEnd/>
              <a:tailEnd/>
            </a:ln>
          </p:spPr>
        </p:pic>
        <p:pic>
          <p:nvPicPr>
            <p:cNvPr id="21" name="图片 20" descr="无标题"/>
            <p:cNvPicPr/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0742386" y="2974448"/>
              <a:ext cx="1080000" cy="1440000"/>
            </a:xfrm>
            <a:prstGeom prst="rect">
              <a:avLst/>
            </a:prstGeom>
            <a:noFill/>
            <a:ln w="9525">
              <a:solidFill>
                <a:srgbClr val="800080"/>
              </a:solidFill>
              <a:miter lim="800000"/>
              <a:headEnd/>
              <a:tailEnd/>
            </a:ln>
          </p:spPr>
        </p:pic>
        <p:pic>
          <p:nvPicPr>
            <p:cNvPr id="22" name="图片 21" descr="无标题"/>
            <p:cNvPicPr/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022097" y="4794359"/>
              <a:ext cx="1080000" cy="1440000"/>
            </a:xfrm>
            <a:prstGeom prst="rect">
              <a:avLst/>
            </a:prstGeom>
            <a:noFill/>
            <a:ln w="9525">
              <a:solidFill>
                <a:srgbClr val="800080"/>
              </a:solidFill>
              <a:miter lim="800000"/>
              <a:headEnd/>
              <a:tailEnd/>
            </a:ln>
          </p:spPr>
        </p:pic>
        <p:pic>
          <p:nvPicPr>
            <p:cNvPr id="23" name="图片 22" descr="无标题"/>
            <p:cNvPicPr/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237318" y="4811190"/>
              <a:ext cx="1080000" cy="1440000"/>
            </a:xfrm>
            <a:prstGeom prst="rect">
              <a:avLst/>
            </a:prstGeom>
            <a:noFill/>
            <a:ln w="9525">
              <a:solidFill>
                <a:srgbClr val="800080"/>
              </a:solidFill>
              <a:miter lim="800000"/>
              <a:headEnd/>
              <a:tailEnd/>
            </a:ln>
          </p:spPr>
        </p:pic>
        <p:pic>
          <p:nvPicPr>
            <p:cNvPr id="24" name="图片 23" descr="无标题"/>
            <p:cNvPicPr/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3457903" y="2981653"/>
              <a:ext cx="1080000" cy="1440000"/>
            </a:xfrm>
            <a:prstGeom prst="rect">
              <a:avLst/>
            </a:prstGeom>
            <a:noFill/>
            <a:ln w="9525">
              <a:solidFill>
                <a:srgbClr val="800080"/>
              </a:solidFill>
              <a:miter lim="800000"/>
              <a:headEnd/>
              <a:tailEnd/>
            </a:ln>
          </p:spPr>
        </p:pic>
        <p:pic>
          <p:nvPicPr>
            <p:cNvPr id="25" name="图片 24" descr="H:\20160512北京采访获得的图片及资料\20160512梁文杰提供资料\06，北京石油学院炼制系部分老教职工资料（以拼音为序）\傅鹰\图片资料\傅鹰肖像2.bmp"/>
            <p:cNvPicPr/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4667185" y="2981653"/>
              <a:ext cx="1080000" cy="1440000"/>
            </a:xfrm>
            <a:prstGeom prst="rect">
              <a:avLst/>
            </a:prstGeom>
            <a:noFill/>
            <a:ln>
              <a:solidFill>
                <a:srgbClr val="800080"/>
              </a:solidFill>
            </a:ln>
          </p:spPr>
        </p:pic>
        <p:pic>
          <p:nvPicPr>
            <p:cNvPr id="26" name="图片 25" descr="c:\users\ADMINI~1.BPE\appdata\roaming\360se6\USERDA~1\Temp\D62A60~1.JPG"/>
            <p:cNvPicPr/>
            <p:nvPr/>
          </p:nvPicPr>
          <p:blipFill>
            <a:blip r:embed="rId17" r:link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882981" y="4794359"/>
              <a:ext cx="1080000" cy="1440000"/>
            </a:xfrm>
            <a:prstGeom prst="rect">
              <a:avLst/>
            </a:prstGeom>
            <a:noFill/>
            <a:ln w="9525">
              <a:solidFill>
                <a:srgbClr val="800080"/>
              </a:solidFill>
              <a:miter lim="800000"/>
              <a:headEnd/>
              <a:tailEnd/>
            </a:ln>
          </p:spPr>
        </p:pic>
        <p:pic>
          <p:nvPicPr>
            <p:cNvPr id="27" name="图片 26" descr="H:\03档案馆有关图片\沈忠厚展板的准备材料\罗蛰潭.jpg"/>
            <p:cNvPicPr/>
            <p:nvPr/>
          </p:nvPicPr>
          <p:blipFill>
            <a:blip r:embed="rId19"/>
            <a:srcRect/>
            <a:stretch>
              <a:fillRect/>
            </a:stretch>
          </p:blipFill>
          <p:spPr>
            <a:xfrm>
              <a:off x="7098202" y="4811190"/>
              <a:ext cx="1080000" cy="1440000"/>
            </a:xfrm>
            <a:prstGeom prst="rect">
              <a:avLst/>
            </a:prstGeom>
            <a:noFill/>
            <a:ln>
              <a:solidFill>
                <a:srgbClr val="800080"/>
              </a:solidFill>
            </a:ln>
          </p:spPr>
        </p:pic>
        <p:pic>
          <p:nvPicPr>
            <p:cNvPr id="28" name="图片 27" descr="H:\02图片总库\图片\扫描的图片\人物\石油大学教授谱（先别动）\陈世忠.JPG"/>
            <p:cNvPicPr/>
            <p:nvPr/>
          </p:nvPicPr>
          <p:blipFill rotWithShape="1">
            <a:blip r:embed="rId20"/>
            <a:srcRect/>
            <a:stretch>
              <a:fillRect/>
            </a:stretch>
          </p:blipFill>
          <p:spPr>
            <a:xfrm>
              <a:off x="8313423" y="4811190"/>
              <a:ext cx="1080000" cy="1440000"/>
            </a:xfrm>
            <a:prstGeom prst="rect">
              <a:avLst/>
            </a:prstGeom>
            <a:noFill/>
            <a:ln>
              <a:solidFill>
                <a:srgbClr val="800080"/>
              </a:solidFill>
            </a:ln>
          </p:spPr>
        </p:pic>
        <p:pic>
          <p:nvPicPr>
            <p:cNvPr id="29" name="图片 28" descr="E:\工作相关\2017工作相关\0000新校史馆建设\北京石油学院时期照片\【图2-2-26】王恭业（1929～2011）.jpg"/>
            <p:cNvPicPr/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9528647" y="4794359"/>
              <a:ext cx="1080000" cy="1440000"/>
            </a:xfrm>
            <a:prstGeom prst="rect">
              <a:avLst/>
            </a:prstGeom>
            <a:noFill/>
            <a:ln>
              <a:solidFill>
                <a:srgbClr val="800080"/>
              </a:solidFill>
            </a:ln>
          </p:spPr>
        </p:pic>
        <p:sp>
          <p:nvSpPr>
            <p:cNvPr id="11" name="矩形 10"/>
            <p:cNvSpPr/>
            <p:nvPr/>
          </p:nvSpPr>
          <p:spPr>
            <a:xfrm>
              <a:off x="9626640" y="6217733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kern="100" smtClean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王恭业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8312979" y="6217733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陈世忠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6999319" y="6217733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kern="100" dirty="0" smtClean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罗蛰潭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916491" y="6217733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张锦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4833088" y="4372305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傅鹰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3756199" y="4372305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武迟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2437175" y="6217733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周世尧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123515" y="6217733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汤楷孙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10959220" y="4372305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张英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9724163" y="4372305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白家祉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212087" y="4372305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曹本熹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7254043" y="4372305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田曰灵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6018983" y="4372305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吴崇筠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4793636" y="6217733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冯世瑄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546088" y="6217733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蔡强康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2313803" y="4372305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朱亚杰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8381988" y="4372305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杨光华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7" name="矩形 46"/>
          <p:cNvSpPr/>
          <p:nvPr/>
        </p:nvSpPr>
        <p:spPr>
          <a:xfrm>
            <a:off x="235475" y="232740"/>
            <a:ext cx="2454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校内影响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7522"/>
    </mc:Choice>
    <mc:Fallback>
      <p:transition advTm="57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35475" y="232740"/>
            <a:ext cx="4256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2.4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服务成效及影响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4015" y="1319459"/>
            <a:ext cx="1786278" cy="17701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308848" y="1305315"/>
            <a:ext cx="2593285" cy="19153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5819929" y="2649408"/>
            <a:ext cx="438150" cy="46162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8011253" y="6241946"/>
            <a:ext cx="32624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+mj-ea"/>
              <a:buAutoNum type="circleNumDbPlain" startAt="4"/>
            </a:pPr>
            <a:r>
              <a:rPr lang="zh-CN" altLang="en-US" sz="20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营造良好育人氛围</a:t>
            </a:r>
            <a:endParaRPr lang="zh-CN" altLang="en-US" sz="2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197" y="301366"/>
            <a:ext cx="1899960" cy="19616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9" name="直接箭头连接符 8"/>
          <p:cNvCxnSpPr/>
          <p:nvPr/>
        </p:nvCxnSpPr>
        <p:spPr>
          <a:xfrm flipV="1">
            <a:off x="6190147" y="1709695"/>
            <a:ext cx="2686050" cy="109061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4379749" y="4128708"/>
            <a:ext cx="2369636" cy="1881768"/>
            <a:chOff x="1441162" y="3389585"/>
            <a:chExt cx="3157037" cy="250705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46226">
              <a:off x="1441162" y="3401849"/>
              <a:ext cx="1400727" cy="244792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408858">
              <a:off x="1975303" y="3389585"/>
              <a:ext cx="1429737" cy="244792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34598">
              <a:off x="2565370" y="3448717"/>
              <a:ext cx="1425509" cy="244792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110026">
              <a:off x="2911224" y="3620797"/>
              <a:ext cx="1686975" cy="226213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885750" y="3910609"/>
            <a:ext cx="2288685" cy="22818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1253" y="4028719"/>
            <a:ext cx="2948116" cy="1918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131" y="3900243"/>
            <a:ext cx="1598274" cy="226463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84314" y="6285159"/>
            <a:ext cx="5176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 startAt="3"/>
            </a:pPr>
            <a:r>
              <a:rPr lang="zh-CN" altLang="en-US" sz="20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引起光明日报、新华网等媒体高度关注</a:t>
            </a:r>
            <a:endParaRPr lang="zh-CN" altLang="en-US" sz="2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97879" y="3335690"/>
            <a:ext cx="3076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+mj-ea"/>
              <a:buAutoNum type="circleNumDbPlain"/>
            </a:pPr>
            <a:r>
              <a:rPr lang="zh-CN" altLang="en-US" sz="20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形成石大珍档品牌</a:t>
            </a:r>
            <a:endParaRPr lang="zh-CN" altLang="en-US" sz="2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749385" y="3335690"/>
            <a:ext cx="3076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+mj-ea"/>
              <a:buAutoNum type="circleNumDbPlain" startAt="2"/>
            </a:pPr>
            <a:r>
              <a:rPr lang="zh-CN" altLang="en-US" sz="20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助力校园文化建设</a:t>
            </a:r>
            <a:endParaRPr lang="zh-CN" altLang="en-US" sz="2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94266"/>
    </mc:Choice>
    <mc:Fallback>
      <p:transition advTm="94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6" grpId="0" animBg="1"/>
      <p:bldP spid="7" grpId="0"/>
      <p:bldP spid="20" grpId="0"/>
      <p:bldP spid="22" grpId="0"/>
      <p:bldP spid="2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4756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社会影响及辐射作用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35475" y="1214436"/>
            <a:ext cx="11473315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高校影响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670845" y="4568380"/>
            <a:ext cx="3262433" cy="2192475"/>
            <a:chOff x="-111844" y="2399800"/>
            <a:chExt cx="5329068" cy="382603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9040" y="2399800"/>
              <a:ext cx="3886085" cy="25907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5" name="文本框 4"/>
            <p:cNvSpPr txBox="1"/>
            <p:nvPr/>
          </p:nvSpPr>
          <p:spPr>
            <a:xfrm>
              <a:off x="-111844" y="4990523"/>
              <a:ext cx="5329068" cy="123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青岛理工大学张殿恒副书记</a:t>
              </a:r>
              <a:endParaRPr lang="en-US" altLang="zh-CN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0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来校调研档案工作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989329" y="1127746"/>
            <a:ext cx="2293619" cy="2235978"/>
            <a:chOff x="2719551" y="2558154"/>
            <a:chExt cx="3577961" cy="3171896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19551" y="2558154"/>
              <a:ext cx="3577961" cy="23853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5" name="文本框 24"/>
            <p:cNvSpPr txBox="1"/>
            <p:nvPr/>
          </p:nvSpPr>
          <p:spPr>
            <a:xfrm>
              <a:off x="3383088" y="4943461"/>
              <a:ext cx="2428412" cy="786589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上海交大档案馆</a:t>
              </a:r>
              <a:endParaRPr lang="en-US" altLang="zh-CN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来我校调研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 rot="972225">
            <a:off x="8030017" y="1353159"/>
            <a:ext cx="2021200" cy="2242380"/>
            <a:chOff x="536887" y="2249407"/>
            <a:chExt cx="3800116" cy="3365774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887" y="2249407"/>
              <a:ext cx="3800116" cy="21857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33" name="文本框 14"/>
            <p:cNvSpPr txBox="1"/>
            <p:nvPr/>
          </p:nvSpPr>
          <p:spPr>
            <a:xfrm rot="21280163">
              <a:off x="1299743" y="4760711"/>
              <a:ext cx="2778181" cy="85447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深圳大学档案馆</a:t>
              </a:r>
              <a:endParaRPr lang="en-US" altLang="zh-CN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来我校调研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 rot="154252">
            <a:off x="5887033" y="4198019"/>
            <a:ext cx="1943039" cy="2391755"/>
            <a:chOff x="4085281" y="2733663"/>
            <a:chExt cx="3697822" cy="3483818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5281" y="2733663"/>
              <a:ext cx="3697822" cy="246521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31" name="文本框 15"/>
            <p:cNvSpPr txBox="1"/>
            <p:nvPr/>
          </p:nvSpPr>
          <p:spPr>
            <a:xfrm rot="21445748">
              <a:off x="4341523" y="5276039"/>
              <a:ext cx="3426543" cy="941442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济南大学</a:t>
              </a:r>
              <a:r>
                <a:rPr lang="zh-CN" altLang="en-US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档案馆</a:t>
              </a:r>
              <a:endParaRPr lang="en-US" altLang="zh-CN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来我校调研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00892" y="2223279"/>
            <a:ext cx="3484628" cy="2915068"/>
            <a:chOff x="-282423" y="2323944"/>
            <a:chExt cx="3665488" cy="2946565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24548">
              <a:off x="-282423" y="2323944"/>
              <a:ext cx="3255185" cy="21701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6" name="文本框 23"/>
            <p:cNvSpPr txBox="1"/>
            <p:nvPr/>
          </p:nvSpPr>
          <p:spPr>
            <a:xfrm rot="20778799">
              <a:off x="-33255" y="4624178"/>
              <a:ext cx="3416320" cy="646331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在我校承办的山东高校档案管理</a:t>
              </a:r>
              <a:endParaRPr lang="en-US" altLang="zh-CN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专业委员会年会上做经验分享</a:t>
              </a:r>
              <a:endParaRPr lang="zh-CN" altLang="en-US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 rot="890961">
            <a:off x="8215888" y="4581701"/>
            <a:ext cx="2383135" cy="2023221"/>
            <a:chOff x="8230074" y="3860494"/>
            <a:chExt cx="2865853" cy="2450439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939373">
              <a:off x="8230074" y="3860494"/>
              <a:ext cx="2514074" cy="16760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文本框 26"/>
            <p:cNvSpPr txBox="1"/>
            <p:nvPr/>
          </p:nvSpPr>
          <p:spPr>
            <a:xfrm rot="20709039">
              <a:off x="8375554" y="5528125"/>
              <a:ext cx="2720373" cy="78280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青岛农业大学档案馆</a:t>
              </a:r>
              <a:endParaRPr lang="en-US" altLang="zh-CN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来我校调研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370481" y="1334045"/>
            <a:ext cx="2652643" cy="1935392"/>
            <a:chOff x="581722" y="2986887"/>
            <a:chExt cx="5796751" cy="4285992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2516" y="2986887"/>
              <a:ext cx="4689095" cy="31252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38" name="矩形 37"/>
            <p:cNvSpPr/>
            <p:nvPr/>
          </p:nvSpPr>
          <p:spPr>
            <a:xfrm>
              <a:off x="581722" y="6112169"/>
              <a:ext cx="5796751" cy="11607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中国石油大学（北京）</a:t>
              </a:r>
              <a:endParaRPr lang="en-US" altLang="zh-CN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副校长庞雄奇一行来我校调研</a:t>
              </a:r>
              <a:endParaRPr lang="zh-CN" altLang="en-US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 rot="1995084">
            <a:off x="9867260" y="1689740"/>
            <a:ext cx="2298214" cy="1890544"/>
            <a:chOff x="8791401" y="1838412"/>
            <a:chExt cx="3617436" cy="3025387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205305">
              <a:off x="8791401" y="1838412"/>
              <a:ext cx="3048000" cy="203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42" name="文本框 41"/>
            <p:cNvSpPr txBox="1"/>
            <p:nvPr/>
          </p:nvSpPr>
          <p:spPr>
            <a:xfrm rot="19777052">
              <a:off x="9574828" y="3829493"/>
              <a:ext cx="2834009" cy="1034306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西南财大档案馆</a:t>
              </a:r>
              <a:endParaRPr lang="en-US" altLang="zh-CN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来我校调研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883374" y="5136776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……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5308"/>
    </mc:Choice>
    <mc:Fallback>
      <p:transition advTm="55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7" grpId="0"/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507149" y="2161711"/>
            <a:ext cx="4710042" cy="3844705"/>
            <a:chOff x="8653670" y="1245077"/>
            <a:chExt cx="4710042" cy="384470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653670" y="1245077"/>
              <a:ext cx="4710042" cy="335590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9344071" y="4720450"/>
              <a:ext cx="3647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西北大学副校长</a:t>
              </a:r>
              <a:r>
                <a:rPr lang="zh-CN" altLang="en-US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王正斌参观档案馆</a:t>
              </a:r>
              <a:endParaRPr lang="zh-CN" altLang="en-US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235475" y="1264576"/>
            <a:ext cx="2385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社会影响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453252" y="2161711"/>
            <a:ext cx="4996487" cy="3700323"/>
            <a:chOff x="5831876" y="1358949"/>
            <a:chExt cx="4996487" cy="370032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31876" y="1358949"/>
              <a:ext cx="4996487" cy="3330991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6737375" y="4689940"/>
              <a:ext cx="3185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黄岛区政协来校调研档案工作</a:t>
              </a:r>
              <a:endParaRPr lang="zh-CN" altLang="en-US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25321" y="2110114"/>
            <a:ext cx="5456402" cy="3798539"/>
            <a:chOff x="625321" y="2110114"/>
            <a:chExt cx="5456402" cy="379853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321" y="2110114"/>
              <a:ext cx="5456402" cy="3349392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620468" y="5539321"/>
              <a:ext cx="3416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山东省省长龚正参观校史陈列馆</a:t>
              </a:r>
              <a:endParaRPr lang="zh-CN" altLang="en-US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453252" y="2161711"/>
            <a:ext cx="5027955" cy="4121704"/>
            <a:chOff x="6421784" y="2110114"/>
            <a:chExt cx="5027955" cy="412170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1784" y="2110114"/>
              <a:ext cx="5027955" cy="3349392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6939320" y="5585487"/>
              <a:ext cx="38779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中国石油化工集团公司</a:t>
              </a:r>
              <a:r>
                <a:rPr lang="zh-CN" altLang="en-US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董事长王玉普</a:t>
              </a:r>
              <a:endParaRPr lang="en-US" altLang="zh-CN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参观校史陈列馆</a:t>
              </a:r>
              <a:endParaRPr lang="zh-CN" altLang="en-US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235475" y="232740"/>
            <a:ext cx="4756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社会影响及辐射作用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2702"/>
    </mc:Choice>
    <mc:Fallback>
      <p:transition advTm="22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235475" y="1264576"/>
            <a:ext cx="11473315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师生影响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34808" y="2047935"/>
            <a:ext cx="5859615" cy="4308768"/>
            <a:chOff x="334808" y="2047935"/>
            <a:chExt cx="5859615" cy="430876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34808" y="2047935"/>
              <a:ext cx="5859615" cy="3906409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2248952" y="5987371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defRPr>
              </a:lvl1pPr>
            </a:lstStyle>
            <a:p>
              <a:r>
                <a:rPr lang="zh-CN" altLang="en-US" dirty="0"/>
                <a:t>校友参观图文展览</a:t>
              </a:r>
              <a:endParaRPr lang="zh-CN" altLang="en-US" dirty="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503859" y="2047935"/>
            <a:ext cx="5204931" cy="4308768"/>
            <a:chOff x="5184773" y="1666935"/>
            <a:chExt cx="5204931" cy="430876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84773" y="1666935"/>
              <a:ext cx="5204931" cy="3906409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6425326" y="5606371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defRPr>
              </a:lvl1pPr>
            </a:lstStyle>
            <a:p>
              <a:r>
                <a:rPr lang="zh-CN" altLang="en-US" dirty="0" smtClean="0"/>
                <a:t>戈革图文展用于现场教学</a:t>
              </a:r>
              <a:endParaRPr lang="zh-CN" altLang="en-US" dirty="0"/>
            </a:p>
          </p:txBody>
        </p:sp>
      </p:grpSp>
      <p:sp>
        <p:nvSpPr>
          <p:cNvPr id="10" name="矩形 9"/>
          <p:cNvSpPr/>
          <p:nvPr/>
        </p:nvSpPr>
        <p:spPr>
          <a:xfrm>
            <a:off x="235475" y="232740"/>
            <a:ext cx="4756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社会影响及辐射作用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6933"/>
    </mc:Choice>
    <mc:Fallback>
      <p:transition advTm="76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235475" y="1264576"/>
            <a:ext cx="11852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推出的名师文化系列展览，作为成果的重要内容获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教育部校园文化建设成果一等奖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455128" y="2160317"/>
            <a:ext cx="6120161" cy="42405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35475" y="232740"/>
            <a:ext cx="4756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社会影响及辐射作用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571"/>
    </mc:Choice>
    <mc:Fallback>
      <p:transition advTm="12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心得体会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11731" y="1321934"/>
            <a:ext cx="2708420" cy="5262979"/>
          </a:xfrm>
          <a:prstGeom prst="rect">
            <a:avLst/>
          </a:prstGeom>
          <a:ln w="19050">
            <a:solidFill>
              <a:srgbClr val="C0000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>
              <a:lnSpc>
                <a:spcPct val="175000"/>
              </a:lnSpc>
            </a:pPr>
            <a:r>
              <a:rPr lang="zh-CN" altLang="en-US" sz="32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眼睛瞪起来；</a:t>
            </a:r>
            <a:endParaRPr lang="en-US" altLang="zh-CN" sz="3200" kern="1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75000"/>
              </a:lnSpc>
            </a:pPr>
            <a:r>
              <a:rPr lang="zh-CN" altLang="en-US" sz="32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笔头转起来；</a:t>
            </a:r>
            <a:endParaRPr lang="en-US" altLang="zh-CN" sz="3200" kern="1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75000"/>
              </a:lnSpc>
            </a:pPr>
            <a:r>
              <a:rPr lang="zh-CN" altLang="en-US" sz="32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嘴巴说出来；</a:t>
            </a:r>
            <a:endParaRPr lang="en-US" altLang="zh-CN" sz="3200" kern="1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75000"/>
              </a:lnSpc>
            </a:pPr>
            <a:r>
              <a:rPr lang="zh-CN" altLang="en-US" sz="32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成果亮起来；</a:t>
            </a:r>
            <a:endParaRPr lang="en-US" altLang="zh-CN" sz="3200" kern="1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75000"/>
              </a:lnSpc>
            </a:pPr>
            <a:r>
              <a:rPr lang="zh-CN" altLang="en-US" sz="32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心态正起来；</a:t>
            </a:r>
            <a:endParaRPr lang="en-US" altLang="zh-CN" sz="3200" kern="1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75000"/>
              </a:lnSpc>
            </a:pPr>
            <a:r>
              <a:rPr lang="zh-CN" altLang="en-US" sz="32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信心树起来！</a:t>
            </a:r>
            <a:endParaRPr lang="zh-CN" altLang="en-US" sz="32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timgsa.baidu.com/timg?image&amp;quality=80&amp;size=b9999_10000&amp;sec=1528607575495&amp;di=9415f0e2726535ce3e6e58710c9ef1a6&amp;imgtype=0&amp;src=http%3A%2F%2Fimgsrc.baidu.com%2Fimgad%2Fpic%2Fitem%2F960a304e251f95ca65dd5e9bc2177f3e670952f7.jpg"/>
          <p:cNvPicPr>
            <a:picLocks noChangeAspect="1" noChangeArrowheads="1"/>
          </p:cNvPicPr>
          <p:nvPr/>
        </p:nvPicPr>
        <p:blipFill rotWithShape="1">
          <a:blip r:embed="rId1"/>
          <a:srcRect/>
          <a:stretch>
            <a:fillRect/>
          </a:stretch>
        </p:blipFill>
        <p:spPr bwMode="auto">
          <a:xfrm>
            <a:off x="4501237" y="1697127"/>
            <a:ext cx="7100935" cy="427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4228"/>
    </mc:Choice>
    <mc:Fallback>
      <p:transition advTm="24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47628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国家档案事业新形势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04468" y="1166566"/>
            <a:ext cx="97082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档案馆库设施大为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改善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09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en-US" altLang="zh-CN" sz="24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11</a:t>
            </a:r>
            <a:r>
              <a:rPr lang="zh-CN" altLang="en-US" sz="24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个副省级以上档案馆新馆</a:t>
            </a: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落成</a:t>
            </a:r>
            <a:endParaRPr lang="en-US" altLang="zh-CN" sz="24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72009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en-US" altLang="zh-CN" sz="2400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1002</a:t>
            </a:r>
            <a:r>
              <a:rPr lang="zh-CN" altLang="en-US" sz="24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个中西部地区县级综合档案馆</a:t>
            </a: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建设项目完成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45401" y="3060070"/>
            <a:ext cx="3768330" cy="2860895"/>
          </a:xfrm>
          <a:prstGeom prst="rect">
            <a:avLst/>
          </a:prstGeom>
          <a:ln>
            <a:solidFill>
              <a:srgbClr val="80008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601233" y="6128045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湖南省档案馆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943" y="3060070"/>
            <a:ext cx="3806528" cy="2861792"/>
          </a:xfrm>
          <a:prstGeom prst="rect">
            <a:avLst/>
          </a:prstGeom>
          <a:ln>
            <a:solidFill>
              <a:srgbClr val="800080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5627544" y="6128044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陕西省档案馆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674729" y="3060069"/>
            <a:ext cx="3352800" cy="2860895"/>
          </a:xfrm>
          <a:prstGeom prst="rect">
            <a:avLst/>
          </a:prstGeom>
          <a:ln>
            <a:solidFill>
              <a:srgbClr val="800080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9335466" y="6128044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杭州市档案馆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3684"/>
    </mc:Choice>
    <mc:Fallback>
      <p:transition advTm="2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/>
      <p:bldP spid="7" grpId="0"/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3190864" y="2223299"/>
            <a:ext cx="55185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9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800080"/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</a:rPr>
              <a:t>谢谢！</a:t>
            </a:r>
            <a:endParaRPr lang="zh-CN" altLang="en-US" sz="9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800080"/>
              </a:solidFill>
              <a:effectLst/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208"/>
    </mc:Choice>
    <mc:Fallback>
      <p:transition advTm="2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5475" y="232740"/>
            <a:ext cx="47628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国家档案事业新形势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04468" y="1166566"/>
            <a:ext cx="82971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00080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信息化建设不断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加快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090" indent="-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从“</a:t>
            </a:r>
            <a:r>
              <a:rPr lang="zh-CN" altLang="en-US" sz="24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纸与铁</a:t>
            </a: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”的时代加速迈入“</a:t>
            </a:r>
            <a:r>
              <a:rPr lang="zh-CN" altLang="en-US" sz="24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数与网</a:t>
            </a: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”的数字</a:t>
            </a:r>
            <a:r>
              <a:rPr lang="zh-CN" altLang="en-US" sz="2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时代</a:t>
            </a:r>
            <a:endParaRPr lang="en-US" altLang="zh-CN" sz="24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720090" indent="-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en-US" altLang="zh-CN" sz="2400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16</a:t>
            </a:r>
            <a:r>
              <a:rPr lang="zh-CN" altLang="en-US" sz="2400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家</a:t>
            </a:r>
            <a:r>
              <a:rPr lang="zh-CN" altLang="en-US" sz="24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全国示范数字</a:t>
            </a:r>
            <a:r>
              <a:rPr lang="zh-CN" altLang="en-US" sz="2400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档案馆</a:t>
            </a:r>
            <a:endParaRPr lang="en-US" altLang="zh-CN" sz="2400" dirty="0" smtClean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720090" indent="-457200">
              <a:lnSpc>
                <a:spcPct val="150000"/>
              </a:lnSpc>
              <a:buClr>
                <a:srgbClr val="800080"/>
              </a:buClr>
              <a:buFont typeface="+mj-ea"/>
              <a:buAutoNum type="circleNumDbPlain"/>
            </a:pPr>
            <a:r>
              <a:rPr lang="en-US" altLang="zh-CN" sz="2400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4</a:t>
            </a:r>
            <a:r>
              <a:rPr lang="zh-CN" altLang="en-US" sz="2400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家全国</a:t>
            </a:r>
            <a:r>
              <a:rPr lang="zh-CN" altLang="en-US" sz="24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示范数字档案室</a:t>
            </a:r>
            <a:endParaRPr lang="en-US" altLang="zh-CN" sz="2400" dirty="0" smtClean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44" y="3707661"/>
            <a:ext cx="5806884" cy="255666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4822" y="2492375"/>
            <a:ext cx="4827662" cy="36333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90652" y="626432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服务器集群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663359" y="626432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数据中心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3684"/>
    </mc:Choice>
    <mc:Fallback>
      <p:transition advTm="2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" grpId="0"/>
      <p:bldP spid="7" grpId="0"/>
    </p:bldLst>
  </p:timing>
</p:sld>
</file>

<file path=ppt/tags/tag1.xml><?xml version="1.0" encoding="utf-8"?>
<p:tagLst xmlns:p="http://schemas.openxmlformats.org/presentationml/2006/main">
  <p:tag name="TIMING" val="|26"/>
</p:tagLst>
</file>

<file path=ppt/tags/tag10.xml><?xml version="1.0" encoding="utf-8"?>
<p:tagLst xmlns:p="http://schemas.openxmlformats.org/presentationml/2006/main">
  <p:tag name="TIMING" val="|16.5"/>
</p:tagLst>
</file>

<file path=ppt/tags/tag11.xml><?xml version="1.0" encoding="utf-8"?>
<p:tagLst xmlns:p="http://schemas.openxmlformats.org/presentationml/2006/main">
  <p:tag name="TIMING" val="|16.5"/>
</p:tagLst>
</file>

<file path=ppt/tags/tag12.xml><?xml version="1.0" encoding="utf-8"?>
<p:tagLst xmlns:p="http://schemas.openxmlformats.org/presentationml/2006/main">
  <p:tag name="TIMING" val="|16.5"/>
</p:tagLst>
</file>

<file path=ppt/tags/tag13.xml><?xml version="1.0" encoding="utf-8"?>
<p:tagLst xmlns:p="http://schemas.openxmlformats.org/presentationml/2006/main">
  <p:tag name="TIMING" val="|16.5"/>
</p:tagLst>
</file>

<file path=ppt/tags/tag14.xml><?xml version="1.0" encoding="utf-8"?>
<p:tagLst xmlns:p="http://schemas.openxmlformats.org/presentationml/2006/main">
  <p:tag name="TIMING" val="|16.5"/>
</p:tagLst>
</file>

<file path=ppt/tags/tag15.xml><?xml version="1.0" encoding="utf-8"?>
<p:tagLst xmlns:p="http://schemas.openxmlformats.org/presentationml/2006/main">
  <p:tag name="TIMING" val="|16.5"/>
</p:tagLst>
</file>

<file path=ppt/tags/tag16.xml><?xml version="1.0" encoding="utf-8"?>
<p:tagLst xmlns:p="http://schemas.openxmlformats.org/presentationml/2006/main">
  <p:tag name="TIMING" val="|16.5"/>
</p:tagLst>
</file>

<file path=ppt/tags/tag17.xml><?xml version="1.0" encoding="utf-8"?>
<p:tagLst xmlns:p="http://schemas.openxmlformats.org/presentationml/2006/main">
  <p:tag name="TIMING" val="|26"/>
</p:tagLst>
</file>

<file path=ppt/tags/tag18.xml><?xml version="1.0" encoding="utf-8"?>
<p:tagLst xmlns:p="http://schemas.openxmlformats.org/presentationml/2006/main">
  <p:tag name="TIMING" val="|16.5"/>
</p:tagLst>
</file>

<file path=ppt/tags/tag19.xml><?xml version="1.0" encoding="utf-8"?>
<p:tagLst xmlns:p="http://schemas.openxmlformats.org/presentationml/2006/main">
  <p:tag name="MH" val="20160323190125"/>
  <p:tag name="MH_LIBRARY" val="GRAPHIC"/>
  <p:tag name="MH_TYPE" val="Other"/>
  <p:tag name="MH_ORDER" val="1"/>
</p:tagLst>
</file>

<file path=ppt/tags/tag2.xml><?xml version="1.0" encoding="utf-8"?>
<p:tagLst xmlns:p="http://schemas.openxmlformats.org/presentationml/2006/main">
  <p:tag name="TIMING" val="|16.5"/>
</p:tagLst>
</file>

<file path=ppt/tags/tag20.xml><?xml version="1.0" encoding="utf-8"?>
<p:tagLst xmlns:p="http://schemas.openxmlformats.org/presentationml/2006/main">
  <p:tag name="MH" val="20160323190125"/>
  <p:tag name="MH_LIBRARY" val="GRAPHIC"/>
  <p:tag name="MH_TYPE" val="Other"/>
  <p:tag name="MH_ORDER" val="2"/>
</p:tagLst>
</file>

<file path=ppt/tags/tag21.xml><?xml version="1.0" encoding="utf-8"?>
<p:tagLst xmlns:p="http://schemas.openxmlformats.org/presentationml/2006/main">
  <p:tag name="MH" val="20160323190125"/>
  <p:tag name="MH_LIBRARY" val="GRAPHIC"/>
  <p:tag name="MH_TYPE" val="Other"/>
  <p:tag name="MH_ORDER" val="3"/>
</p:tagLst>
</file>

<file path=ppt/tags/tag22.xml><?xml version="1.0" encoding="utf-8"?>
<p:tagLst xmlns:p="http://schemas.openxmlformats.org/presentationml/2006/main">
  <p:tag name="MH" val="20160323190125"/>
  <p:tag name="MH_LIBRARY" val="GRAPHIC"/>
  <p:tag name="MH_TYPE" val="Other"/>
  <p:tag name="MH_ORDER" val="4"/>
</p:tagLst>
</file>

<file path=ppt/tags/tag23.xml><?xml version="1.0" encoding="utf-8"?>
<p:tagLst xmlns:p="http://schemas.openxmlformats.org/presentationml/2006/main">
  <p:tag name="MH" val="20160323190125"/>
  <p:tag name="MH_LIBRARY" val="GRAPHIC"/>
  <p:tag name="MH_TYPE" val="SubTitle"/>
  <p:tag name="MH_ORDER" val="3"/>
</p:tagLst>
</file>

<file path=ppt/tags/tag24.xml><?xml version="1.0" encoding="utf-8"?>
<p:tagLst xmlns:p="http://schemas.openxmlformats.org/presentationml/2006/main">
  <p:tag name="MH" val="20160323190125"/>
  <p:tag name="MH_LIBRARY" val="GRAPHIC"/>
  <p:tag name="MH_TYPE" val="SubTitle"/>
  <p:tag name="MH_ORDER" val="4"/>
</p:tagLst>
</file>

<file path=ppt/tags/tag25.xml><?xml version="1.0" encoding="utf-8"?>
<p:tagLst xmlns:p="http://schemas.openxmlformats.org/presentationml/2006/main">
  <p:tag name="MH" val="20160323190125"/>
  <p:tag name="MH_LIBRARY" val="GRAPHIC"/>
  <p:tag name="MH_TYPE" val="SubTitle"/>
  <p:tag name="MH_ORDER" val="2"/>
</p:tagLst>
</file>

<file path=ppt/tags/tag26.xml><?xml version="1.0" encoding="utf-8"?>
<p:tagLst xmlns:p="http://schemas.openxmlformats.org/presentationml/2006/main">
  <p:tag name="MH" val="20160323190125"/>
  <p:tag name="MH_LIBRARY" val="GRAPHIC"/>
  <p:tag name="MH_TYPE" val="SubTitle"/>
  <p:tag name="MH_ORDER" val="1"/>
</p:tagLst>
</file>

<file path=ppt/tags/tag27.xml><?xml version="1.0" encoding="utf-8"?>
<p:tagLst xmlns:p="http://schemas.openxmlformats.org/presentationml/2006/main">
  <p:tag name="MH" val="20160323185754"/>
  <p:tag name="MH_LIBRARY" val="GRAPHIC"/>
  <p:tag name="MH_TYPE" val="Other"/>
  <p:tag name="MH_ORDER" val="1"/>
</p:tagLst>
</file>

<file path=ppt/tags/tag28.xml><?xml version="1.0" encoding="utf-8"?>
<p:tagLst xmlns:p="http://schemas.openxmlformats.org/presentationml/2006/main">
  <p:tag name="MH" val="20160323185754"/>
  <p:tag name="MH_LIBRARY" val="GRAPHIC"/>
  <p:tag name="MH_TYPE" val="Other"/>
  <p:tag name="MH_ORDER" val="2"/>
</p:tagLst>
</file>

<file path=ppt/tags/tag29.xml><?xml version="1.0" encoding="utf-8"?>
<p:tagLst xmlns:p="http://schemas.openxmlformats.org/presentationml/2006/main">
  <p:tag name="MH" val="20160323185754"/>
  <p:tag name="MH_LIBRARY" val="GRAPHIC"/>
  <p:tag name="MH_TYPE" val="Other"/>
  <p:tag name="MH_ORDER" val="3"/>
</p:tagLst>
</file>

<file path=ppt/tags/tag3.xml><?xml version="1.0" encoding="utf-8"?>
<p:tagLst xmlns:p="http://schemas.openxmlformats.org/presentationml/2006/main">
  <p:tag name="TIMING" val="|16.5"/>
</p:tagLst>
</file>

<file path=ppt/tags/tag30.xml><?xml version="1.0" encoding="utf-8"?>
<p:tagLst xmlns:p="http://schemas.openxmlformats.org/presentationml/2006/main">
  <p:tag name="MH" val="20160323185754"/>
  <p:tag name="MH_LIBRARY" val="GRAPHIC"/>
  <p:tag name="MH_TYPE" val="Other"/>
  <p:tag name="MH_ORDER" val="4"/>
</p:tagLst>
</file>

<file path=ppt/tags/tag31.xml><?xml version="1.0" encoding="utf-8"?>
<p:tagLst xmlns:p="http://schemas.openxmlformats.org/presentationml/2006/main">
  <p:tag name="MH" val="20160323185754"/>
  <p:tag name="MH_LIBRARY" val="GRAPHIC"/>
  <p:tag name="MH_TYPE" val="Other"/>
  <p:tag name="MH_ORDER" val="5"/>
</p:tagLst>
</file>

<file path=ppt/tags/tag32.xml><?xml version="1.0" encoding="utf-8"?>
<p:tagLst xmlns:p="http://schemas.openxmlformats.org/presentationml/2006/main">
  <p:tag name="MH" val="20160323185754"/>
  <p:tag name="MH_LIBRARY" val="GRAPHIC"/>
  <p:tag name="MH_TYPE" val="Other"/>
  <p:tag name="MH_ORDER" val="9"/>
</p:tagLst>
</file>

<file path=ppt/tags/tag33.xml><?xml version="1.0" encoding="utf-8"?>
<p:tagLst xmlns:p="http://schemas.openxmlformats.org/presentationml/2006/main">
  <p:tag name="MH" val="20160323185754"/>
  <p:tag name="MH_LIBRARY" val="GRAPHIC"/>
  <p:tag name="MH_TYPE" val="Other"/>
  <p:tag name="MH_ORDER" val="6"/>
</p:tagLst>
</file>

<file path=ppt/tags/tag34.xml><?xml version="1.0" encoding="utf-8"?>
<p:tagLst xmlns:p="http://schemas.openxmlformats.org/presentationml/2006/main">
  <p:tag name="MH" val="20160323185754"/>
  <p:tag name="MH_LIBRARY" val="GRAPHIC"/>
  <p:tag name="MH_TYPE" val="Other"/>
  <p:tag name="MH_ORDER" val="10"/>
</p:tagLst>
</file>

<file path=ppt/tags/tag35.xml><?xml version="1.0" encoding="utf-8"?>
<p:tagLst xmlns:p="http://schemas.openxmlformats.org/presentationml/2006/main">
  <p:tag name="MH" val="20160323185754"/>
  <p:tag name="MH_LIBRARY" val="GRAPHIC"/>
  <p:tag name="MH_TYPE" val="Other"/>
  <p:tag name="MH_ORDER" val="7"/>
</p:tagLst>
</file>

<file path=ppt/tags/tag36.xml><?xml version="1.0" encoding="utf-8"?>
<p:tagLst xmlns:p="http://schemas.openxmlformats.org/presentationml/2006/main">
  <p:tag name="MH" val="20160323185754"/>
  <p:tag name="MH_LIBRARY" val="GRAPHIC"/>
  <p:tag name="MH_TYPE" val="Other"/>
  <p:tag name="MH_ORDER" val="11"/>
</p:tagLst>
</file>

<file path=ppt/tags/tag37.xml><?xml version="1.0" encoding="utf-8"?>
<p:tagLst xmlns:p="http://schemas.openxmlformats.org/presentationml/2006/main">
  <p:tag name="MH" val="20160323185754"/>
  <p:tag name="MH_LIBRARY" val="GRAPHIC"/>
  <p:tag name="MH_TYPE" val="Other"/>
  <p:tag name="MH_ORDER" val="8"/>
</p:tagLst>
</file>

<file path=ppt/tags/tag38.xml><?xml version="1.0" encoding="utf-8"?>
<p:tagLst xmlns:p="http://schemas.openxmlformats.org/presentationml/2006/main">
  <p:tag name="MH" val="20160323185754"/>
  <p:tag name="MH_LIBRARY" val="GRAPHIC"/>
  <p:tag name="MH_TYPE" val="Other"/>
  <p:tag name="MH_ORDER" val="12"/>
</p:tagLst>
</file>

<file path=ppt/tags/tag39.xml><?xml version="1.0" encoding="utf-8"?>
<p:tagLst xmlns:p="http://schemas.openxmlformats.org/presentationml/2006/main">
  <p:tag name="TIMING" val="|26"/>
</p:tagLst>
</file>

<file path=ppt/tags/tag4.xml><?xml version="1.0" encoding="utf-8"?>
<p:tagLst xmlns:p="http://schemas.openxmlformats.org/presentationml/2006/main">
  <p:tag name="TIMING" val="|16.5"/>
</p:tagLst>
</file>

<file path=ppt/tags/tag40.xml><?xml version="1.0" encoding="utf-8"?>
<p:tagLst xmlns:p="http://schemas.openxmlformats.org/presentationml/2006/main">
  <p:tag name="TIMING" val="|5.5|17.7|20.6|9.1"/>
</p:tagLst>
</file>

<file path=ppt/tags/tag41.xml><?xml version="1.0" encoding="utf-8"?>
<p:tagLst xmlns:p="http://schemas.openxmlformats.org/presentationml/2006/main">
  <p:tag name="TIMING" val="|16.5"/>
</p:tagLst>
</file>

<file path=ppt/tags/tag42.xml><?xml version="1.0" encoding="utf-8"?>
<p:tagLst xmlns:p="http://schemas.openxmlformats.org/presentationml/2006/main">
  <p:tag name="TIMING" val="|16.5"/>
</p:tagLst>
</file>

<file path=ppt/tags/tag43.xml><?xml version="1.0" encoding="utf-8"?>
<p:tagLst xmlns:p="http://schemas.openxmlformats.org/presentationml/2006/main">
  <p:tag name="TIMING" val="|16.5"/>
</p:tagLst>
</file>

<file path=ppt/tags/tag44.xml><?xml version="1.0" encoding="utf-8"?>
<p:tagLst xmlns:p="http://schemas.openxmlformats.org/presentationml/2006/main">
  <p:tag name="TIMING" val="|16.5"/>
</p:tagLst>
</file>

<file path=ppt/tags/tag45.xml><?xml version="1.0" encoding="utf-8"?>
<p:tagLst xmlns:p="http://schemas.openxmlformats.org/presentationml/2006/main">
  <p:tag name="TIMING" val="|16.5"/>
</p:tagLst>
</file>

<file path=ppt/tags/tag46.xml><?xml version="1.0" encoding="utf-8"?>
<p:tagLst xmlns:p="http://schemas.openxmlformats.org/presentationml/2006/main">
  <p:tag name="TIMING" val="|16.5"/>
</p:tagLst>
</file>

<file path=ppt/tags/tag47.xml><?xml version="1.0" encoding="utf-8"?>
<p:tagLst xmlns:p="http://schemas.openxmlformats.org/presentationml/2006/main">
  <p:tag name="TIMING" val="|16.5"/>
</p:tagLst>
</file>

<file path=ppt/tags/tag48.xml><?xml version="1.0" encoding="utf-8"?>
<p:tagLst xmlns:p="http://schemas.openxmlformats.org/presentationml/2006/main">
  <p:tag name="TIMING" val="|16.5"/>
</p:tagLst>
</file>

<file path=ppt/tags/tag49.xml><?xml version="1.0" encoding="utf-8"?>
<p:tagLst xmlns:p="http://schemas.openxmlformats.org/presentationml/2006/main">
  <p:tag name="TIMING" val="|16.5"/>
</p:tagLst>
</file>

<file path=ppt/tags/tag5.xml><?xml version="1.0" encoding="utf-8"?>
<p:tagLst xmlns:p="http://schemas.openxmlformats.org/presentationml/2006/main">
  <p:tag name="TIMING" val="|16.5"/>
</p:tagLst>
</file>

<file path=ppt/tags/tag50.xml><?xml version="1.0" encoding="utf-8"?>
<p:tagLst xmlns:p="http://schemas.openxmlformats.org/presentationml/2006/main">
  <p:tag name="TIMING" val="|16.5"/>
</p:tagLst>
</file>

<file path=ppt/tags/tag51.xml><?xml version="1.0" encoding="utf-8"?>
<p:tagLst xmlns:p="http://schemas.openxmlformats.org/presentationml/2006/main">
  <p:tag name="TIMING" val="|16.5"/>
</p:tagLst>
</file>

<file path=ppt/tags/tag52.xml><?xml version="1.0" encoding="utf-8"?>
<p:tagLst xmlns:p="http://schemas.openxmlformats.org/presentationml/2006/main">
  <p:tag name="TIMING" val="|16.5"/>
</p:tagLst>
</file>

<file path=ppt/tags/tag53.xml><?xml version="1.0" encoding="utf-8"?>
<p:tagLst xmlns:p="http://schemas.openxmlformats.org/presentationml/2006/main">
  <p:tag name="TIMING" val="|16.5"/>
</p:tagLst>
</file>

<file path=ppt/tags/tag54.xml><?xml version="1.0" encoding="utf-8"?>
<p:tagLst xmlns:p="http://schemas.openxmlformats.org/presentationml/2006/main">
  <p:tag name="TIMING" val="|16.5"/>
</p:tagLst>
</file>

<file path=ppt/tags/tag55.xml><?xml version="1.0" encoding="utf-8"?>
<p:tagLst xmlns:p="http://schemas.openxmlformats.org/presentationml/2006/main">
  <p:tag name="TIMING" val="|16.5"/>
</p:tagLst>
</file>

<file path=ppt/tags/tag56.xml><?xml version="1.0" encoding="utf-8"?>
<p:tagLst xmlns:p="http://schemas.openxmlformats.org/presentationml/2006/main">
  <p:tag name="TIMING" val="|16.5"/>
</p:tagLst>
</file>

<file path=ppt/tags/tag57.xml><?xml version="1.0" encoding="utf-8"?>
<p:tagLst xmlns:p="http://schemas.openxmlformats.org/presentationml/2006/main">
  <p:tag name="TIMING" val="|16.5"/>
</p:tagLst>
</file>

<file path=ppt/tags/tag58.xml><?xml version="1.0" encoding="utf-8"?>
<p:tagLst xmlns:p="http://schemas.openxmlformats.org/presentationml/2006/main">
  <p:tag name="TIMING" val="|16.5"/>
</p:tagLst>
</file>

<file path=ppt/tags/tag59.xml><?xml version="1.0" encoding="utf-8"?>
<p:tagLst xmlns:p="http://schemas.openxmlformats.org/presentationml/2006/main">
  <p:tag name="TIMING" val="|12.5|33.8"/>
</p:tagLst>
</file>

<file path=ppt/tags/tag6.xml><?xml version="1.0" encoding="utf-8"?>
<p:tagLst xmlns:p="http://schemas.openxmlformats.org/presentationml/2006/main">
  <p:tag name="TIMING" val="|16.5"/>
</p:tagLst>
</file>

<file path=ppt/tags/tag60.xml><?xml version="1.0" encoding="utf-8"?>
<p:tagLst xmlns:p="http://schemas.openxmlformats.org/presentationml/2006/main">
  <p:tag name="TIMING" val="|12"/>
</p:tagLst>
</file>

<file path=ppt/tags/tag61.xml><?xml version="1.0" encoding="utf-8"?>
<p:tagLst xmlns:p="http://schemas.openxmlformats.org/presentationml/2006/main">
  <p:tag name="TIMING" val="|16.5"/>
</p:tagLst>
</file>

<file path=ppt/tags/tag62.xml><?xml version="1.0" encoding="utf-8"?>
<p:tagLst xmlns:p="http://schemas.openxmlformats.org/presentationml/2006/main">
  <p:tag name="TIMING" val="|16.5"/>
</p:tagLst>
</file>

<file path=ppt/tags/tag63.xml><?xml version="1.0" encoding="utf-8"?>
<p:tagLst xmlns:p="http://schemas.openxmlformats.org/presentationml/2006/main">
  <p:tag name="TIMING" val="|5.9|7.6|5.3"/>
</p:tagLst>
</file>

<file path=ppt/tags/tag64.xml><?xml version="1.0" encoding="utf-8"?>
<p:tagLst xmlns:p="http://schemas.openxmlformats.org/presentationml/2006/main">
  <p:tag name="TIMING" val="|16.5"/>
</p:tagLst>
</file>

<file path=ppt/tags/tag65.xml><?xml version="1.0" encoding="utf-8"?>
<p:tagLst xmlns:p="http://schemas.openxmlformats.org/presentationml/2006/main">
  <p:tag name="TIMING" val="|16.5"/>
</p:tagLst>
</file>

<file path=ppt/tags/tag66.xml><?xml version="1.0" encoding="utf-8"?>
<p:tagLst xmlns:p="http://schemas.openxmlformats.org/presentationml/2006/main">
  <p:tag name="TIMING" val="|16.5"/>
</p:tagLst>
</file>

<file path=ppt/tags/tag67.xml><?xml version="1.0" encoding="utf-8"?>
<p:tagLst xmlns:p="http://schemas.openxmlformats.org/presentationml/2006/main">
  <p:tag name="TIMING" val="|16.5"/>
</p:tagLst>
</file>

<file path=ppt/tags/tag68.xml><?xml version="1.0" encoding="utf-8"?>
<p:tagLst xmlns:p="http://schemas.openxmlformats.org/presentationml/2006/main">
  <p:tag name="TIMING" val="|16.5"/>
</p:tagLst>
</file>

<file path=ppt/tags/tag69.xml><?xml version="1.0" encoding="utf-8"?>
<p:tagLst xmlns:p="http://schemas.openxmlformats.org/presentationml/2006/main">
  <p:tag name="TIMING" val="|16.5"/>
</p:tagLst>
</file>

<file path=ppt/tags/tag7.xml><?xml version="1.0" encoding="utf-8"?>
<p:tagLst xmlns:p="http://schemas.openxmlformats.org/presentationml/2006/main">
  <p:tag name="TIMING" val="|16.5"/>
</p:tagLst>
</file>

<file path=ppt/tags/tag70.xml><?xml version="1.0" encoding="utf-8"?>
<p:tagLst xmlns:p="http://schemas.openxmlformats.org/presentationml/2006/main">
  <p:tag name="TIMING" val="|16.5"/>
</p:tagLst>
</file>

<file path=ppt/tags/tag71.xml><?xml version="1.0" encoding="utf-8"?>
<p:tagLst xmlns:p="http://schemas.openxmlformats.org/presentationml/2006/main">
  <p:tag name="TIMING" val="|16.5"/>
</p:tagLst>
</file>

<file path=ppt/tags/tag72.xml><?xml version="1.0" encoding="utf-8"?>
<p:tagLst xmlns:p="http://schemas.openxmlformats.org/presentationml/2006/main">
  <p:tag name="TIMING" val="|16.5"/>
</p:tagLst>
</file>

<file path=ppt/tags/tag73.xml><?xml version="1.0" encoding="utf-8"?>
<p:tagLst xmlns:p="http://schemas.openxmlformats.org/presentationml/2006/main">
  <p:tag name="TIMING" val="|16.5"/>
</p:tagLst>
</file>

<file path=ppt/tags/tag74.xml><?xml version="1.0" encoding="utf-8"?>
<p:tagLst xmlns:p="http://schemas.openxmlformats.org/presentationml/2006/main">
  <p:tag name="TIMING" val="|26"/>
</p:tagLst>
</file>

<file path=ppt/tags/tag75.xml><?xml version="1.0" encoding="utf-8"?>
<p:tagLst xmlns:p="http://schemas.openxmlformats.org/presentationml/2006/main">
  <p:tag name="TIMING" val="|21|5.3|2.2"/>
</p:tagLst>
</file>

<file path=ppt/tags/tag76.xml><?xml version="1.0" encoding="utf-8"?>
<p:tagLst xmlns:p="http://schemas.openxmlformats.org/presentationml/2006/main">
  <p:tag name="TIMING" val="|21.7|4.1"/>
</p:tagLst>
</file>

<file path=ppt/tags/tag77.xml><?xml version="1.0" encoding="utf-8"?>
<p:tagLst xmlns:p="http://schemas.openxmlformats.org/presentationml/2006/main">
  <p:tag name="TIMING" val="|47|3.9|6.8"/>
</p:tagLst>
</file>

<file path=ppt/tags/tag78.xml><?xml version="1.0" encoding="utf-8"?>
<p:tagLst xmlns:p="http://schemas.openxmlformats.org/presentationml/2006/main">
  <p:tag name="TIMING" val="|23.4|22.1"/>
</p:tagLst>
</file>

<file path=ppt/tags/tag79.xml><?xml version="1.0" encoding="utf-8"?>
<p:tagLst xmlns:p="http://schemas.openxmlformats.org/presentationml/2006/main">
  <p:tag name="TIMING" val="|30.7"/>
</p:tagLst>
</file>

<file path=ppt/tags/tag8.xml><?xml version="1.0" encoding="utf-8"?>
<p:tagLst xmlns:p="http://schemas.openxmlformats.org/presentationml/2006/main">
  <p:tag name="TIMING" val="|16.5"/>
</p:tagLst>
</file>

<file path=ppt/tags/tag80.xml><?xml version="1.0" encoding="utf-8"?>
<p:tagLst xmlns:p="http://schemas.openxmlformats.org/presentationml/2006/main">
  <p:tag name="TIMING" val="|16.5"/>
</p:tagLst>
</file>

<file path=ppt/tags/tag81.xml><?xml version="1.0" encoding="utf-8"?>
<p:tagLst xmlns:p="http://schemas.openxmlformats.org/presentationml/2006/main">
  <p:tag name="TIMING" val="|16.5"/>
</p:tagLst>
</file>

<file path=ppt/tags/tag82.xml><?xml version="1.0" encoding="utf-8"?>
<p:tagLst xmlns:p="http://schemas.openxmlformats.org/presentationml/2006/main">
  <p:tag name="TIMING" val="|14.6|4.8"/>
</p:tagLst>
</file>

<file path=ppt/tags/tag83.xml><?xml version="1.0" encoding="utf-8"?>
<p:tagLst xmlns:p="http://schemas.openxmlformats.org/presentationml/2006/main">
  <p:tag name="TIMING" val="|16.5"/>
</p:tagLst>
</file>

<file path=ppt/tags/tag84.xml><?xml version="1.0" encoding="utf-8"?>
<p:tagLst xmlns:p="http://schemas.openxmlformats.org/presentationml/2006/main">
  <p:tag name="TIMING" val="|16.5"/>
</p:tagLst>
</file>

<file path=ppt/tags/tag85.xml><?xml version="1.0" encoding="utf-8"?>
<p:tagLst xmlns:p="http://schemas.openxmlformats.org/presentationml/2006/main">
  <p:tag name="TIMING" val="|16.5"/>
</p:tagLst>
</file>

<file path=ppt/tags/tag86.xml><?xml version="1.0" encoding="utf-8"?>
<p:tagLst xmlns:p="http://schemas.openxmlformats.org/presentationml/2006/main">
  <p:tag name="TIMING" val="|5.3"/>
</p:tagLst>
</file>

<file path=ppt/tags/tag9.xml><?xml version="1.0" encoding="utf-8"?>
<p:tagLst xmlns:p="http://schemas.openxmlformats.org/presentationml/2006/main">
  <p:tag name="TIMING" val="|16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8669</Words>
  <Application>WPS 演示</Application>
  <PresentationFormat>宽屏</PresentationFormat>
  <Paragraphs>1338</Paragraphs>
  <Slides>80</Slides>
  <Notes>71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80</vt:i4>
      </vt:variant>
    </vt:vector>
  </HeadingPairs>
  <TitlesOfParts>
    <vt:vector size="100" baseType="lpstr">
      <vt:lpstr>Arial</vt:lpstr>
      <vt:lpstr>宋体</vt:lpstr>
      <vt:lpstr>Wingdings</vt:lpstr>
      <vt:lpstr>Times New Roman</vt:lpstr>
      <vt:lpstr>黑体</vt:lpstr>
      <vt:lpstr>微软雅黑</vt:lpstr>
      <vt:lpstr>幼圆</vt:lpstr>
      <vt:lpstr>隶书</vt:lpstr>
      <vt:lpstr>Calibri</vt:lpstr>
      <vt:lpstr>Arial Unicode MS</vt:lpstr>
      <vt:lpstr>Calibri Light</vt:lpstr>
      <vt:lpstr>-apple-system-font</vt:lpstr>
      <vt:lpstr>仿宋</vt:lpstr>
      <vt:lpstr>Impact</vt:lpstr>
      <vt:lpstr>楷体</vt:lpstr>
      <vt:lpstr>华文楷体</vt:lpstr>
      <vt:lpstr>Calibri</vt:lpstr>
      <vt:lpstr>Aharoni</vt:lpstr>
      <vt:lpstr>Segoe Print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upc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吕文华</cp:lastModifiedBy>
  <cp:revision>3179</cp:revision>
  <cp:lastPrinted>2017-11-30T06:38:00Z</cp:lastPrinted>
  <dcterms:created xsi:type="dcterms:W3CDTF">2014-12-27T11:47:00Z</dcterms:created>
  <dcterms:modified xsi:type="dcterms:W3CDTF">2018-09-01T03:02:21Z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2052-10.1.0.7468</vt:lpwstr>
  </property>
</Properties>
</file>